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0080625" cy="5670550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700" y="-72"/>
      </p:cViewPr>
      <p:guideLst>
        <p:guide orient="horz" pos="1786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4400" b="0" strike="noStrike" spc="-1">
                <a:latin typeface="Arial"/>
              </a:rPr>
              <a:t>Folie mittels Klicken verschieben</a:t>
            </a: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de-DE" sz="2000" b="0" strike="noStrike" spc="-1">
                <a:latin typeface="Arial"/>
              </a:rPr>
              <a:t>Format der Notizen mittels Klicken bearbeiten</a:t>
            </a:r>
          </a:p>
        </p:txBody>
      </p:sp>
      <p:sp>
        <p:nvSpPr>
          <p:cNvPr id="7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de-DE" sz="1400" b="0" strike="noStrike" spc="-1">
                <a:latin typeface="Times New Roman"/>
              </a:rPr>
              <a:t>&lt;Kopfzeile&gt;</a:t>
            </a:r>
          </a:p>
        </p:txBody>
      </p:sp>
      <p:sp>
        <p:nvSpPr>
          <p:cNvPr id="80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de-DE" sz="1400" b="0" strike="noStrike" spc="-1">
                <a:latin typeface="Times New Roman"/>
              </a:rPr>
              <a:t>&lt;Datum/Uhrzeit&gt;</a:t>
            </a:r>
          </a:p>
        </p:txBody>
      </p:sp>
      <p:sp>
        <p:nvSpPr>
          <p:cNvPr id="81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de-DE" sz="1400" b="0" strike="noStrike" spc="-1">
                <a:latin typeface="Times New Roman"/>
              </a:rPr>
              <a:t>&lt;Fußzeile&gt;</a:t>
            </a:r>
          </a:p>
        </p:txBody>
      </p:sp>
      <p:sp>
        <p:nvSpPr>
          <p:cNvPr id="82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53DD2691-7D56-49EF-AAC9-58397E84C02F}" type="slidenum">
              <a:rPr lang="de-DE" sz="1400" b="0" strike="noStrike" spc="-1">
                <a:latin typeface="Times New Roman"/>
              </a:rPr>
              <a:t>‹Nr.›</a:t>
            </a:fld>
            <a:endParaRPr lang="de-DE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67617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756000" y="1336320"/>
            <a:ext cx="6045120" cy="3605760"/>
          </a:xfrm>
          <a:prstGeom prst="rect">
            <a:avLst/>
          </a:prstGeom>
        </p:spPr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756000" y="5145480"/>
            <a:ext cx="6045120" cy="42069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  <p:sp>
        <p:nvSpPr>
          <p:cNvPr id="128" name="CustomShape 3"/>
          <p:cNvSpPr/>
          <p:nvPr/>
        </p:nvSpPr>
        <p:spPr>
          <a:xfrm>
            <a:off x="4282200" y="10155600"/>
            <a:ext cx="3273120" cy="533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75F9320B-2DA5-48AD-84F0-C65467931278}" type="slidenum">
              <a:rPr lang="de-DE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de-DE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74675" y="1336675"/>
            <a:ext cx="6407150" cy="3605213"/>
          </a:xfrm>
          <a:prstGeom prst="rect">
            <a:avLst/>
          </a:prstGeom>
        </p:spPr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756000" y="5145480"/>
            <a:ext cx="6045120" cy="42069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  <p:sp>
        <p:nvSpPr>
          <p:cNvPr id="155" name="CustomShape 3"/>
          <p:cNvSpPr/>
          <p:nvPr/>
        </p:nvSpPr>
        <p:spPr>
          <a:xfrm>
            <a:off x="4282200" y="10155600"/>
            <a:ext cx="3273120" cy="533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7F857D23-785B-4AFA-98AE-117C3BBAB908}" type="slidenum">
              <a:rPr lang="de-DE" sz="1200" b="0" strike="noStrike" spc="-1">
                <a:solidFill>
                  <a:srgbClr val="000000"/>
                </a:solidFill>
                <a:latin typeface="Times New Roman"/>
              </a:rPr>
              <a:t>10</a:t>
            </a:fld>
            <a:endParaRPr lang="de-DE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74675" y="1336675"/>
            <a:ext cx="6407150" cy="3605213"/>
          </a:xfrm>
          <a:prstGeom prst="rect">
            <a:avLst/>
          </a:prstGeom>
        </p:spPr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756000" y="5145480"/>
            <a:ext cx="6045120" cy="42069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  <p:sp>
        <p:nvSpPr>
          <p:cNvPr id="158" name="CustomShape 3"/>
          <p:cNvSpPr/>
          <p:nvPr/>
        </p:nvSpPr>
        <p:spPr>
          <a:xfrm>
            <a:off x="4282200" y="10155600"/>
            <a:ext cx="3273120" cy="533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0E66F073-525D-4194-ADE8-CEE9714C0BBD}" type="slidenum">
              <a:rPr lang="de-DE" sz="1200" b="0" strike="noStrike" spc="-1">
                <a:solidFill>
                  <a:srgbClr val="000000"/>
                </a:solidFill>
                <a:latin typeface="Times New Roman"/>
              </a:rPr>
              <a:t>11</a:t>
            </a:fld>
            <a:endParaRPr lang="de-DE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74675" y="1336675"/>
            <a:ext cx="6407150" cy="3605213"/>
          </a:xfrm>
          <a:prstGeom prst="rect">
            <a:avLst/>
          </a:prstGeom>
        </p:spPr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756000" y="5145480"/>
            <a:ext cx="6045120" cy="42069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  <p:sp>
        <p:nvSpPr>
          <p:cNvPr id="161" name="CustomShape 3"/>
          <p:cNvSpPr/>
          <p:nvPr/>
        </p:nvSpPr>
        <p:spPr>
          <a:xfrm>
            <a:off x="4282200" y="10155600"/>
            <a:ext cx="3273120" cy="533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F1557E93-B929-45BA-8389-2D2CB923EF45}" type="slidenum">
              <a:rPr lang="de-DE" sz="1200" b="0" strike="noStrike" spc="-1">
                <a:solidFill>
                  <a:srgbClr val="000000"/>
                </a:solidFill>
                <a:latin typeface="Times New Roman"/>
              </a:rPr>
              <a:t>12</a:t>
            </a:fld>
            <a:endParaRPr lang="de-DE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74675" y="1336675"/>
            <a:ext cx="6407150" cy="3605213"/>
          </a:xfrm>
          <a:prstGeom prst="rect">
            <a:avLst/>
          </a:prstGeom>
        </p:spPr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756000" y="5145480"/>
            <a:ext cx="6045120" cy="42069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  <p:sp>
        <p:nvSpPr>
          <p:cNvPr id="164" name="CustomShape 3"/>
          <p:cNvSpPr/>
          <p:nvPr/>
        </p:nvSpPr>
        <p:spPr>
          <a:xfrm>
            <a:off x="4282200" y="10155600"/>
            <a:ext cx="3273120" cy="533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6FD2B0B5-6BF6-4637-B9C3-C23F9C8576B0}" type="slidenum">
              <a:rPr lang="de-DE" sz="1200" b="0" strike="noStrike" spc="-1">
                <a:solidFill>
                  <a:srgbClr val="000000"/>
                </a:solidFill>
                <a:latin typeface="Times New Roman"/>
              </a:rPr>
              <a:t>13</a:t>
            </a:fld>
            <a:endParaRPr lang="de-DE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74675" y="1336675"/>
            <a:ext cx="6407150" cy="3605213"/>
          </a:xfrm>
          <a:prstGeom prst="rect">
            <a:avLst/>
          </a:prstGeom>
        </p:spPr>
      </p:sp>
      <p:sp>
        <p:nvSpPr>
          <p:cNvPr id="166" name="PlaceHolder 2"/>
          <p:cNvSpPr>
            <a:spLocks noGrp="1"/>
          </p:cNvSpPr>
          <p:nvPr>
            <p:ph type="body"/>
          </p:nvPr>
        </p:nvSpPr>
        <p:spPr>
          <a:xfrm>
            <a:off x="756000" y="5145480"/>
            <a:ext cx="6045120" cy="42069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  <p:sp>
        <p:nvSpPr>
          <p:cNvPr id="167" name="CustomShape 3"/>
          <p:cNvSpPr/>
          <p:nvPr/>
        </p:nvSpPr>
        <p:spPr>
          <a:xfrm>
            <a:off x="4282200" y="10155600"/>
            <a:ext cx="3273120" cy="533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86C403E6-7BC2-43AF-B568-CDEE2B42D7EA}" type="slidenum">
              <a:rPr lang="de-DE" sz="1200" b="0" strike="noStrike" spc="-1">
                <a:solidFill>
                  <a:srgbClr val="000000"/>
                </a:solidFill>
                <a:latin typeface="Times New Roman"/>
              </a:rPr>
              <a:t>14</a:t>
            </a:fld>
            <a:endParaRPr lang="de-DE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756000" y="1336320"/>
            <a:ext cx="6045120" cy="3605760"/>
          </a:xfrm>
          <a:prstGeom prst="rect">
            <a:avLst/>
          </a:prstGeom>
        </p:spPr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756000" y="5145480"/>
            <a:ext cx="6045120" cy="42069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  <p:sp>
        <p:nvSpPr>
          <p:cNvPr id="131" name="CustomShape 3"/>
          <p:cNvSpPr/>
          <p:nvPr/>
        </p:nvSpPr>
        <p:spPr>
          <a:xfrm>
            <a:off x="4282200" y="10155600"/>
            <a:ext cx="3273120" cy="533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2581F30D-B330-4F23-9160-53EB2B06F96A}" type="slidenum">
              <a:rPr lang="de-DE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 lang="de-DE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756000" y="1336320"/>
            <a:ext cx="6045120" cy="3605760"/>
          </a:xfrm>
          <a:prstGeom prst="rect">
            <a:avLst/>
          </a:prstGeom>
        </p:spPr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756000" y="5145480"/>
            <a:ext cx="6045120" cy="42069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  <p:sp>
        <p:nvSpPr>
          <p:cNvPr id="134" name="CustomShape 3"/>
          <p:cNvSpPr/>
          <p:nvPr/>
        </p:nvSpPr>
        <p:spPr>
          <a:xfrm>
            <a:off x="4282200" y="10155600"/>
            <a:ext cx="3273120" cy="533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6BF4383E-0419-447C-8ECD-A522F699CAC1}" type="slidenum">
              <a:rPr lang="de-DE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de-DE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756000" y="1336320"/>
            <a:ext cx="6045120" cy="3605760"/>
          </a:xfrm>
          <a:prstGeom prst="rect">
            <a:avLst/>
          </a:prstGeom>
        </p:spPr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756000" y="5145480"/>
            <a:ext cx="6045120" cy="42069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  <p:sp>
        <p:nvSpPr>
          <p:cNvPr id="137" name="CustomShape 3"/>
          <p:cNvSpPr/>
          <p:nvPr/>
        </p:nvSpPr>
        <p:spPr>
          <a:xfrm>
            <a:off x="4282200" y="10155600"/>
            <a:ext cx="3273120" cy="533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DB4DAAE6-39C1-4E75-AFD5-C53ED6772FD5}" type="slidenum">
              <a:rPr lang="de-DE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4</a:t>
            </a:fld>
            <a:endParaRPr lang="de-DE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756000" y="1336320"/>
            <a:ext cx="6045120" cy="3605760"/>
          </a:xfrm>
          <a:prstGeom prst="rect">
            <a:avLst/>
          </a:prstGeom>
        </p:spPr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756000" y="5145480"/>
            <a:ext cx="6045120" cy="42069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  <p:sp>
        <p:nvSpPr>
          <p:cNvPr id="140" name="CustomShape 3"/>
          <p:cNvSpPr/>
          <p:nvPr/>
        </p:nvSpPr>
        <p:spPr>
          <a:xfrm>
            <a:off x="4282200" y="10155600"/>
            <a:ext cx="3273120" cy="533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7B9252DE-628B-4723-ADB0-696A8A10D273}" type="slidenum">
              <a:rPr lang="de-DE" sz="1200" b="0" strike="noStrike" spc="-1">
                <a:solidFill>
                  <a:srgbClr val="000000"/>
                </a:solidFill>
                <a:latin typeface="Times New Roman"/>
              </a:rPr>
              <a:t>5</a:t>
            </a:fld>
            <a:endParaRPr lang="de-DE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756000" y="1336320"/>
            <a:ext cx="6045120" cy="3605760"/>
          </a:xfrm>
          <a:prstGeom prst="rect">
            <a:avLst/>
          </a:prstGeom>
        </p:spPr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756000" y="5145480"/>
            <a:ext cx="6045120" cy="42069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  <p:sp>
        <p:nvSpPr>
          <p:cNvPr id="143" name="CustomShape 3"/>
          <p:cNvSpPr/>
          <p:nvPr/>
        </p:nvSpPr>
        <p:spPr>
          <a:xfrm>
            <a:off x="4282200" y="10155600"/>
            <a:ext cx="3273120" cy="533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A7361285-142D-44EB-B69E-924B0E194BCA}" type="slidenum">
              <a:rPr lang="de-DE" sz="1200" b="0" strike="noStrike" spc="-1">
                <a:solidFill>
                  <a:srgbClr val="000000"/>
                </a:solidFill>
                <a:latin typeface="Times New Roman"/>
              </a:rPr>
              <a:t>6</a:t>
            </a:fld>
            <a:endParaRPr lang="de-DE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756000" y="1336320"/>
            <a:ext cx="6045120" cy="3605760"/>
          </a:xfrm>
          <a:prstGeom prst="rect">
            <a:avLst/>
          </a:prstGeom>
        </p:spPr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756000" y="5145480"/>
            <a:ext cx="6045120" cy="42069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  <p:sp>
        <p:nvSpPr>
          <p:cNvPr id="146" name="CustomShape 3"/>
          <p:cNvSpPr/>
          <p:nvPr/>
        </p:nvSpPr>
        <p:spPr>
          <a:xfrm>
            <a:off x="4282200" y="10155600"/>
            <a:ext cx="3273120" cy="533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947FDAF2-100E-49D7-8064-182665DD7D9C}" type="slidenum">
              <a:rPr lang="de-DE" sz="1200" b="0" strike="noStrike" spc="-1">
                <a:solidFill>
                  <a:srgbClr val="000000"/>
                </a:solidFill>
                <a:latin typeface="Times New Roman"/>
              </a:rPr>
              <a:t>7</a:t>
            </a:fld>
            <a:endParaRPr lang="de-DE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756000" y="1336320"/>
            <a:ext cx="6045120" cy="3605760"/>
          </a:xfrm>
          <a:prstGeom prst="rect">
            <a:avLst/>
          </a:prstGeom>
        </p:spPr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756000" y="5145480"/>
            <a:ext cx="6045120" cy="42069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  <p:sp>
        <p:nvSpPr>
          <p:cNvPr id="149" name="CustomShape 3"/>
          <p:cNvSpPr/>
          <p:nvPr/>
        </p:nvSpPr>
        <p:spPr>
          <a:xfrm>
            <a:off x="4282200" y="10155600"/>
            <a:ext cx="3273120" cy="533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3515DAAE-E119-44E9-99A0-A8431637D2BF}" type="slidenum">
              <a:rPr lang="de-DE" sz="1200" b="0" strike="noStrike" spc="-1">
                <a:solidFill>
                  <a:srgbClr val="000000"/>
                </a:solidFill>
                <a:latin typeface="Times New Roman"/>
              </a:rPr>
              <a:t>8</a:t>
            </a:fld>
            <a:endParaRPr lang="de-DE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756000" y="1336320"/>
            <a:ext cx="6045120" cy="3605760"/>
          </a:xfrm>
          <a:prstGeom prst="rect">
            <a:avLst/>
          </a:prstGeom>
        </p:spPr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756000" y="5145480"/>
            <a:ext cx="6045120" cy="42069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  <p:sp>
        <p:nvSpPr>
          <p:cNvPr id="152" name="CustomShape 3"/>
          <p:cNvSpPr/>
          <p:nvPr/>
        </p:nvSpPr>
        <p:spPr>
          <a:xfrm>
            <a:off x="4282200" y="10155600"/>
            <a:ext cx="3273120" cy="533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C3C289DF-8D81-4EDD-A0B3-7AF061B71D68}" type="slidenum">
              <a:rPr lang="de-DE" sz="1200" b="0" strike="noStrike" spc="-1">
                <a:solidFill>
                  <a:srgbClr val="000000"/>
                </a:solidFill>
                <a:latin typeface="Times New Roman"/>
              </a:rPr>
              <a:t>9</a:t>
            </a:fld>
            <a:endParaRPr lang="de-DE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69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75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76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4400" b="0" strike="noStrike" spc="-1">
                <a:latin typeface="Arial"/>
              </a:rPr>
              <a:t>Format des Titeltextes durch Klicken bearbeiten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 fontScale="94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200" b="0" strike="noStrike" spc="-1"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800" b="0" strike="noStrike" spc="-1"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000" b="0" strike="noStrike" spc="-1"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latin typeface="Arial"/>
              </a:rPr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rafik 8"/>
          <p:cNvPicPr/>
          <p:nvPr/>
        </p:nvPicPr>
        <p:blipFill>
          <a:blip r:embed="rId14"/>
          <a:stretch/>
        </p:blipFill>
        <p:spPr>
          <a:xfrm>
            <a:off x="8800560" y="5106600"/>
            <a:ext cx="1276560" cy="558360"/>
          </a:xfrm>
          <a:prstGeom prst="rect">
            <a:avLst/>
          </a:prstGeom>
          <a:ln w="0">
            <a:noFill/>
          </a:ln>
        </p:spPr>
      </p:pic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4400" b="0" strike="noStrike" spc="-1">
                <a:latin typeface="Arial"/>
              </a:rPr>
              <a:t>Format des Titeltextes durch Klicken bearbeiten</a:t>
            </a: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200" b="0" strike="noStrike" spc="-1"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800" b="0" strike="noStrike" spc="-1"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000" b="0" strike="noStrike" spc="-1"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latin typeface="Arial"/>
              </a:rPr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569880" y="283320"/>
            <a:ext cx="9069120" cy="261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 fontScale="72000" lnSpcReduction="20000"/>
          </a:bodyPr>
          <a:lstStyle/>
          <a:p>
            <a:pPr algn="ctr">
              <a:lnSpc>
                <a:spcPct val="90000"/>
              </a:lnSpc>
            </a:pPr>
            <a:r>
              <a:rPr lang="de-DE" sz="5300" b="1" strike="noStrike" spc="-1">
                <a:solidFill>
                  <a:srgbClr val="000000"/>
                </a:solidFill>
                <a:latin typeface="Calibri"/>
                <a:ea typeface="DejaVu Sans"/>
              </a:rPr>
              <a:t>Krankenhaus statt Fabrik – Update Krankenhauspolitik 2021:</a:t>
            </a:r>
            <a:r>
              <a:t/>
            </a:r>
            <a:br/>
            <a:r>
              <a:rPr lang="de-DE" sz="2000" b="1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t/>
            </a:r>
            <a:br/>
            <a:r>
              <a:rPr lang="de-DE" sz="6000" b="1" strike="noStrike" spc="-1">
                <a:solidFill>
                  <a:srgbClr val="000000"/>
                </a:solidFill>
                <a:latin typeface="Calibri"/>
                <a:ea typeface="DejaVu Sans"/>
              </a:rPr>
              <a:t>WS 1a: Der Anfang vom Ende?</a:t>
            </a:r>
            <a:endParaRPr lang="de-DE" sz="6000" b="0" strike="noStrike" spc="-1">
              <a:latin typeface="Arial"/>
            </a:endParaRPr>
          </a:p>
          <a:p>
            <a:pPr algn="ctr">
              <a:lnSpc>
                <a:spcPct val="90000"/>
              </a:lnSpc>
            </a:pPr>
            <a:r>
              <a:rPr lang="de-DE" sz="6000" b="1" strike="noStrike" spc="-1">
                <a:solidFill>
                  <a:srgbClr val="000000"/>
                </a:solidFill>
                <a:latin typeface="Calibri"/>
                <a:ea typeface="DejaVu Sans"/>
              </a:rPr>
              <a:t>Diskussionen um die Krankenhausfinanzierung</a:t>
            </a:r>
            <a:endParaRPr lang="de-DE" sz="6000" b="0" strike="noStrike" spc="-1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1259640" y="2977920"/>
            <a:ext cx="7557120" cy="1365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de-DE" sz="18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de-DE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Bündnis Krankenhaus statt Fabrik</a:t>
            </a:r>
            <a:endParaRPr lang="de-DE" sz="2400" b="0" strike="noStrike" spc="-1">
              <a:latin typeface="Arial"/>
            </a:endParaRPr>
          </a:p>
        </p:txBody>
      </p:sp>
      <p:pic>
        <p:nvPicPr>
          <p:cNvPr id="85" name="Grafik 3"/>
          <p:cNvPicPr/>
          <p:nvPr/>
        </p:nvPicPr>
        <p:blipFill>
          <a:blip r:embed="rId3"/>
          <a:stretch/>
        </p:blipFill>
        <p:spPr>
          <a:xfrm>
            <a:off x="3200760" y="4026960"/>
            <a:ext cx="3675960" cy="16095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692640" y="0"/>
            <a:ext cx="8691120" cy="1092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5500"/>
          </a:bodyPr>
          <a:lstStyle/>
          <a:p>
            <a:pPr algn="ctr">
              <a:lnSpc>
                <a:spcPct val="90000"/>
              </a:lnSpc>
            </a:pPr>
            <a:r>
              <a:rPr lang="de-DE" sz="4400" b="1" u="sng" strike="noStrike" spc="-1">
                <a:solidFill>
                  <a:srgbClr val="000000"/>
                </a:solidFill>
                <a:uFillTx/>
                <a:latin typeface="Calibri"/>
                <a:ea typeface="DejaVu Sans"/>
              </a:rPr>
              <a:t>Ein Auswahl der Reformvorstellungen</a:t>
            </a:r>
            <a:endParaRPr lang="de-DE" sz="4400" b="0" strike="noStrike" spc="-1"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304200" y="1170000"/>
            <a:ext cx="9562680" cy="4063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1000" lnSpcReduction="20000"/>
          </a:bodyPr>
          <a:lstStyle/>
          <a:p>
            <a:pPr marL="228600" indent="-22572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Heiner </a:t>
            </a:r>
            <a:r>
              <a:rPr lang="de-DE" sz="28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Garg</a:t>
            </a:r>
            <a:r>
              <a:rPr lang="de-DE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(FDP)</a:t>
            </a:r>
            <a:r>
              <a:rPr lang="de-DE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Gesundheitsminister Schleswig-Holstein:</a:t>
            </a:r>
            <a:endParaRPr lang="de-DE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</a:pPr>
            <a:endParaRPr lang="de-DE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</a:pPr>
            <a:r>
              <a:rPr lang="de-DE" sz="28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„Durch eine erlösunabhängige </a:t>
            </a:r>
            <a:r>
              <a:rPr lang="de-DE" sz="2800" i="1" spc="-1" dirty="0">
                <a:solidFill>
                  <a:srgbClr val="000000"/>
                </a:solidFill>
                <a:latin typeface="Calibri"/>
              </a:rPr>
              <a:t>Vergütungskomponente </a:t>
            </a:r>
            <a:r>
              <a:rPr lang="de-DE" sz="28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(</a:t>
            </a:r>
            <a:r>
              <a:rPr lang="de-DE" sz="2800" b="0" i="1" strike="noStrike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Basisfinan-zierung</a:t>
            </a:r>
            <a:r>
              <a:rPr lang="de-DE" sz="28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) muss die Finanzierung der akutstationären Versorgung der Bevölkerung auf dem Land und in den Städten mit ihren spezifischen Vorhaltekosten (inklusive Personalkosten) sichergestellt werden. Diese Basisfinanzierung ergänzt </a:t>
            </a:r>
            <a:r>
              <a:rPr lang="de-DE" sz="2800" b="0" i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zukünftig </a:t>
            </a:r>
            <a:r>
              <a:rPr lang="de-DE" sz="28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die leistungsbezogene Abrechnung nach den DRGs. Die bisherige Form der Sicherstellungszuschläge hat sich </a:t>
            </a:r>
            <a:r>
              <a:rPr lang="de-DE" sz="2800" b="0" i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für </a:t>
            </a:r>
            <a:r>
              <a:rPr lang="de-DE" sz="28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die Deckung spezifischer Vorhalte-kosten als ungeeignet erwiesen. Sicherstellungszuschläge bieten den Kranken-häusern keine hinreichende Planungssicherheit.“</a:t>
            </a:r>
            <a:endParaRPr lang="de-DE" sz="28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spcAft>
                <a:spcPts val="1199"/>
              </a:spcAft>
            </a:pPr>
            <a:endParaRPr lang="de-DE" sz="2800" b="0" strike="noStrike" spc="-1" dirty="0">
              <a:latin typeface="Arial"/>
            </a:endParaRPr>
          </a:p>
        </p:txBody>
      </p:sp>
      <p:sp>
        <p:nvSpPr>
          <p:cNvPr id="113" name="CustomShape 3"/>
          <p:cNvSpPr/>
          <p:nvPr/>
        </p:nvSpPr>
        <p:spPr>
          <a:xfrm>
            <a:off x="7812000" y="4934520"/>
            <a:ext cx="2265120" cy="299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C6F8C99C-DFD3-4868-B129-FE6D03FB61B1}" type="slidenum">
              <a:rPr lang="de-DE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10</a:t>
            </a:fld>
            <a:endParaRPr lang="de-DE" sz="1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692640" y="0"/>
            <a:ext cx="8691120" cy="1092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5500"/>
          </a:bodyPr>
          <a:lstStyle/>
          <a:p>
            <a:pPr algn="ctr">
              <a:lnSpc>
                <a:spcPct val="90000"/>
              </a:lnSpc>
            </a:pPr>
            <a:r>
              <a:rPr lang="de-DE" sz="4400" b="1" u="sng" strike="noStrike" spc="-1">
                <a:solidFill>
                  <a:srgbClr val="000000"/>
                </a:solidFill>
                <a:uFillTx/>
                <a:latin typeface="Calibri"/>
                <a:ea typeface="DejaVu Sans"/>
              </a:rPr>
              <a:t>Ein Auswahl der Reformvorstellungen</a:t>
            </a:r>
            <a:endParaRPr lang="de-DE" sz="4400" b="0" strike="noStrike" spc="-1">
              <a:latin typeface="Arial"/>
            </a:endParaRPr>
          </a:p>
        </p:txBody>
      </p:sp>
      <p:sp>
        <p:nvSpPr>
          <p:cNvPr id="115" name="CustomShape 2"/>
          <p:cNvSpPr/>
          <p:nvPr/>
        </p:nvSpPr>
        <p:spPr>
          <a:xfrm>
            <a:off x="304200" y="1170000"/>
            <a:ext cx="9562680" cy="4063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8500"/>
          </a:bodyPr>
          <a:lstStyle/>
          <a:p>
            <a:pPr marL="228600" indent="-22572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Schreyögg/Techniker </a:t>
            </a:r>
            <a:r>
              <a:rPr lang="de-DE" sz="28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Krankenkasse</a:t>
            </a:r>
            <a:r>
              <a:rPr lang="de-DE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:</a:t>
            </a:r>
            <a:endParaRPr lang="de-DE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</a:pPr>
            <a:r>
              <a:rPr lang="de-DE" sz="28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„Für Deutschland ist eine Gewichtung der Preise entsprechend </a:t>
            </a:r>
            <a:r>
              <a:rPr lang="de-DE" sz="2800" b="0" i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des Market </a:t>
            </a:r>
            <a:r>
              <a:rPr lang="de-DE" sz="28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Forces </a:t>
            </a:r>
            <a:r>
              <a:rPr lang="de-DE" sz="2800" b="0" i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Factors</a:t>
            </a:r>
            <a:r>
              <a:rPr lang="de-DE" sz="28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und der Versorgungsstufen zu empfehlen. (…) Zum anderen muss zwischen Vorhaltekosten und Versorgungsstrukturen getrennt werden. Die pauschale Finanzierung von Vorhaltekosten sichert die </a:t>
            </a:r>
            <a:r>
              <a:rPr lang="de-DE" sz="2800" b="0" i="1" strike="noStrike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Versorgungsstruk-turen</a:t>
            </a:r>
            <a:r>
              <a:rPr lang="de-DE" sz="2800" b="0" i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de-DE" sz="28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eines Krankenhauses und löst sie aus dem Anreiz der Fallausweitung heraus.“</a:t>
            </a:r>
            <a:endParaRPr lang="de-DE" sz="28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spcAft>
                <a:spcPts val="1199"/>
              </a:spcAft>
            </a:pPr>
            <a:endParaRPr lang="de-DE" sz="2800" b="0" strike="noStrike" spc="-1" dirty="0">
              <a:latin typeface="Arial"/>
            </a:endParaRPr>
          </a:p>
        </p:txBody>
      </p:sp>
      <p:sp>
        <p:nvSpPr>
          <p:cNvPr id="116" name="CustomShape 3"/>
          <p:cNvSpPr/>
          <p:nvPr/>
        </p:nvSpPr>
        <p:spPr>
          <a:xfrm>
            <a:off x="7812000" y="4934520"/>
            <a:ext cx="2265120" cy="299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D7A4A638-8ED0-4D4B-99B1-8B550DA3FED7}" type="slidenum">
              <a:rPr lang="de-DE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11</a:t>
            </a:fld>
            <a:endParaRPr lang="de-DE" sz="1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692640" y="0"/>
            <a:ext cx="8691120" cy="1092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5500"/>
          </a:bodyPr>
          <a:lstStyle/>
          <a:p>
            <a:pPr algn="ctr">
              <a:lnSpc>
                <a:spcPct val="90000"/>
              </a:lnSpc>
            </a:pPr>
            <a:r>
              <a:rPr lang="de-DE" sz="4400" b="1" u="sng" strike="noStrike" spc="-1">
                <a:solidFill>
                  <a:srgbClr val="000000"/>
                </a:solidFill>
                <a:uFillTx/>
                <a:latin typeface="Calibri"/>
                <a:ea typeface="DejaVu Sans"/>
              </a:rPr>
              <a:t>Ein Auswahl der Reformvorstellungen</a:t>
            </a:r>
            <a:endParaRPr lang="de-DE" sz="4400" b="0" strike="noStrike" spc="-1">
              <a:latin typeface="Arial"/>
            </a:endParaRPr>
          </a:p>
        </p:txBody>
      </p:sp>
      <p:sp>
        <p:nvSpPr>
          <p:cNvPr id="118" name="CustomShape 2"/>
          <p:cNvSpPr/>
          <p:nvPr/>
        </p:nvSpPr>
        <p:spPr>
          <a:xfrm>
            <a:off x="304200" y="1170000"/>
            <a:ext cx="9562680" cy="4063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81500" lnSpcReduction="20000"/>
          </a:bodyPr>
          <a:lstStyle/>
          <a:p>
            <a:pPr marL="228600" indent="-22572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DIE GRÜNEN Bundestagsfraktion:</a:t>
            </a:r>
            <a:endParaRPr lang="de-DE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</a:pPr>
            <a:r>
              <a:rPr lang="de-DE" sz="28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„eine neue Säule der Strukturfinanzierung in der Vergütung eingeführt wird, die die Vorhaltekosten abdeckt, sodass bedarfsnotwendige </a:t>
            </a:r>
            <a:r>
              <a:rPr lang="de-DE" sz="2800" b="0" i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Vorhaltestrukturen  </a:t>
            </a:r>
            <a:r>
              <a:rPr lang="de-DE" sz="28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in  Krankenhäusern,  wie  etwa  Krankenhäuser  der  Grundversorgung  in  ländlichen  Räumen,  pädiatrische  Abteilungen  oder  die  Notfallversorgung,  sicher finanziert werden (…) </a:t>
            </a:r>
            <a:endParaRPr lang="de-DE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</a:pPr>
            <a:r>
              <a:rPr lang="de-DE" sz="28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für  die  verbleibende  Säule,  dem fallzahlabhängigen  Vergütungsanteil,  das  System  der  Fallpauschalen  durch  Instrumente  flankiert  wird,  die  das  Ziel  verfolgen,  eine  stärkere  Differenzierung  nach  bundesweit  definierten  </a:t>
            </a:r>
            <a:r>
              <a:rPr lang="de-DE" sz="2800" b="0" i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Ver-sorgungsstufen</a:t>
            </a:r>
            <a:r>
              <a:rPr lang="de-DE" sz="28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 zu  verankern,  durch  die  die  tatsächlichen  </a:t>
            </a:r>
            <a:r>
              <a:rPr lang="de-DE" sz="2800" b="0" i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Betriebskosten-strukturen  </a:t>
            </a:r>
            <a:r>
              <a:rPr lang="de-DE" sz="28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etwa  von  ländlichen  Grundversorgern  einerseits  und  </a:t>
            </a:r>
            <a:r>
              <a:rPr lang="de-DE" sz="2800" b="0" i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Maximal-versorgern  </a:t>
            </a:r>
            <a:r>
              <a:rPr lang="de-DE" sz="28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und  Uniklinika  andererseits  besser  abgebildet  werden.“</a:t>
            </a:r>
            <a:endParaRPr lang="de-DE" sz="28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spcAft>
                <a:spcPts val="1199"/>
              </a:spcAft>
            </a:pPr>
            <a:endParaRPr lang="de-DE" sz="2800" b="0" strike="noStrike" spc="-1" dirty="0">
              <a:latin typeface="Arial"/>
            </a:endParaRPr>
          </a:p>
        </p:txBody>
      </p:sp>
      <p:sp>
        <p:nvSpPr>
          <p:cNvPr id="119" name="CustomShape 3"/>
          <p:cNvSpPr/>
          <p:nvPr/>
        </p:nvSpPr>
        <p:spPr>
          <a:xfrm>
            <a:off x="7812000" y="4934520"/>
            <a:ext cx="2265120" cy="299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F3E7A115-29CF-4D1C-BEF9-6CF60100B08A}" type="slidenum">
              <a:rPr lang="de-DE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12</a:t>
            </a:fld>
            <a:endParaRPr lang="de-DE" sz="1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692640" y="0"/>
            <a:ext cx="8691120" cy="1092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5500"/>
          </a:bodyPr>
          <a:lstStyle/>
          <a:p>
            <a:pPr algn="ctr">
              <a:lnSpc>
                <a:spcPct val="90000"/>
              </a:lnSpc>
            </a:pPr>
            <a:r>
              <a:rPr lang="de-DE" sz="4400" b="1" u="sng" strike="noStrike" spc="-1">
                <a:solidFill>
                  <a:srgbClr val="000000"/>
                </a:solidFill>
                <a:uFillTx/>
                <a:latin typeface="Calibri"/>
                <a:ea typeface="DejaVu Sans"/>
              </a:rPr>
              <a:t>Stärkung der Marktfunktion der DRG</a:t>
            </a:r>
            <a:endParaRPr lang="de-DE" sz="4400" b="0" strike="noStrike" spc="-1">
              <a:latin typeface="Arial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304200" y="1035075"/>
            <a:ext cx="9562680" cy="453650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572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Bislang DRG Festpreis, kein Marktpreis, der frei verhandelt wird. Markt soll durch Selektivverträge gestärkt werden</a:t>
            </a:r>
            <a:endParaRPr lang="de-DE" sz="1600" b="0" strike="noStrike" spc="-1" dirty="0">
              <a:latin typeface="Arial"/>
            </a:endParaRPr>
          </a:p>
          <a:p>
            <a:pPr marL="228600" indent="-22572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Instrumente:</a:t>
            </a:r>
            <a:endParaRPr lang="de-DE" sz="1600" b="0" strike="noStrike" spc="-1" dirty="0">
              <a:latin typeface="Arial"/>
            </a:endParaRPr>
          </a:p>
          <a:p>
            <a:pPr marL="432000" lvl="1" indent="-21456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de-DE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Pay </a:t>
            </a:r>
            <a:r>
              <a:rPr lang="de-DE" sz="16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for</a:t>
            </a:r>
            <a:r>
              <a:rPr lang="de-DE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Performance – sog. Qualitäts- Zu- und Abschläge. Ist in einem ersten Ansatz gescheitert, weil keine Qualitätskriterien entwickelt werden konnten.</a:t>
            </a:r>
            <a:endParaRPr lang="de-DE" sz="1600" b="0" strike="noStrike" spc="-1" dirty="0">
              <a:latin typeface="Arial"/>
            </a:endParaRPr>
          </a:p>
          <a:p>
            <a:pPr marL="432000" lvl="1" indent="-21456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de-DE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Selektivverträge: Versorgungsvertrag kommt nicht mehr durch Aufnahme in den Krankenhausplan zustande, sondern muss mit Kasse einzelne ausgehandelt werden.</a:t>
            </a:r>
            <a:endParaRPr lang="de-DE" sz="1600" b="0" strike="noStrike" spc="-1" dirty="0">
              <a:latin typeface="Arial"/>
            </a:endParaRPr>
          </a:p>
          <a:p>
            <a:pPr marL="648000" lvl="2" indent="-21456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de-DE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Aktuelle Planung: 30 Cent pro Versicherte </a:t>
            </a:r>
            <a:r>
              <a:rPr lang="de-DE" sz="1600" b="0" u="sng" strike="noStrike" spc="-1" dirty="0">
                <a:solidFill>
                  <a:srgbClr val="000000"/>
                </a:solidFill>
                <a:uFillTx/>
                <a:latin typeface="Calibri"/>
                <a:ea typeface="DejaVu Sans"/>
              </a:rPr>
              <a:t>müssen</a:t>
            </a:r>
            <a:r>
              <a:rPr lang="de-DE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die Kassen über Selektivverträge abrechnen</a:t>
            </a:r>
            <a:endParaRPr lang="de-DE" sz="1600" b="0" strike="noStrike" spc="-1" dirty="0">
              <a:latin typeface="Arial"/>
            </a:endParaRPr>
          </a:p>
          <a:p>
            <a:pPr marL="228600" indent="-22572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Font typeface="Symbol"/>
              <a:buChar char=""/>
            </a:pPr>
            <a:r>
              <a:rPr lang="de-DE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Probleme/Kritik:</a:t>
            </a:r>
            <a:endParaRPr lang="de-DE" sz="1600" b="0" strike="noStrike" spc="-1" dirty="0">
              <a:latin typeface="Arial"/>
            </a:endParaRPr>
          </a:p>
          <a:p>
            <a:pPr marL="432000" lvl="1" indent="-21456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de-DE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Mehr vom Schlechten. Mehr Marktmechanismen unter dem </a:t>
            </a:r>
            <a:r>
              <a:rPr lang="de-DE" sz="16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Lable</a:t>
            </a:r>
            <a:r>
              <a:rPr lang="de-DE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„Qualität“</a:t>
            </a:r>
            <a:endParaRPr lang="de-DE" sz="1600" b="0" strike="noStrike" spc="-1" dirty="0">
              <a:latin typeface="Arial"/>
            </a:endParaRPr>
          </a:p>
          <a:p>
            <a:pPr marL="432000" lvl="1" indent="-21456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de-DE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Aushebelung der öffentlichen Planungshoheit. Krankenkassen entscheiden, wer Versorgung erbringen darf</a:t>
            </a:r>
            <a:endParaRPr lang="de-DE" sz="1600" b="0" strike="noStrike" spc="-1" dirty="0">
              <a:latin typeface="Arial"/>
            </a:endParaRPr>
          </a:p>
          <a:p>
            <a:pPr marL="432000" lvl="1" indent="-21456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de-DE" sz="16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Outcomequalität</a:t>
            </a:r>
            <a:r>
              <a:rPr lang="de-DE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ist kaum zu definieren. Lädt ein zu Risikoselektion: Patienten, die am wenigsten Probleme machen bringen geringeres Risiko.  </a:t>
            </a:r>
            <a:endParaRPr lang="de-DE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spcAft>
                <a:spcPts val="1199"/>
              </a:spcAft>
            </a:pPr>
            <a:endParaRPr lang="de-DE" sz="1400" b="0" strike="noStrike" spc="-1" dirty="0">
              <a:latin typeface="Arial"/>
            </a:endParaRPr>
          </a:p>
        </p:txBody>
      </p:sp>
      <p:sp>
        <p:nvSpPr>
          <p:cNvPr id="122" name="CustomShape 3"/>
          <p:cNvSpPr/>
          <p:nvPr/>
        </p:nvSpPr>
        <p:spPr>
          <a:xfrm>
            <a:off x="7812000" y="4934520"/>
            <a:ext cx="2265120" cy="299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3BDC1B16-E96D-4F1D-AA4E-6AD1009DFC0B}" type="slidenum">
              <a:rPr lang="de-DE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13</a:t>
            </a:fld>
            <a:endParaRPr lang="de-DE" sz="1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692640" y="0"/>
            <a:ext cx="8691120" cy="1092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de-DE" sz="4400" b="1" u="sng" strike="noStrike" spc="-1">
                <a:solidFill>
                  <a:srgbClr val="000000"/>
                </a:solidFill>
                <a:uFillTx/>
                <a:latin typeface="Calibri"/>
                <a:ea typeface="DejaVu Sans"/>
              </a:rPr>
              <a:t>Neoliberale Gegenkonzepte </a:t>
            </a:r>
            <a:endParaRPr lang="de-DE" sz="4400" b="0" strike="noStrike" spc="-1">
              <a:latin typeface="Arial"/>
            </a:endParaRPr>
          </a:p>
        </p:txBody>
      </p:sp>
      <p:sp>
        <p:nvSpPr>
          <p:cNvPr id="124" name="CustomShape 2"/>
          <p:cNvSpPr/>
          <p:nvPr/>
        </p:nvSpPr>
        <p:spPr>
          <a:xfrm>
            <a:off x="304200" y="1170000"/>
            <a:ext cx="9562680" cy="4063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572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Pflege-Fall-Pauschalen statt Pflegebudget: Einführung einer Pauschalfinanzierung der Pflege an Hand von „</a:t>
            </a:r>
            <a:r>
              <a:rPr lang="de-DE" sz="28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Pflege-diagnosen</a:t>
            </a:r>
            <a:r>
              <a:rPr lang="de-DE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“ </a:t>
            </a:r>
            <a:r>
              <a:rPr lang="de-DE" sz="28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Nurses</a:t>
            </a:r>
            <a:r>
              <a:rPr lang="de-DE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de-DE" sz="28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Related</a:t>
            </a:r>
            <a:r>
              <a:rPr lang="de-DE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Groups (NRG)</a:t>
            </a:r>
            <a:endParaRPr lang="de-DE" sz="2800" b="0" strike="noStrike" spc="-1" dirty="0">
              <a:latin typeface="Arial"/>
            </a:endParaRPr>
          </a:p>
          <a:p>
            <a:pPr marL="228600" indent="-22572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Capitation</a:t>
            </a:r>
            <a:r>
              <a:rPr lang="de-DE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: Krankenhäuser bekommen Budget für </a:t>
            </a:r>
            <a:r>
              <a:rPr lang="de-DE" sz="2800" b="0" strike="noStrike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eingeschrie-bene</a:t>
            </a:r>
            <a:r>
              <a:rPr lang="de-DE" sz="28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de-DE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Patient*innen. Dreht die </a:t>
            </a:r>
            <a:r>
              <a:rPr lang="de-DE" sz="28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Leistungsorientierung </a:t>
            </a:r>
            <a:r>
              <a:rPr lang="de-DE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der DRG um. Krankenhaus hat Interesse daran, dass Patient*innen möglichst wenig Leistung in Anspruch nehmen.  </a:t>
            </a:r>
            <a:endParaRPr lang="de-DE" sz="28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spcAft>
                <a:spcPts val="1199"/>
              </a:spcAft>
            </a:pPr>
            <a:endParaRPr lang="de-DE" sz="2800" b="0" strike="noStrike" spc="-1" dirty="0">
              <a:latin typeface="Arial"/>
            </a:endParaRPr>
          </a:p>
        </p:txBody>
      </p:sp>
      <p:sp>
        <p:nvSpPr>
          <p:cNvPr id="125" name="CustomShape 3"/>
          <p:cNvSpPr/>
          <p:nvPr/>
        </p:nvSpPr>
        <p:spPr>
          <a:xfrm>
            <a:off x="7812000" y="4934520"/>
            <a:ext cx="2265120" cy="299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7ABD139D-B947-4999-8EE6-38A6DF3A9BE7}" type="slidenum">
              <a:rPr lang="de-DE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14</a:t>
            </a:fld>
            <a:endParaRPr lang="de-DE" sz="1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692640" y="0"/>
            <a:ext cx="8691120" cy="1092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de-DE" sz="3600" b="1" u="sng" strike="noStrike" spc="-1">
                <a:solidFill>
                  <a:srgbClr val="000000"/>
                </a:solidFill>
                <a:uFillTx/>
                <a:latin typeface="Calibri"/>
                <a:ea typeface="DejaVu Sans"/>
              </a:rPr>
              <a:t>Die DRG in der Krise</a:t>
            </a:r>
            <a:endParaRPr lang="de-DE" sz="3600" b="0" strike="noStrike" spc="-1">
              <a:latin typeface="Arial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209880" y="1509120"/>
            <a:ext cx="9677880" cy="3594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5000" lnSpcReduction="10000"/>
          </a:bodyPr>
          <a:lstStyle/>
          <a:p>
            <a:pPr marL="228600" indent="-225720">
              <a:lnSpc>
                <a:spcPct val="11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de-DE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Seit 2019 wird die „Pflege am Bett“ nicht mehr über DRG finanziert, sondern aus einem eigenen „Pflegebudget“</a:t>
            </a:r>
            <a:endParaRPr lang="de-DE" sz="3200" b="0" strike="noStrike" spc="-1">
              <a:latin typeface="Arial"/>
            </a:endParaRPr>
          </a:p>
          <a:p>
            <a:pPr marL="228600" indent="-225720">
              <a:lnSpc>
                <a:spcPct val="11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de-DE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Selbstkostendeckung – Alle nachgewiesenen Kosten werden refinanziert</a:t>
            </a:r>
            <a:endParaRPr lang="de-DE" sz="3200" b="0" strike="noStrike" spc="-1">
              <a:latin typeface="Arial"/>
            </a:endParaRPr>
          </a:p>
          <a:p>
            <a:pPr marL="228600" indent="-225720">
              <a:lnSpc>
                <a:spcPct val="11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de-DE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Keine Kriterien für wirtschaftlichen Einsatz. Alle Kosten müssen finanziert werden, wenn sie nachweislich entstanden sind.</a:t>
            </a:r>
            <a:endParaRPr lang="de-DE" sz="32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de-DE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de-DE" sz="3200" b="0" strike="noStrike" spc="-1">
              <a:latin typeface="Arial"/>
            </a:endParaRPr>
          </a:p>
        </p:txBody>
      </p:sp>
      <p:sp>
        <p:nvSpPr>
          <p:cNvPr id="88" name="CustomShape 3"/>
          <p:cNvSpPr/>
          <p:nvPr/>
        </p:nvSpPr>
        <p:spPr>
          <a:xfrm>
            <a:off x="7812000" y="4934520"/>
            <a:ext cx="2265120" cy="299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B9B9E4FC-28A8-4BE0-B3B0-1B195EF8086F}" type="slidenum">
              <a:rPr lang="de-DE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2</a:t>
            </a:fld>
            <a:endParaRPr lang="de-DE" sz="1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692640" y="0"/>
            <a:ext cx="8691120" cy="1092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de-DE" sz="3600" b="1" u="sng" strike="noStrike" spc="-1">
                <a:solidFill>
                  <a:srgbClr val="000000"/>
                </a:solidFill>
                <a:uFillTx/>
                <a:latin typeface="Calibri"/>
                <a:ea typeface="DejaVu Sans"/>
              </a:rPr>
              <a:t>Probleme des Pflegebudgets</a:t>
            </a:r>
            <a:endParaRPr lang="de-DE" sz="3600" b="0" strike="noStrike" spc="-1">
              <a:latin typeface="Arial"/>
            </a:endParaRPr>
          </a:p>
        </p:txBody>
      </p:sp>
      <p:sp>
        <p:nvSpPr>
          <p:cNvPr id="90" name="CustomShape 2"/>
          <p:cNvSpPr/>
          <p:nvPr/>
        </p:nvSpPr>
        <p:spPr>
          <a:xfrm>
            <a:off x="209880" y="1509120"/>
            <a:ext cx="9677880" cy="3594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87500" lnSpcReduction="10000"/>
          </a:bodyPr>
          <a:lstStyle/>
          <a:p>
            <a:pPr marL="228600" indent="-225720">
              <a:lnSpc>
                <a:spcPct val="11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de-DE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Konflikte um Zuordnung: Es muss definiert werden, was zur „Pflege am Bett“ gehört</a:t>
            </a:r>
            <a:endParaRPr lang="de-DE" sz="3200" b="0" strike="noStrike" spc="-1">
              <a:latin typeface="Arial"/>
            </a:endParaRPr>
          </a:p>
          <a:p>
            <a:pPr marL="228600" indent="-225720">
              <a:lnSpc>
                <a:spcPct val="11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de-DE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Wirtschaftlicher Druck auf restliches Krankenhausbudgets: aus der Pflege können keine Gelder mehr abgezweigt werden. Mehr Druck auf andere Berufsgruppen</a:t>
            </a:r>
            <a:endParaRPr lang="de-DE" sz="3200" b="0" strike="noStrike" spc="-1">
              <a:latin typeface="Arial"/>
            </a:endParaRPr>
          </a:p>
          <a:p>
            <a:pPr marL="228600" indent="-225720">
              <a:lnSpc>
                <a:spcPct val="11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de-DE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Befürchtung der Krankenhäuser: Budget bleibt nicht ewig ohne Deckel/Wirtschaftlichkeitskriterien</a:t>
            </a:r>
            <a:endParaRPr lang="de-DE" sz="32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de-DE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de-DE" sz="3200" b="0" strike="noStrike" spc="-1">
              <a:latin typeface="Arial"/>
            </a:endParaRPr>
          </a:p>
        </p:txBody>
      </p:sp>
      <p:sp>
        <p:nvSpPr>
          <p:cNvPr id="91" name="CustomShape 3"/>
          <p:cNvSpPr/>
          <p:nvPr/>
        </p:nvSpPr>
        <p:spPr>
          <a:xfrm>
            <a:off x="7812000" y="4934520"/>
            <a:ext cx="2265120" cy="299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C6AD5D19-B19D-4200-A039-6F7A57F6190F}" type="slidenum">
              <a:rPr lang="de-DE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3</a:t>
            </a:fld>
            <a:endParaRPr lang="de-DE" sz="1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692640" y="-60480"/>
            <a:ext cx="8691120" cy="1092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de-DE" sz="3600" b="1" u="sng" strike="noStrike" spc="-1">
                <a:solidFill>
                  <a:srgbClr val="000000"/>
                </a:solidFill>
                <a:uFillTx/>
                <a:latin typeface="Calibri"/>
                <a:ea typeface="DejaVu Sans"/>
              </a:rPr>
              <a:t>Stimmen aus der Realität</a:t>
            </a:r>
            <a:endParaRPr lang="de-DE" sz="3600" b="0" strike="noStrike" spc="-1">
              <a:latin typeface="Arial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7812000" y="4927680"/>
            <a:ext cx="2265120" cy="299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BE199C5C-5C01-43F3-985D-79ADF17E918C}" type="slidenum">
              <a:rPr lang="de-DE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4</a:t>
            </a:fld>
            <a:endParaRPr lang="de-DE" sz="1200" b="0" strike="noStrike" spc="-1">
              <a:latin typeface="Arial"/>
            </a:endParaRPr>
          </a:p>
        </p:txBody>
      </p:sp>
      <p:pic>
        <p:nvPicPr>
          <p:cNvPr id="94" name="Grafik 93"/>
          <p:cNvPicPr/>
          <p:nvPr/>
        </p:nvPicPr>
        <p:blipFill>
          <a:blip r:embed="rId3"/>
          <a:stretch/>
        </p:blipFill>
        <p:spPr>
          <a:xfrm>
            <a:off x="360000" y="2340000"/>
            <a:ext cx="5758560" cy="3156840"/>
          </a:xfrm>
          <a:prstGeom prst="rect">
            <a:avLst/>
          </a:prstGeom>
          <a:ln w="0">
            <a:noFill/>
          </a:ln>
        </p:spPr>
      </p:pic>
      <p:pic>
        <p:nvPicPr>
          <p:cNvPr id="95" name="Grafik 94"/>
          <p:cNvPicPr/>
          <p:nvPr/>
        </p:nvPicPr>
        <p:blipFill>
          <a:blip r:embed="rId4"/>
          <a:stretch/>
        </p:blipFill>
        <p:spPr>
          <a:xfrm>
            <a:off x="2700360" y="900000"/>
            <a:ext cx="7378920" cy="15336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692640" y="0"/>
            <a:ext cx="8691120" cy="1092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de-DE" sz="4400" b="1" u="sng" strike="noStrike" spc="-1">
                <a:solidFill>
                  <a:srgbClr val="000000"/>
                </a:solidFill>
                <a:uFillTx/>
                <a:latin typeface="Calibri"/>
                <a:ea typeface="DejaVu Sans"/>
              </a:rPr>
              <a:t>Reformvorschläge für die DRG</a:t>
            </a:r>
            <a:endParaRPr lang="de-DE" sz="4400" b="0" strike="noStrike" spc="-1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304200" y="1170000"/>
            <a:ext cx="9562680" cy="4063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57000" lnSpcReduction="20000"/>
          </a:bodyPr>
          <a:lstStyle/>
          <a:p>
            <a:pPr marL="228600" indent="-22572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Thinktanks/Verbände:</a:t>
            </a:r>
            <a:endParaRPr lang="de-DE" sz="2800" b="0" strike="noStrike" spc="-1">
              <a:latin typeface="Arial"/>
            </a:endParaRPr>
          </a:p>
          <a:p>
            <a:pPr marL="228600" indent="-22572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Leopoldina (Mai 2020): „Coronavirus-Pandemie: Medizinische Versorgung und patientennahe Forschung in einem adaptivenGesundheitssystem“</a:t>
            </a:r>
            <a:endParaRPr lang="de-DE" sz="2800" b="0" strike="noStrike" spc="-1">
              <a:latin typeface="Arial"/>
            </a:endParaRPr>
          </a:p>
          <a:p>
            <a:pPr marL="228600" indent="-22572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GKV-Spitzenverband (Dezember 2020): „GKV-Positionen zur Krankenhausversorgung aus den Erfahrungen der Corona-Pandemie 2020“</a:t>
            </a:r>
            <a:endParaRPr lang="de-DE" sz="2800" b="0" strike="noStrike" spc="-1">
              <a:latin typeface="Arial"/>
            </a:endParaRPr>
          </a:p>
          <a:p>
            <a:pPr marL="228600" indent="-22572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Barmer/Robert Bosch Stiftung/Bertelsmann (November 2020): „Richtungspapier zu mittel- und langfristigen Lehren“</a:t>
            </a:r>
            <a:endParaRPr lang="de-DE" sz="2800" b="0" strike="noStrike" spc="-1">
              <a:latin typeface="Arial"/>
            </a:endParaRPr>
          </a:p>
          <a:p>
            <a:pPr marL="228600" indent="-22572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RWI/Augurzky (Oktober 2020): „Nach Corona: Jetzt stabile  Krankenhausstrukturen schaffen“</a:t>
            </a:r>
            <a:endParaRPr lang="de-DE" sz="2800" b="0" strike="noStrike" spc="-1">
              <a:latin typeface="Arial"/>
            </a:endParaRPr>
          </a:p>
          <a:p>
            <a:pPr marL="228600" indent="-22572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Techniker Krankenkasse/Schreyögg (September 2020): „Bedarfsgerechte Gestaltung der Krankenhausvergütung – Reformvorschläge unter der Berücksichtigung von Ansätzen anderer Staaten“</a:t>
            </a:r>
            <a:endParaRPr lang="de-DE" sz="2800" b="0" strike="noStrike" spc="-1">
              <a:latin typeface="Arial"/>
            </a:endParaRPr>
          </a:p>
          <a:p>
            <a:pPr marL="228600" indent="-22572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Deutsche Gesellschaft für Internistische Intensivmedizin und Notfallmedizin (DGIIN) (November 2019): „Diskussionspapier für eine Reform der Krankenhausfinanzierung in Deutschland aus der Perspektive der Intensivmedizin“</a:t>
            </a:r>
            <a:endParaRPr lang="de-DE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spcAft>
                <a:spcPts val="1199"/>
              </a:spcAft>
            </a:pPr>
            <a:endParaRPr lang="de-DE" sz="2800" b="0" strike="noStrike" spc="-1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7812000" y="4934520"/>
            <a:ext cx="2265120" cy="299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7B1F08FB-7978-4151-B854-24AAADDCAF46}" type="slidenum">
              <a:rPr lang="de-DE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5</a:t>
            </a:fld>
            <a:endParaRPr lang="de-DE" sz="1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692640" y="0"/>
            <a:ext cx="8691120" cy="1092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de-DE" sz="4400" b="1" u="sng" strike="noStrike" spc="-1">
                <a:solidFill>
                  <a:srgbClr val="000000"/>
                </a:solidFill>
                <a:uFillTx/>
                <a:latin typeface="Calibri"/>
                <a:ea typeface="DejaVu Sans"/>
              </a:rPr>
              <a:t>Reformvorschläge für die DRG</a:t>
            </a:r>
            <a:endParaRPr lang="de-DE" sz="4400" b="0" strike="noStrike" spc="-1">
              <a:latin typeface="Arial"/>
            </a:endParaRPr>
          </a:p>
        </p:txBody>
      </p:sp>
      <p:sp>
        <p:nvSpPr>
          <p:cNvPr id="100" name="CustomShape 2"/>
          <p:cNvSpPr/>
          <p:nvPr/>
        </p:nvSpPr>
        <p:spPr>
          <a:xfrm>
            <a:off x="304200" y="1170000"/>
            <a:ext cx="9562680" cy="4063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68500" lnSpcReduction="20000"/>
          </a:bodyPr>
          <a:lstStyle/>
          <a:p>
            <a:pPr marL="228600" indent="-22572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Parteien:</a:t>
            </a:r>
            <a:endParaRPr lang="de-DE" sz="2800" b="0" strike="noStrike" spc="-1">
              <a:latin typeface="Arial"/>
            </a:endParaRPr>
          </a:p>
          <a:p>
            <a:pPr marL="228600" indent="-22572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Garg (FDP/Schleswig-Holstein) (Januar 2020): „Zukunft sichern –Krankenhausfinanzierung reformieren für eine flächendeckende, hochwertige Versorgung!“</a:t>
            </a:r>
            <a:endParaRPr lang="de-DE" sz="2800" b="0" strike="noStrike" spc="-1">
              <a:latin typeface="Arial"/>
            </a:endParaRPr>
          </a:p>
          <a:p>
            <a:pPr marL="228600" indent="-22572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Mecklenburg-Vorpommern/Bremen/Sachsen-Anhalt (September 2020): „Entschließung  des Bundesrates zur  Herausnahme  der  Kinder-und Jugendmedizin sowie Kinderchirurgie aus dem Fallpauschalensystem in der Krankenhausfinanzierung“</a:t>
            </a:r>
            <a:endParaRPr lang="de-DE" sz="2800" b="0" strike="noStrike" spc="-1">
              <a:latin typeface="Arial"/>
            </a:endParaRPr>
          </a:p>
          <a:p>
            <a:pPr marL="228600" indent="-22572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SPD (Juli 2020): „Kinder sind keine kleinen Erwachsenen! Sichere und individualisierte Gesundheitsversorgung für Kinder und Jugendliche“</a:t>
            </a:r>
            <a:endParaRPr lang="de-DE" sz="2800" b="0" strike="noStrike" spc="-1">
              <a:latin typeface="Arial"/>
            </a:endParaRPr>
          </a:p>
          <a:p>
            <a:pPr marL="228600" indent="-22572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Grüne Bundestagsfraktion (März 2021): „Mehr Verlässlichkeit und Qualität in der stationären Krankenhausversorgung – Vergütungssystem, Investitionsfinanzierung und Planung reformieren“</a:t>
            </a:r>
            <a:endParaRPr lang="de-DE" sz="2800" b="0" strike="noStrike" spc="-1">
              <a:latin typeface="Arial"/>
            </a:endParaRPr>
          </a:p>
          <a:p>
            <a:pPr marL="228600" indent="-22572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Linke Bundestagsfraktion (Januar 2021): „Systemwechsel im Krankenhaus – Gemeinwohl statt Kostendruck und Profite“</a:t>
            </a:r>
            <a:endParaRPr lang="de-DE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spcAft>
                <a:spcPts val="1199"/>
              </a:spcAft>
            </a:pPr>
            <a:endParaRPr lang="de-DE" sz="2800" b="0" strike="noStrike" spc="-1">
              <a:latin typeface="Arial"/>
            </a:endParaRPr>
          </a:p>
        </p:txBody>
      </p:sp>
      <p:sp>
        <p:nvSpPr>
          <p:cNvPr id="101" name="CustomShape 3"/>
          <p:cNvSpPr/>
          <p:nvPr/>
        </p:nvSpPr>
        <p:spPr>
          <a:xfrm>
            <a:off x="7812000" y="4934520"/>
            <a:ext cx="2265120" cy="299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9F9C0311-FBF9-49E4-BD73-DCE3A22B9CBE}" type="slidenum">
              <a:rPr lang="de-DE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6</a:t>
            </a:fld>
            <a:endParaRPr lang="de-DE" sz="1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692640" y="0"/>
            <a:ext cx="8691120" cy="1092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88000" lnSpcReduction="10000"/>
          </a:bodyPr>
          <a:lstStyle/>
          <a:p>
            <a:pPr algn="ctr">
              <a:lnSpc>
                <a:spcPct val="90000"/>
              </a:lnSpc>
            </a:pPr>
            <a:r>
              <a:rPr lang="de-DE" sz="4400" b="1" u="sng" strike="noStrike" spc="-1">
                <a:solidFill>
                  <a:srgbClr val="000000"/>
                </a:solidFill>
                <a:uFillTx/>
                <a:latin typeface="Calibri"/>
                <a:ea typeface="DejaVu Sans"/>
              </a:rPr>
              <a:t>Perspektiven der Krankenhausfinanzierung</a:t>
            </a:r>
            <a:endParaRPr lang="de-DE" sz="4400" b="0" strike="noStrike" spc="-1">
              <a:latin typeface="Arial"/>
            </a:endParaRPr>
          </a:p>
        </p:txBody>
      </p:sp>
      <p:sp>
        <p:nvSpPr>
          <p:cNvPr id="103" name="CustomShape 2"/>
          <p:cNvSpPr/>
          <p:nvPr/>
        </p:nvSpPr>
        <p:spPr>
          <a:xfrm>
            <a:off x="304200" y="1170000"/>
            <a:ext cx="9562680" cy="4063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1000" lnSpcReduction="10000"/>
          </a:bodyPr>
          <a:lstStyle/>
          <a:p>
            <a:pPr marL="228600" indent="-22572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Linke fordert als einzige Partei im Bundestag die Abschaffung der DRG</a:t>
            </a:r>
            <a:endParaRPr lang="de-DE" sz="2800" b="0" strike="noStrike" spc="-1">
              <a:latin typeface="Arial"/>
            </a:endParaRPr>
          </a:p>
          <a:p>
            <a:pPr marL="228600" indent="-22572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Alle anderen Parteien und gesundheitspolitischen Akteure orientieren auf eine partielle Abkehr von der Marktsteuerung bei z.T. gleichbleibenden Zielen</a:t>
            </a:r>
            <a:endParaRPr lang="de-DE" sz="2800" b="0" strike="noStrike" spc="-1">
              <a:latin typeface="Arial"/>
            </a:endParaRPr>
          </a:p>
          <a:p>
            <a:pPr marL="648000" lvl="2" indent="-21456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Um- und Abbau von Krankenhausstrukturen durch Planvorgaben der Länder</a:t>
            </a:r>
            <a:endParaRPr lang="de-DE" sz="2800" b="0" strike="noStrike" spc="-1">
              <a:latin typeface="Arial"/>
            </a:endParaRPr>
          </a:p>
          <a:p>
            <a:pPr marL="648000" lvl="2" indent="-21456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Ergänzung der DRG-Finanzierung durch andere Finanzierungskomponenten und/oder Ausdifferenzierung der DRG</a:t>
            </a:r>
            <a:endParaRPr lang="de-DE" sz="2800" b="0" strike="noStrike" spc="-1">
              <a:latin typeface="Arial"/>
            </a:endParaRPr>
          </a:p>
          <a:p>
            <a:pPr marL="648000" lvl="2" indent="-21456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Stärkung der Marktfunktion von DRG durch Selektivverträge</a:t>
            </a:r>
            <a:endParaRPr lang="de-DE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spcAft>
                <a:spcPts val="1199"/>
              </a:spcAft>
            </a:pPr>
            <a:endParaRPr lang="de-DE" sz="2800" b="0" strike="noStrike" spc="-1">
              <a:latin typeface="Arial"/>
            </a:endParaRPr>
          </a:p>
        </p:txBody>
      </p:sp>
      <p:sp>
        <p:nvSpPr>
          <p:cNvPr id="104" name="CustomShape 3"/>
          <p:cNvSpPr/>
          <p:nvPr/>
        </p:nvSpPr>
        <p:spPr>
          <a:xfrm>
            <a:off x="7812000" y="4934520"/>
            <a:ext cx="2265120" cy="299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BF7D9478-77CC-4570-AF65-E562771FBBFB}" type="slidenum">
              <a:rPr lang="de-DE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7</a:t>
            </a:fld>
            <a:endParaRPr lang="de-DE" sz="1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692640" y="0"/>
            <a:ext cx="8691120" cy="1092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de-DE" sz="4400" b="1" u="sng" strike="noStrike" spc="-1">
                <a:solidFill>
                  <a:srgbClr val="000000"/>
                </a:solidFill>
                <a:uFillTx/>
                <a:latin typeface="Calibri"/>
                <a:ea typeface="DejaVu Sans"/>
              </a:rPr>
              <a:t>Um- und Abbau durch Planvorgaben</a:t>
            </a:r>
            <a:endParaRPr lang="de-DE" sz="4400" b="0" strike="noStrike" spc="-1">
              <a:latin typeface="Arial"/>
            </a:endParaRPr>
          </a:p>
        </p:txBody>
      </p:sp>
      <p:sp>
        <p:nvSpPr>
          <p:cNvPr id="106" name="CustomShape 2"/>
          <p:cNvSpPr/>
          <p:nvPr/>
        </p:nvSpPr>
        <p:spPr>
          <a:xfrm>
            <a:off x="304200" y="1170000"/>
            <a:ext cx="9562680" cy="4063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74000" lnSpcReduction="20000"/>
          </a:bodyPr>
          <a:lstStyle/>
          <a:p>
            <a:pPr marL="228600" indent="-22572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Erkenntnis, dass Strukturveränderung durch Finanzierungsanreize nicht funktioniert hat.</a:t>
            </a:r>
            <a:endParaRPr lang="de-DE" sz="2800" b="0" strike="noStrike" spc="-1">
              <a:latin typeface="Arial"/>
            </a:endParaRPr>
          </a:p>
          <a:p>
            <a:pPr marL="228600" indent="-22572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Verschiedene Instrumente:</a:t>
            </a:r>
            <a:endParaRPr lang="de-DE" sz="2800" b="0" strike="noStrike" spc="-1">
              <a:latin typeface="Arial"/>
            </a:endParaRPr>
          </a:p>
          <a:p>
            <a:pPr marL="432000" lvl="1" indent="-21456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Mengenvorgaben</a:t>
            </a:r>
            <a:endParaRPr lang="de-DE" sz="2800" b="0" strike="noStrike" spc="-1">
              <a:latin typeface="Arial"/>
            </a:endParaRPr>
          </a:p>
          <a:p>
            <a:pPr marL="432000" lvl="1" indent="-21456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Definition von Versorgungsstufen</a:t>
            </a:r>
            <a:endParaRPr lang="de-DE" sz="2800" b="0" strike="noStrike" spc="-1">
              <a:latin typeface="Arial"/>
            </a:endParaRPr>
          </a:p>
          <a:p>
            <a:pPr marL="432000" lvl="1" indent="-21456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Zentralisierung durch Investitionen fördern</a:t>
            </a:r>
            <a:endParaRPr lang="de-DE" sz="2800" b="0" strike="noStrike" spc="-1">
              <a:latin typeface="Arial"/>
            </a:endParaRPr>
          </a:p>
          <a:p>
            <a:pPr marL="228600" indent="-22572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Font typeface="Symbol"/>
              <a:buChar char=""/>
            </a:pPr>
            <a:r>
              <a:rPr lang="de-DE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Offene Fragen und Probleme:</a:t>
            </a:r>
            <a:endParaRPr lang="de-DE" sz="2800" b="0" strike="noStrike" spc="-1">
              <a:latin typeface="Arial"/>
            </a:endParaRPr>
          </a:p>
          <a:p>
            <a:pPr marL="432000" lvl="1" indent="-21456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Was sind die Ziele der Planung?</a:t>
            </a:r>
            <a:endParaRPr lang="de-DE" sz="2800" b="0" strike="noStrike" spc="-1">
              <a:latin typeface="Arial"/>
            </a:endParaRPr>
          </a:p>
          <a:p>
            <a:pPr marL="432000" lvl="1" indent="-21456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Wie sollen die Privaten verbindlich eingebunden werden?</a:t>
            </a:r>
            <a:endParaRPr lang="de-DE" sz="2800" b="0" strike="noStrike" spc="-1">
              <a:latin typeface="Arial"/>
            </a:endParaRPr>
          </a:p>
          <a:p>
            <a:pPr marL="432000" lvl="1" indent="-21456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Wo kommt das Geld für die Zentralisierungsinvestitionen her? </a:t>
            </a:r>
            <a:endParaRPr lang="de-DE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spcAft>
                <a:spcPts val="1199"/>
              </a:spcAft>
            </a:pPr>
            <a:endParaRPr lang="de-DE" sz="2800" b="0" strike="noStrike" spc="-1">
              <a:latin typeface="Arial"/>
            </a:endParaRPr>
          </a:p>
        </p:txBody>
      </p:sp>
      <p:sp>
        <p:nvSpPr>
          <p:cNvPr id="107" name="CustomShape 3"/>
          <p:cNvSpPr/>
          <p:nvPr/>
        </p:nvSpPr>
        <p:spPr>
          <a:xfrm>
            <a:off x="7812000" y="4934520"/>
            <a:ext cx="2265120" cy="299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57C30266-2D48-424F-82E2-E5F16806C27F}" type="slidenum">
              <a:rPr lang="de-DE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8</a:t>
            </a:fld>
            <a:endParaRPr lang="de-DE" sz="1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692640" y="0"/>
            <a:ext cx="8691120" cy="1092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88000" lnSpcReduction="10000"/>
          </a:bodyPr>
          <a:lstStyle/>
          <a:p>
            <a:pPr algn="ctr">
              <a:lnSpc>
                <a:spcPct val="90000"/>
              </a:lnSpc>
            </a:pPr>
            <a:r>
              <a:rPr lang="de-DE" sz="4400" b="1" u="sng" strike="noStrike" spc="-1">
                <a:solidFill>
                  <a:srgbClr val="000000"/>
                </a:solidFill>
                <a:uFillTx/>
                <a:latin typeface="Calibri"/>
                <a:ea typeface="DejaVu Sans"/>
              </a:rPr>
              <a:t>Ergänzung und Ausdifferenzierung der DRG</a:t>
            </a:r>
            <a:endParaRPr lang="de-DE" sz="4400" b="0" strike="noStrike" spc="-1"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304200" y="1170000"/>
            <a:ext cx="9562680" cy="4063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62000" lnSpcReduction="20000"/>
          </a:bodyPr>
          <a:lstStyle/>
          <a:p>
            <a:pPr marL="228600" indent="-22572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Erkenntnis, dass DRG ungleiches gleich behandeln</a:t>
            </a:r>
            <a:endParaRPr lang="de-DE" sz="2800" b="0" strike="noStrike" spc="-1">
              <a:latin typeface="Arial"/>
            </a:endParaRPr>
          </a:p>
          <a:p>
            <a:pPr marL="228600" indent="-22572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Instrumente:</a:t>
            </a:r>
            <a:endParaRPr lang="de-DE" sz="2800" b="0" strike="noStrike" spc="-1">
              <a:latin typeface="Arial"/>
            </a:endParaRPr>
          </a:p>
          <a:p>
            <a:pPr marL="432000" lvl="1" indent="-21456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Aufsplittung der Finanzierung in DRG und pauschale „Grundfinanzierung“</a:t>
            </a:r>
            <a:endParaRPr lang="de-DE" sz="2800" b="0" strike="noStrike" spc="-1">
              <a:latin typeface="Arial"/>
            </a:endParaRPr>
          </a:p>
          <a:p>
            <a:pPr marL="432000" lvl="1" indent="-21456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Höhe der „Grundfinanzierung“ richtet sich nach Versorgungsstufen</a:t>
            </a:r>
            <a:endParaRPr lang="de-DE" sz="2800" b="0" strike="noStrike" spc="-1">
              <a:latin typeface="Arial"/>
            </a:endParaRPr>
          </a:p>
          <a:p>
            <a:pPr marL="648000" lvl="2" indent="-21492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Heute schon Ansätze in Form von 32 verschiedenen Zuschlägen</a:t>
            </a:r>
            <a:endParaRPr lang="de-DE" sz="2800" b="0" strike="noStrike" spc="-1">
              <a:latin typeface="Arial"/>
            </a:endParaRPr>
          </a:p>
          <a:p>
            <a:pPr marL="432000" lvl="1" indent="-21456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Alternativ: Differenzierung der DRG nach Versorgungsstufen</a:t>
            </a:r>
            <a:endParaRPr lang="de-DE" sz="2800" b="0" strike="noStrike" spc="-1">
              <a:latin typeface="Arial"/>
            </a:endParaRPr>
          </a:p>
          <a:p>
            <a:pPr marL="228600" indent="-22572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Font typeface="Symbol"/>
              <a:buChar char=""/>
            </a:pPr>
            <a:r>
              <a:rPr lang="de-DE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Probleme/Kritik:</a:t>
            </a:r>
            <a:endParaRPr lang="de-DE" sz="2800" b="0" strike="noStrike" spc="-1">
              <a:latin typeface="Arial"/>
            </a:endParaRPr>
          </a:p>
          <a:p>
            <a:pPr marL="432000" lvl="1" indent="-21456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Versuch die DRG zu retten</a:t>
            </a:r>
            <a:endParaRPr lang="de-DE" sz="2800" b="0" strike="noStrike" spc="-1">
              <a:latin typeface="Arial"/>
            </a:endParaRPr>
          </a:p>
          <a:p>
            <a:pPr marL="432000" lvl="1" indent="-21456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Durch Aufsplitterung der Budgets wird Abrechnung und Abgrenzung noch komplizierter. Siehe DRG-Pflege-Split </a:t>
            </a:r>
            <a:endParaRPr lang="de-DE" sz="2800" b="0" strike="noStrike" spc="-1">
              <a:latin typeface="Arial"/>
            </a:endParaRPr>
          </a:p>
          <a:p>
            <a:pPr marL="432000" lvl="1" indent="-21456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Anreize des DRG-Systems (Mengensteigerung, Risiko-Selektion) bleiben erhalten, beziehen sich aber auf geringeres Budget</a:t>
            </a:r>
            <a:endParaRPr lang="de-DE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spcAft>
                <a:spcPts val="1199"/>
              </a:spcAft>
            </a:pPr>
            <a:endParaRPr lang="de-DE" sz="2800" b="0" strike="noStrike" spc="-1">
              <a:latin typeface="Arial"/>
            </a:endParaRPr>
          </a:p>
        </p:txBody>
      </p:sp>
      <p:sp>
        <p:nvSpPr>
          <p:cNvPr id="110" name="CustomShape 3"/>
          <p:cNvSpPr/>
          <p:nvPr/>
        </p:nvSpPr>
        <p:spPr>
          <a:xfrm>
            <a:off x="7812000" y="4934520"/>
            <a:ext cx="2265120" cy="299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7923C66A-065D-4144-A7BE-D05D4EC679F2}" type="slidenum">
              <a:rPr lang="de-DE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9</a:t>
            </a:fld>
            <a:endParaRPr lang="de-DE" sz="1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1009</Words>
  <Application>Microsoft Office PowerPoint</Application>
  <PresentationFormat>Benutzerdefiniert</PresentationFormat>
  <Paragraphs>106</Paragraphs>
  <Slides>14</Slides>
  <Notes>14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14</vt:i4>
      </vt:variant>
    </vt:vector>
  </HeadingPairs>
  <TitlesOfParts>
    <vt:vector size="16" baseType="lpstr">
      <vt:lpstr>Office Theme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/>
  <dc:description/>
  <cp:lastModifiedBy>Nadja Rakowitz</cp:lastModifiedBy>
  <cp:revision>20</cp:revision>
  <dcterms:created xsi:type="dcterms:W3CDTF">2019-10-20T10:23:44Z</dcterms:created>
  <dcterms:modified xsi:type="dcterms:W3CDTF">2021-10-15T15:22:13Z</dcterms:modified>
  <dc:language>de-DE</dc:language>
</cp:coreProperties>
</file>