
<file path=[Content_Types].xml><?xml version="1.0" encoding="utf-8"?>
<Types xmlns="http://schemas.openxmlformats.org/package/2006/content-types">
  <Override PartName="/_rels/.rels" ContentType="application/vnd.openxmlformats-package.relationships+xml"/>
  <Override PartName="/ppt/notesSlides/_rels/notesSlide13.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10.xml.rels" ContentType="application/vnd.openxmlformats-package.relationships+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_rels/presentation.xml.rels" ContentType="application/vnd.openxmlformats-package.relationships+xml"/>
  <Override PartName="/ppt/media/image2.png" ContentType="image/png"/>
  <Override PartName="/ppt/media/image1.png" ContentType="image/png"/>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4.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20.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10080625" cy="567055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type="sldImg"/>
          </p:nvPr>
        </p:nvSpPr>
        <p:spPr>
          <a:xfrm>
            <a:off x="216000" y="812520"/>
            <a:ext cx="7127280" cy="4008960"/>
          </a:xfrm>
          <a:prstGeom prst="rect">
            <a:avLst/>
          </a:prstGeom>
        </p:spPr>
        <p:txBody>
          <a:bodyPr lIns="0" rIns="0" tIns="0" bIns="0" anchor="ctr"/>
          <a:p>
            <a:pPr algn="ctr"/>
            <a:r>
              <a:rPr b="0" lang="de-DE" sz="4400" spc="-1" strike="noStrike">
                <a:latin typeface="Arial"/>
              </a:rPr>
              <a:t>Folie mittels Klicken verschieben</a:t>
            </a:r>
            <a:endParaRPr b="0" lang="de-DE" sz="4400" spc="-1" strike="noStrike">
              <a:latin typeface="Arial"/>
            </a:endParaRPr>
          </a:p>
        </p:txBody>
      </p:sp>
      <p:sp>
        <p:nvSpPr>
          <p:cNvPr id="78" name="PlaceHolder 2"/>
          <p:cNvSpPr>
            <a:spLocks noGrp="1"/>
          </p:cNvSpPr>
          <p:nvPr>
            <p:ph type="body"/>
          </p:nvPr>
        </p:nvSpPr>
        <p:spPr>
          <a:xfrm>
            <a:off x="756000" y="5078520"/>
            <a:ext cx="6047640" cy="4811040"/>
          </a:xfrm>
          <a:prstGeom prst="rect">
            <a:avLst/>
          </a:prstGeom>
        </p:spPr>
        <p:txBody>
          <a:bodyPr lIns="0" rIns="0" tIns="0" bIns="0"/>
          <a:p>
            <a:r>
              <a:rPr b="0" lang="de-DE" sz="2000" spc="-1" strike="noStrike">
                <a:latin typeface="Arial"/>
              </a:rPr>
              <a:t>Format der Notizen mittels Klicken bearbeiten</a:t>
            </a:r>
            <a:endParaRPr b="0" lang="de-DE" sz="2000" spc="-1" strike="noStrike">
              <a:latin typeface="Arial"/>
            </a:endParaRPr>
          </a:p>
        </p:txBody>
      </p:sp>
      <p:sp>
        <p:nvSpPr>
          <p:cNvPr id="79" name="PlaceHolder 3"/>
          <p:cNvSpPr>
            <a:spLocks noGrp="1"/>
          </p:cNvSpPr>
          <p:nvPr>
            <p:ph type="hdr"/>
          </p:nvPr>
        </p:nvSpPr>
        <p:spPr>
          <a:xfrm>
            <a:off x="0" y="0"/>
            <a:ext cx="3280680" cy="534240"/>
          </a:xfrm>
          <a:prstGeom prst="rect">
            <a:avLst/>
          </a:prstGeom>
        </p:spPr>
        <p:txBody>
          <a:bodyPr lIns="0" rIns="0" tIns="0" bIns="0"/>
          <a:p>
            <a:r>
              <a:rPr b="0" lang="de-DE" sz="1400" spc="-1" strike="noStrike">
                <a:latin typeface="Times New Roman"/>
              </a:rPr>
              <a:t> </a:t>
            </a:r>
            <a:endParaRPr b="0" lang="de-DE" sz="1400" spc="-1" strike="noStrike">
              <a:latin typeface="Times New Roman"/>
            </a:endParaRPr>
          </a:p>
        </p:txBody>
      </p:sp>
      <p:sp>
        <p:nvSpPr>
          <p:cNvPr id="80" name="PlaceHolder 4"/>
          <p:cNvSpPr>
            <a:spLocks noGrp="1"/>
          </p:cNvSpPr>
          <p:nvPr>
            <p:ph type="dt"/>
          </p:nvPr>
        </p:nvSpPr>
        <p:spPr>
          <a:xfrm>
            <a:off x="4278960" y="0"/>
            <a:ext cx="3280680" cy="534240"/>
          </a:xfrm>
          <a:prstGeom prst="rect">
            <a:avLst/>
          </a:prstGeom>
        </p:spPr>
        <p:txBody>
          <a:bodyPr lIns="0" rIns="0" tIns="0" bIns="0"/>
          <a:p>
            <a:pPr algn="r"/>
            <a:r>
              <a:rPr b="0" lang="de-DE" sz="1400" spc="-1" strike="noStrike">
                <a:latin typeface="Times New Roman"/>
              </a:rPr>
              <a:t> </a:t>
            </a:r>
            <a:endParaRPr b="0" lang="de-DE" sz="1400" spc="-1" strike="noStrike">
              <a:latin typeface="Times New Roman"/>
            </a:endParaRPr>
          </a:p>
        </p:txBody>
      </p:sp>
      <p:sp>
        <p:nvSpPr>
          <p:cNvPr id="81" name="PlaceHolder 5"/>
          <p:cNvSpPr>
            <a:spLocks noGrp="1"/>
          </p:cNvSpPr>
          <p:nvPr>
            <p:ph type="ftr"/>
          </p:nvPr>
        </p:nvSpPr>
        <p:spPr>
          <a:xfrm>
            <a:off x="0" y="10157400"/>
            <a:ext cx="3280680" cy="534240"/>
          </a:xfrm>
          <a:prstGeom prst="rect">
            <a:avLst/>
          </a:prstGeom>
        </p:spPr>
        <p:txBody>
          <a:bodyPr lIns="0" rIns="0" tIns="0" bIns="0" anchor="b"/>
          <a:p>
            <a:r>
              <a:rPr b="0" lang="de-DE" sz="1400" spc="-1" strike="noStrike">
                <a:latin typeface="Times New Roman"/>
              </a:rPr>
              <a:t> </a:t>
            </a:r>
            <a:endParaRPr b="0" lang="de-DE" sz="1400" spc="-1" strike="noStrike">
              <a:latin typeface="Times New Roman"/>
            </a:endParaRPr>
          </a:p>
        </p:txBody>
      </p:sp>
      <p:sp>
        <p:nvSpPr>
          <p:cNvPr id="82" name="PlaceHolder 6"/>
          <p:cNvSpPr>
            <a:spLocks noGrp="1"/>
          </p:cNvSpPr>
          <p:nvPr>
            <p:ph type="sldNum"/>
          </p:nvPr>
        </p:nvSpPr>
        <p:spPr>
          <a:xfrm>
            <a:off x="4278960" y="10157400"/>
            <a:ext cx="3280680" cy="534240"/>
          </a:xfrm>
          <a:prstGeom prst="rect">
            <a:avLst/>
          </a:prstGeom>
        </p:spPr>
        <p:txBody>
          <a:bodyPr lIns="0" rIns="0" tIns="0" bIns="0" anchor="b"/>
          <a:p>
            <a:pPr algn="r"/>
            <a:fld id="{9BF025E1-3C2F-4939-A16F-0D0F6EF409BC}" type="slidenum">
              <a:rPr b="0" lang="de-DE" sz="1400" spc="-1" strike="noStrike">
                <a:latin typeface="Times New Roman"/>
              </a:rPr>
              <a:t>1</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sldImg"/>
          </p:nvPr>
        </p:nvSpPr>
        <p:spPr>
          <a:xfrm>
            <a:off x="756000" y="1336320"/>
            <a:ext cx="6045120" cy="3605760"/>
          </a:xfrm>
          <a:prstGeom prst="rect">
            <a:avLst/>
          </a:prstGeom>
        </p:spPr>
      </p:sp>
      <p:sp>
        <p:nvSpPr>
          <p:cNvPr id="131"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32"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441175FD-8D62-42FF-ACA9-569D9D525058}" type="slidenum">
              <a:rPr b="0" lang="de-DE" sz="1200" spc="-1" strike="noStrike">
                <a:solidFill>
                  <a:srgbClr val="000000"/>
                </a:solidFill>
                <a:latin typeface="+mn-lt"/>
                <a:ea typeface="+mn-ea"/>
              </a:rPr>
              <a:t>1</a:t>
            </a:fld>
            <a:endParaRPr b="0" lang="de-DE" sz="12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sldImg"/>
          </p:nvPr>
        </p:nvSpPr>
        <p:spPr>
          <a:xfrm>
            <a:off x="756000" y="1336320"/>
            <a:ext cx="6045120" cy="3605760"/>
          </a:xfrm>
          <a:prstGeom prst="rect">
            <a:avLst/>
          </a:prstGeom>
        </p:spPr>
      </p:sp>
      <p:sp>
        <p:nvSpPr>
          <p:cNvPr id="158"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59"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691735B0-CC81-47FE-9641-29B4B4B32309}" type="slidenum">
              <a:rPr b="0" lang="de-DE" sz="1200" spc="-1" strike="noStrike">
                <a:solidFill>
                  <a:srgbClr val="000000"/>
                </a:solidFill>
                <a:latin typeface="+mn-lt"/>
                <a:ea typeface="+mn-ea"/>
              </a:rPr>
              <a:t>1</a:t>
            </a:fld>
            <a:endParaRPr b="0" lang="de-DE" sz="1200" spc="-1" strike="noStrike">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PlaceHolder 1"/>
          <p:cNvSpPr>
            <a:spLocks noGrp="1"/>
          </p:cNvSpPr>
          <p:nvPr>
            <p:ph type="sldImg"/>
          </p:nvPr>
        </p:nvSpPr>
        <p:spPr>
          <a:xfrm>
            <a:off x="756000" y="1336320"/>
            <a:ext cx="6045120" cy="3605760"/>
          </a:xfrm>
          <a:prstGeom prst="rect">
            <a:avLst/>
          </a:prstGeom>
        </p:spPr>
      </p:sp>
      <p:sp>
        <p:nvSpPr>
          <p:cNvPr id="161"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62"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6DACF36B-6224-4F90-932E-E6A97619B054}" type="slidenum">
              <a:rPr b="0" lang="de-DE" sz="1200" spc="-1" strike="noStrike">
                <a:solidFill>
                  <a:srgbClr val="000000"/>
                </a:solidFill>
                <a:latin typeface="+mn-lt"/>
                <a:ea typeface="+mn-ea"/>
              </a:rPr>
              <a:t>&lt;Foliennummer&gt;</a:t>
            </a:fld>
            <a:endParaRPr b="0" lang="de-DE" sz="1200" spc="-1" strike="noStrike">
              <a:latin typeface="Arial"/>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sldImg"/>
          </p:nvPr>
        </p:nvSpPr>
        <p:spPr>
          <a:xfrm>
            <a:off x="756000" y="1336320"/>
            <a:ext cx="6045120" cy="3605760"/>
          </a:xfrm>
          <a:prstGeom prst="rect">
            <a:avLst/>
          </a:prstGeom>
        </p:spPr>
      </p:sp>
      <p:sp>
        <p:nvSpPr>
          <p:cNvPr id="164"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65"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EA02DABE-A9F2-4D55-8CC9-BAD61E2EF50B}" type="slidenum">
              <a:rPr b="0" lang="de-DE" sz="1200" spc="-1" strike="noStrike">
                <a:solidFill>
                  <a:srgbClr val="000000"/>
                </a:solidFill>
                <a:latin typeface="+mn-lt"/>
                <a:ea typeface="+mn-ea"/>
              </a:rPr>
              <a:t>&lt;Foliennummer&gt;</a:t>
            </a:fld>
            <a:endParaRPr b="0" lang="de-DE" sz="1200" spc="-1" strike="noStrike">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sldImg"/>
          </p:nvPr>
        </p:nvSpPr>
        <p:spPr>
          <a:xfrm>
            <a:off x="756000" y="1336320"/>
            <a:ext cx="6045120" cy="3605760"/>
          </a:xfrm>
          <a:prstGeom prst="rect">
            <a:avLst/>
          </a:prstGeom>
        </p:spPr>
      </p:sp>
      <p:sp>
        <p:nvSpPr>
          <p:cNvPr id="167"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68"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C21F4EA9-2B17-4136-B9E2-F0485533AF53}" type="slidenum">
              <a:rPr b="0" lang="de-DE" sz="1200" spc="-1" strike="noStrike">
                <a:solidFill>
                  <a:srgbClr val="000000"/>
                </a:solidFill>
                <a:latin typeface="+mn-lt"/>
                <a:ea typeface="+mn-ea"/>
              </a:rPr>
              <a:t>&lt;Foliennummer&gt;</a:t>
            </a:fld>
            <a:endParaRPr b="0" lang="de-DE" sz="12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sldImg"/>
          </p:nvPr>
        </p:nvSpPr>
        <p:spPr>
          <a:xfrm>
            <a:off x="756000" y="1336320"/>
            <a:ext cx="6045120" cy="3605760"/>
          </a:xfrm>
          <a:prstGeom prst="rect">
            <a:avLst/>
          </a:prstGeom>
        </p:spPr>
      </p:sp>
      <p:sp>
        <p:nvSpPr>
          <p:cNvPr id="134"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35"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4536B7D9-8A66-4FA7-823A-685F9A4F35D5}" type="slidenum">
              <a:rPr b="0" lang="de-DE" sz="1200" spc="-1" strike="noStrike">
                <a:solidFill>
                  <a:srgbClr val="000000"/>
                </a:solidFill>
                <a:latin typeface="+mn-lt"/>
                <a:ea typeface="+mn-ea"/>
              </a:rPr>
              <a:t>1</a:t>
            </a:fld>
            <a:endParaRPr b="0" lang="de-DE" sz="12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sldImg"/>
          </p:nvPr>
        </p:nvSpPr>
        <p:spPr>
          <a:xfrm>
            <a:off x="756000" y="1336320"/>
            <a:ext cx="6045120" cy="3605760"/>
          </a:xfrm>
          <a:prstGeom prst="rect">
            <a:avLst/>
          </a:prstGeom>
        </p:spPr>
      </p:sp>
      <p:sp>
        <p:nvSpPr>
          <p:cNvPr id="137"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38"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A9ADC3A8-EF4C-4657-9282-DB07E61BC20E}" type="slidenum">
              <a:rPr b="0" lang="de-DE" sz="1200" spc="-1" strike="noStrike">
                <a:solidFill>
                  <a:srgbClr val="000000"/>
                </a:solidFill>
                <a:latin typeface="+mn-lt"/>
                <a:ea typeface="+mn-ea"/>
              </a:rPr>
              <a:t>1</a:t>
            </a:fld>
            <a:endParaRPr b="0" lang="de-DE" sz="12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Img"/>
          </p:nvPr>
        </p:nvSpPr>
        <p:spPr>
          <a:xfrm>
            <a:off x="756000" y="1336320"/>
            <a:ext cx="6045120" cy="3605760"/>
          </a:xfrm>
          <a:prstGeom prst="rect">
            <a:avLst/>
          </a:prstGeom>
        </p:spPr>
      </p:sp>
      <p:sp>
        <p:nvSpPr>
          <p:cNvPr id="140"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41"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2BBE64D8-748E-499E-81F2-7F88FA1B7AE1}" type="slidenum">
              <a:rPr b="0" lang="de-DE" sz="1200" spc="-1" strike="noStrike">
                <a:solidFill>
                  <a:srgbClr val="000000"/>
                </a:solidFill>
                <a:latin typeface="+mn-lt"/>
                <a:ea typeface="+mn-ea"/>
              </a:rPr>
              <a:t>1</a:t>
            </a:fld>
            <a:endParaRPr b="0" lang="de-DE" sz="12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sldImg"/>
          </p:nvPr>
        </p:nvSpPr>
        <p:spPr>
          <a:xfrm>
            <a:off x="756000" y="1336320"/>
            <a:ext cx="6045120" cy="3605760"/>
          </a:xfrm>
          <a:prstGeom prst="rect">
            <a:avLst/>
          </a:prstGeom>
        </p:spPr>
      </p:sp>
      <p:sp>
        <p:nvSpPr>
          <p:cNvPr id="143"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44"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CEDC6159-665E-4EFA-85E8-98FD9001E231}" type="slidenum">
              <a:rPr b="0" lang="de-DE" sz="1200" spc="-1" strike="noStrike">
                <a:solidFill>
                  <a:srgbClr val="000000"/>
                </a:solidFill>
                <a:latin typeface="+mn-lt"/>
                <a:ea typeface="+mn-ea"/>
              </a:rPr>
              <a:t>1</a:t>
            </a:fld>
            <a:endParaRPr b="0" lang="de-DE" sz="12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type="sldImg"/>
          </p:nvPr>
        </p:nvSpPr>
        <p:spPr>
          <a:xfrm>
            <a:off x="756000" y="1336320"/>
            <a:ext cx="6045120" cy="3605760"/>
          </a:xfrm>
          <a:prstGeom prst="rect">
            <a:avLst/>
          </a:prstGeom>
        </p:spPr>
      </p:sp>
      <p:sp>
        <p:nvSpPr>
          <p:cNvPr id="146"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47"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4A915224-2E99-4004-B6C3-4581E66604E8}" type="slidenum">
              <a:rPr b="0" lang="de-DE" sz="1200" spc="-1" strike="noStrike">
                <a:solidFill>
                  <a:srgbClr val="000000"/>
                </a:solidFill>
                <a:latin typeface="+mn-lt"/>
                <a:ea typeface="+mn-ea"/>
              </a:rPr>
              <a:t>1</a:t>
            </a:fld>
            <a:endParaRPr b="0" lang="de-DE" sz="12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sldImg"/>
          </p:nvPr>
        </p:nvSpPr>
        <p:spPr>
          <a:xfrm>
            <a:off x="756000" y="1336320"/>
            <a:ext cx="6045120" cy="3605760"/>
          </a:xfrm>
          <a:prstGeom prst="rect">
            <a:avLst/>
          </a:prstGeom>
        </p:spPr>
      </p:sp>
      <p:sp>
        <p:nvSpPr>
          <p:cNvPr id="149"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50"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77F64855-CF56-4E77-B605-282495E1F120}" type="slidenum">
              <a:rPr b="0" lang="de-DE" sz="1200" spc="-1" strike="noStrike">
                <a:solidFill>
                  <a:srgbClr val="000000"/>
                </a:solidFill>
                <a:latin typeface="+mn-lt"/>
                <a:ea typeface="+mn-ea"/>
              </a:rPr>
              <a:t>1</a:t>
            </a:fld>
            <a:endParaRPr b="0" lang="de-DE" sz="12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sldImg"/>
          </p:nvPr>
        </p:nvSpPr>
        <p:spPr>
          <a:xfrm>
            <a:off x="756000" y="1336320"/>
            <a:ext cx="6045120" cy="3605760"/>
          </a:xfrm>
          <a:prstGeom prst="rect">
            <a:avLst/>
          </a:prstGeom>
        </p:spPr>
      </p:sp>
      <p:sp>
        <p:nvSpPr>
          <p:cNvPr id="152"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53"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B2B3E262-82ED-489A-BA29-B09B51BF90D4}" type="slidenum">
              <a:rPr b="0" lang="de-DE" sz="1200" spc="-1" strike="noStrike">
                <a:solidFill>
                  <a:srgbClr val="000000"/>
                </a:solidFill>
                <a:latin typeface="+mn-lt"/>
                <a:ea typeface="+mn-ea"/>
              </a:rPr>
              <a:t>1</a:t>
            </a:fld>
            <a:endParaRPr b="0" lang="de-DE" sz="12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type="sldImg"/>
          </p:nvPr>
        </p:nvSpPr>
        <p:spPr>
          <a:xfrm>
            <a:off x="756000" y="1336320"/>
            <a:ext cx="6045120" cy="3605760"/>
          </a:xfrm>
          <a:prstGeom prst="rect">
            <a:avLst/>
          </a:prstGeom>
        </p:spPr>
      </p:sp>
      <p:sp>
        <p:nvSpPr>
          <p:cNvPr id="155" name="PlaceHolder 2"/>
          <p:cNvSpPr>
            <a:spLocks noGrp="1"/>
          </p:cNvSpPr>
          <p:nvPr>
            <p:ph type="body"/>
          </p:nvPr>
        </p:nvSpPr>
        <p:spPr>
          <a:xfrm>
            <a:off x="756000" y="5145480"/>
            <a:ext cx="6045120" cy="4206960"/>
          </a:xfrm>
          <a:prstGeom prst="rect">
            <a:avLst/>
          </a:prstGeom>
        </p:spPr>
        <p:txBody>
          <a:bodyPr lIns="0" rIns="0" tIns="0" bIns="0"/>
          <a:p>
            <a:endParaRPr b="0" lang="de-DE" sz="2000" spc="-1" strike="noStrike">
              <a:latin typeface="Arial"/>
            </a:endParaRPr>
          </a:p>
        </p:txBody>
      </p:sp>
      <p:sp>
        <p:nvSpPr>
          <p:cNvPr id="156" name="CustomShape 3"/>
          <p:cNvSpPr/>
          <p:nvPr/>
        </p:nvSpPr>
        <p:spPr>
          <a:xfrm>
            <a:off x="4282200" y="10155600"/>
            <a:ext cx="3273120" cy="533520"/>
          </a:xfrm>
          <a:prstGeom prst="rect">
            <a:avLst/>
          </a:prstGeom>
          <a:noFill/>
          <a:ln>
            <a:noFill/>
          </a:ln>
        </p:spPr>
        <p:style>
          <a:lnRef idx="0"/>
          <a:fillRef idx="0"/>
          <a:effectRef idx="0"/>
          <a:fontRef idx="minor"/>
        </p:style>
        <p:txBody>
          <a:bodyPr lIns="90000" rIns="90000" tIns="45000" bIns="45000" anchor="b"/>
          <a:p>
            <a:pPr algn="r">
              <a:lnSpc>
                <a:spcPct val="100000"/>
              </a:lnSpc>
            </a:pPr>
            <a:fld id="{9A8D914B-1816-4A98-97C2-16C5593C6C8C}" type="slidenum">
              <a:rPr b="0" lang="de-DE" sz="1200" spc="-1" strike="noStrike">
                <a:solidFill>
                  <a:srgbClr val="000000"/>
                </a:solidFill>
                <a:latin typeface="+mn-lt"/>
                <a:ea typeface="+mn-ea"/>
              </a:rPr>
              <a:t>1</a:t>
            </a:fld>
            <a:endParaRPr b="0" lang="de-DE"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24" name="PlaceHolder 2"/>
          <p:cNvSpPr>
            <a:spLocks noGrp="1"/>
          </p:cNvSpPr>
          <p:nvPr>
            <p:ph type="body"/>
          </p:nvPr>
        </p:nvSpPr>
        <p:spPr>
          <a:xfrm>
            <a:off x="504000" y="1326600"/>
            <a:ext cx="9072000" cy="1568520"/>
          </a:xfrm>
          <a:prstGeom prst="rect">
            <a:avLst/>
          </a:prstGeom>
        </p:spPr>
        <p:txBody>
          <a:bodyPr lIns="0" rIns="0" tIns="0" bIns="0">
            <a:normAutofit/>
          </a:bodyPr>
          <a:p>
            <a:endParaRPr b="0" lang="de-DE" sz="3200" spc="-1" strike="noStrike">
              <a:latin typeface="Arial"/>
            </a:endParaRPr>
          </a:p>
        </p:txBody>
      </p:sp>
      <p:sp>
        <p:nvSpPr>
          <p:cNvPr id="25" name="PlaceHolder 3"/>
          <p:cNvSpPr>
            <a:spLocks noGrp="1"/>
          </p:cNvSpPr>
          <p:nvPr>
            <p:ph type="body"/>
          </p:nvPr>
        </p:nvSpPr>
        <p:spPr>
          <a:xfrm>
            <a:off x="504000" y="3044520"/>
            <a:ext cx="907200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27"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28"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29" name="PlaceHolder 4"/>
          <p:cNvSpPr>
            <a:spLocks noGrp="1"/>
          </p:cNvSpPr>
          <p:nvPr>
            <p:ph type="body"/>
          </p:nvPr>
        </p:nvSpPr>
        <p:spPr>
          <a:xfrm>
            <a:off x="504000" y="3044520"/>
            <a:ext cx="4426920" cy="1568520"/>
          </a:xfrm>
          <a:prstGeom prst="rect">
            <a:avLst/>
          </a:prstGeom>
        </p:spPr>
        <p:txBody>
          <a:bodyPr lIns="0" rIns="0" tIns="0" bIns="0">
            <a:normAutofit/>
          </a:bodyPr>
          <a:p>
            <a:endParaRPr b="0" lang="de-DE" sz="3200" spc="-1" strike="noStrike">
              <a:latin typeface="Arial"/>
            </a:endParaRPr>
          </a:p>
        </p:txBody>
      </p:sp>
      <p:sp>
        <p:nvSpPr>
          <p:cNvPr id="30" name="PlaceHolder 5"/>
          <p:cNvSpPr>
            <a:spLocks noGrp="1"/>
          </p:cNvSpPr>
          <p:nvPr>
            <p:ph type="body"/>
          </p:nvPr>
        </p:nvSpPr>
        <p:spPr>
          <a:xfrm>
            <a:off x="515268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32" name="PlaceHolder 2"/>
          <p:cNvSpPr>
            <a:spLocks noGrp="1"/>
          </p:cNvSpPr>
          <p:nvPr>
            <p:ph type="body"/>
          </p:nvPr>
        </p:nvSpPr>
        <p:spPr>
          <a:xfrm>
            <a:off x="504000" y="1326600"/>
            <a:ext cx="2921040" cy="1568520"/>
          </a:xfrm>
          <a:prstGeom prst="rect">
            <a:avLst/>
          </a:prstGeom>
        </p:spPr>
        <p:txBody>
          <a:bodyPr lIns="0" rIns="0" tIns="0" bIns="0">
            <a:normAutofit/>
          </a:bodyPr>
          <a:p>
            <a:endParaRPr b="0" lang="de-DE" sz="3200" spc="-1" strike="noStrike">
              <a:latin typeface="Arial"/>
            </a:endParaRPr>
          </a:p>
        </p:txBody>
      </p:sp>
      <p:sp>
        <p:nvSpPr>
          <p:cNvPr id="33" name="PlaceHolder 3"/>
          <p:cNvSpPr>
            <a:spLocks noGrp="1"/>
          </p:cNvSpPr>
          <p:nvPr>
            <p:ph type="body"/>
          </p:nvPr>
        </p:nvSpPr>
        <p:spPr>
          <a:xfrm>
            <a:off x="3571560" y="1326600"/>
            <a:ext cx="2921040" cy="1568520"/>
          </a:xfrm>
          <a:prstGeom prst="rect">
            <a:avLst/>
          </a:prstGeom>
        </p:spPr>
        <p:txBody>
          <a:bodyPr lIns="0" rIns="0" tIns="0" bIns="0">
            <a:normAutofit/>
          </a:bodyPr>
          <a:p>
            <a:endParaRPr b="0" lang="de-DE" sz="3200" spc="-1" strike="noStrike">
              <a:latin typeface="Arial"/>
            </a:endParaRPr>
          </a:p>
        </p:txBody>
      </p:sp>
      <p:sp>
        <p:nvSpPr>
          <p:cNvPr id="34" name="PlaceHolder 4"/>
          <p:cNvSpPr>
            <a:spLocks noGrp="1"/>
          </p:cNvSpPr>
          <p:nvPr>
            <p:ph type="body"/>
          </p:nvPr>
        </p:nvSpPr>
        <p:spPr>
          <a:xfrm>
            <a:off x="6639120" y="1326600"/>
            <a:ext cx="2921040" cy="1568520"/>
          </a:xfrm>
          <a:prstGeom prst="rect">
            <a:avLst/>
          </a:prstGeom>
        </p:spPr>
        <p:txBody>
          <a:bodyPr lIns="0" rIns="0" tIns="0" bIns="0">
            <a:normAutofit/>
          </a:bodyPr>
          <a:p>
            <a:endParaRPr b="0" lang="de-DE" sz="3200" spc="-1" strike="noStrike">
              <a:latin typeface="Arial"/>
            </a:endParaRPr>
          </a:p>
        </p:txBody>
      </p:sp>
      <p:sp>
        <p:nvSpPr>
          <p:cNvPr id="35" name="PlaceHolder 5"/>
          <p:cNvSpPr>
            <a:spLocks noGrp="1"/>
          </p:cNvSpPr>
          <p:nvPr>
            <p:ph type="body"/>
          </p:nvPr>
        </p:nvSpPr>
        <p:spPr>
          <a:xfrm>
            <a:off x="504000" y="3044520"/>
            <a:ext cx="2921040" cy="1568520"/>
          </a:xfrm>
          <a:prstGeom prst="rect">
            <a:avLst/>
          </a:prstGeom>
        </p:spPr>
        <p:txBody>
          <a:bodyPr lIns="0" rIns="0" tIns="0" bIns="0">
            <a:normAutofit/>
          </a:bodyPr>
          <a:p>
            <a:endParaRPr b="0" lang="de-DE" sz="3200" spc="-1" strike="noStrike">
              <a:latin typeface="Arial"/>
            </a:endParaRPr>
          </a:p>
        </p:txBody>
      </p:sp>
      <p:sp>
        <p:nvSpPr>
          <p:cNvPr id="36" name="PlaceHolder 6"/>
          <p:cNvSpPr>
            <a:spLocks noGrp="1"/>
          </p:cNvSpPr>
          <p:nvPr>
            <p:ph type="body"/>
          </p:nvPr>
        </p:nvSpPr>
        <p:spPr>
          <a:xfrm>
            <a:off x="3571560" y="3044520"/>
            <a:ext cx="2921040" cy="1568520"/>
          </a:xfrm>
          <a:prstGeom prst="rect">
            <a:avLst/>
          </a:prstGeom>
        </p:spPr>
        <p:txBody>
          <a:bodyPr lIns="0" rIns="0" tIns="0" bIns="0">
            <a:normAutofit/>
          </a:bodyPr>
          <a:p>
            <a:endParaRPr b="0" lang="de-DE" sz="3200" spc="-1" strike="noStrike">
              <a:latin typeface="Arial"/>
            </a:endParaRPr>
          </a:p>
        </p:txBody>
      </p:sp>
      <p:sp>
        <p:nvSpPr>
          <p:cNvPr id="37" name="PlaceHolder 7"/>
          <p:cNvSpPr>
            <a:spLocks noGrp="1"/>
          </p:cNvSpPr>
          <p:nvPr>
            <p:ph type="body"/>
          </p:nvPr>
        </p:nvSpPr>
        <p:spPr>
          <a:xfrm>
            <a:off x="6639120" y="3044520"/>
            <a:ext cx="292104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1"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42" name="PlaceHolder 2"/>
          <p:cNvSpPr>
            <a:spLocks noGrp="1"/>
          </p:cNvSpPr>
          <p:nvPr>
            <p:ph type="subTitle"/>
          </p:nvPr>
        </p:nvSpPr>
        <p:spPr>
          <a:xfrm>
            <a:off x="504000" y="1326600"/>
            <a:ext cx="9072000" cy="3288600"/>
          </a:xfrm>
          <a:prstGeom prst="rect">
            <a:avLst/>
          </a:prstGeom>
        </p:spPr>
        <p:txBody>
          <a:bodyPr lIns="0" rIns="0" tIns="0" bIns="0" anchor="ctr"/>
          <a:p>
            <a:pPr algn="ctr"/>
            <a:endParaRPr b="0" lang="de-D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44" name="PlaceHolder 2"/>
          <p:cNvSpPr>
            <a:spLocks noGrp="1"/>
          </p:cNvSpPr>
          <p:nvPr>
            <p:ph type="body"/>
          </p:nvPr>
        </p:nvSpPr>
        <p:spPr>
          <a:xfrm>
            <a:off x="504000" y="1326600"/>
            <a:ext cx="9072000" cy="3288600"/>
          </a:xfrm>
          <a:prstGeom prst="rect">
            <a:avLst/>
          </a:prstGeom>
        </p:spPr>
        <p:txBody>
          <a:bodyPr lIns="0" rIns="0" tIns="0" bIns="0">
            <a:normAutofit/>
          </a:bodyPr>
          <a:p>
            <a:endParaRPr b="0" lang="de-D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46" name="PlaceHolder 2"/>
          <p:cNvSpPr>
            <a:spLocks noGrp="1"/>
          </p:cNvSpPr>
          <p:nvPr>
            <p:ph type="body"/>
          </p:nvPr>
        </p:nvSpPr>
        <p:spPr>
          <a:xfrm>
            <a:off x="504000" y="1326600"/>
            <a:ext cx="4426920" cy="3288600"/>
          </a:xfrm>
          <a:prstGeom prst="rect">
            <a:avLst/>
          </a:prstGeom>
        </p:spPr>
        <p:txBody>
          <a:bodyPr lIns="0" rIns="0" tIns="0" bIns="0">
            <a:normAutofit/>
          </a:bodyPr>
          <a:p>
            <a:endParaRPr b="0" lang="de-DE" sz="3200" spc="-1" strike="noStrike">
              <a:latin typeface="Arial"/>
            </a:endParaRPr>
          </a:p>
        </p:txBody>
      </p:sp>
      <p:sp>
        <p:nvSpPr>
          <p:cNvPr id="47" name="PlaceHolder 3"/>
          <p:cNvSpPr>
            <a:spLocks noGrp="1"/>
          </p:cNvSpPr>
          <p:nvPr>
            <p:ph type="body"/>
          </p:nvPr>
        </p:nvSpPr>
        <p:spPr>
          <a:xfrm>
            <a:off x="5152680" y="1326600"/>
            <a:ext cx="4426920" cy="3288600"/>
          </a:xfrm>
          <a:prstGeom prst="rect">
            <a:avLst/>
          </a:prstGeom>
        </p:spPr>
        <p:txBody>
          <a:bodyPr lIns="0" rIns="0" tIns="0" bIns="0">
            <a:normAutofit/>
          </a:bodyPr>
          <a:p>
            <a:endParaRPr b="0" lang="de-D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9" name="PlaceHolder 1"/>
          <p:cNvSpPr>
            <a:spLocks noGrp="1"/>
          </p:cNvSpPr>
          <p:nvPr>
            <p:ph type="subTitle"/>
          </p:nvPr>
        </p:nvSpPr>
        <p:spPr>
          <a:xfrm>
            <a:off x="504000" y="226080"/>
            <a:ext cx="9072000" cy="4388400"/>
          </a:xfrm>
          <a:prstGeom prst="rect">
            <a:avLst/>
          </a:prstGeom>
        </p:spPr>
        <p:txBody>
          <a:bodyPr lIns="0" rIns="0" tIns="0" bIns="0" anchor="ctr"/>
          <a:p>
            <a:pPr algn="ctr"/>
            <a:endParaRPr b="0" lang="de-D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51"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52" name="PlaceHolder 3"/>
          <p:cNvSpPr>
            <a:spLocks noGrp="1"/>
          </p:cNvSpPr>
          <p:nvPr>
            <p:ph type="body"/>
          </p:nvPr>
        </p:nvSpPr>
        <p:spPr>
          <a:xfrm>
            <a:off x="5152680" y="1326600"/>
            <a:ext cx="4426920" cy="3288600"/>
          </a:xfrm>
          <a:prstGeom prst="rect">
            <a:avLst/>
          </a:prstGeom>
        </p:spPr>
        <p:txBody>
          <a:bodyPr lIns="0" rIns="0" tIns="0" bIns="0">
            <a:normAutofit/>
          </a:bodyPr>
          <a:p>
            <a:endParaRPr b="0" lang="de-DE" sz="3200" spc="-1" strike="noStrike">
              <a:latin typeface="Arial"/>
            </a:endParaRPr>
          </a:p>
        </p:txBody>
      </p:sp>
      <p:sp>
        <p:nvSpPr>
          <p:cNvPr id="53" name="PlaceHolder 4"/>
          <p:cNvSpPr>
            <a:spLocks noGrp="1"/>
          </p:cNvSpPr>
          <p:nvPr>
            <p:ph type="body"/>
          </p:nvPr>
        </p:nvSpPr>
        <p:spPr>
          <a:xfrm>
            <a:off x="50400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3" name="PlaceHolder 2"/>
          <p:cNvSpPr>
            <a:spLocks noGrp="1"/>
          </p:cNvSpPr>
          <p:nvPr>
            <p:ph type="subTitle"/>
          </p:nvPr>
        </p:nvSpPr>
        <p:spPr>
          <a:xfrm>
            <a:off x="504000" y="1326600"/>
            <a:ext cx="9072000" cy="3288600"/>
          </a:xfrm>
          <a:prstGeom prst="rect">
            <a:avLst/>
          </a:prstGeom>
        </p:spPr>
        <p:txBody>
          <a:bodyPr lIns="0" rIns="0" tIns="0" bIns="0" anchor="ctr"/>
          <a:p>
            <a:pPr algn="ctr"/>
            <a:endParaRPr b="0" lang="de-D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55" name="PlaceHolder 2"/>
          <p:cNvSpPr>
            <a:spLocks noGrp="1"/>
          </p:cNvSpPr>
          <p:nvPr>
            <p:ph type="body"/>
          </p:nvPr>
        </p:nvSpPr>
        <p:spPr>
          <a:xfrm>
            <a:off x="504000" y="1326600"/>
            <a:ext cx="4426920" cy="3288600"/>
          </a:xfrm>
          <a:prstGeom prst="rect">
            <a:avLst/>
          </a:prstGeom>
        </p:spPr>
        <p:txBody>
          <a:bodyPr lIns="0" rIns="0" tIns="0" bIns="0">
            <a:normAutofit/>
          </a:bodyPr>
          <a:p>
            <a:endParaRPr b="0" lang="de-DE" sz="3200" spc="-1" strike="noStrike">
              <a:latin typeface="Arial"/>
            </a:endParaRPr>
          </a:p>
        </p:txBody>
      </p:sp>
      <p:sp>
        <p:nvSpPr>
          <p:cNvPr id="56"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57" name="PlaceHolder 4"/>
          <p:cNvSpPr>
            <a:spLocks noGrp="1"/>
          </p:cNvSpPr>
          <p:nvPr>
            <p:ph type="body"/>
          </p:nvPr>
        </p:nvSpPr>
        <p:spPr>
          <a:xfrm>
            <a:off x="515268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59"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60"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61" name="PlaceHolder 4"/>
          <p:cNvSpPr>
            <a:spLocks noGrp="1"/>
          </p:cNvSpPr>
          <p:nvPr>
            <p:ph type="body"/>
          </p:nvPr>
        </p:nvSpPr>
        <p:spPr>
          <a:xfrm>
            <a:off x="504000" y="3044520"/>
            <a:ext cx="907200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63" name="PlaceHolder 2"/>
          <p:cNvSpPr>
            <a:spLocks noGrp="1"/>
          </p:cNvSpPr>
          <p:nvPr>
            <p:ph type="body"/>
          </p:nvPr>
        </p:nvSpPr>
        <p:spPr>
          <a:xfrm>
            <a:off x="504000" y="1326600"/>
            <a:ext cx="9072000" cy="1568520"/>
          </a:xfrm>
          <a:prstGeom prst="rect">
            <a:avLst/>
          </a:prstGeom>
        </p:spPr>
        <p:txBody>
          <a:bodyPr lIns="0" rIns="0" tIns="0" bIns="0">
            <a:normAutofit/>
          </a:bodyPr>
          <a:p>
            <a:endParaRPr b="0" lang="de-DE" sz="3200" spc="-1" strike="noStrike">
              <a:latin typeface="Arial"/>
            </a:endParaRPr>
          </a:p>
        </p:txBody>
      </p:sp>
      <p:sp>
        <p:nvSpPr>
          <p:cNvPr id="64" name="PlaceHolder 3"/>
          <p:cNvSpPr>
            <a:spLocks noGrp="1"/>
          </p:cNvSpPr>
          <p:nvPr>
            <p:ph type="body"/>
          </p:nvPr>
        </p:nvSpPr>
        <p:spPr>
          <a:xfrm>
            <a:off x="504000" y="3044520"/>
            <a:ext cx="907200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66"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67"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68" name="PlaceHolder 4"/>
          <p:cNvSpPr>
            <a:spLocks noGrp="1"/>
          </p:cNvSpPr>
          <p:nvPr>
            <p:ph type="body"/>
          </p:nvPr>
        </p:nvSpPr>
        <p:spPr>
          <a:xfrm>
            <a:off x="504000" y="3044520"/>
            <a:ext cx="4426920" cy="1568520"/>
          </a:xfrm>
          <a:prstGeom prst="rect">
            <a:avLst/>
          </a:prstGeom>
        </p:spPr>
        <p:txBody>
          <a:bodyPr lIns="0" rIns="0" tIns="0" bIns="0">
            <a:normAutofit/>
          </a:bodyPr>
          <a:p>
            <a:endParaRPr b="0" lang="de-DE" sz="3200" spc="-1" strike="noStrike">
              <a:latin typeface="Arial"/>
            </a:endParaRPr>
          </a:p>
        </p:txBody>
      </p:sp>
      <p:sp>
        <p:nvSpPr>
          <p:cNvPr id="69" name="PlaceHolder 5"/>
          <p:cNvSpPr>
            <a:spLocks noGrp="1"/>
          </p:cNvSpPr>
          <p:nvPr>
            <p:ph type="body"/>
          </p:nvPr>
        </p:nvSpPr>
        <p:spPr>
          <a:xfrm>
            <a:off x="515268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71" name="PlaceHolder 2"/>
          <p:cNvSpPr>
            <a:spLocks noGrp="1"/>
          </p:cNvSpPr>
          <p:nvPr>
            <p:ph type="body"/>
          </p:nvPr>
        </p:nvSpPr>
        <p:spPr>
          <a:xfrm>
            <a:off x="504000" y="1326600"/>
            <a:ext cx="2921040" cy="1568520"/>
          </a:xfrm>
          <a:prstGeom prst="rect">
            <a:avLst/>
          </a:prstGeom>
        </p:spPr>
        <p:txBody>
          <a:bodyPr lIns="0" rIns="0" tIns="0" bIns="0">
            <a:normAutofit/>
          </a:bodyPr>
          <a:p>
            <a:endParaRPr b="0" lang="de-DE" sz="3200" spc="-1" strike="noStrike">
              <a:latin typeface="Arial"/>
            </a:endParaRPr>
          </a:p>
        </p:txBody>
      </p:sp>
      <p:sp>
        <p:nvSpPr>
          <p:cNvPr id="72" name="PlaceHolder 3"/>
          <p:cNvSpPr>
            <a:spLocks noGrp="1"/>
          </p:cNvSpPr>
          <p:nvPr>
            <p:ph type="body"/>
          </p:nvPr>
        </p:nvSpPr>
        <p:spPr>
          <a:xfrm>
            <a:off x="3571560" y="1326600"/>
            <a:ext cx="2921040" cy="1568520"/>
          </a:xfrm>
          <a:prstGeom prst="rect">
            <a:avLst/>
          </a:prstGeom>
        </p:spPr>
        <p:txBody>
          <a:bodyPr lIns="0" rIns="0" tIns="0" bIns="0">
            <a:normAutofit/>
          </a:bodyPr>
          <a:p>
            <a:endParaRPr b="0" lang="de-DE" sz="3200" spc="-1" strike="noStrike">
              <a:latin typeface="Arial"/>
            </a:endParaRPr>
          </a:p>
        </p:txBody>
      </p:sp>
      <p:sp>
        <p:nvSpPr>
          <p:cNvPr id="73" name="PlaceHolder 4"/>
          <p:cNvSpPr>
            <a:spLocks noGrp="1"/>
          </p:cNvSpPr>
          <p:nvPr>
            <p:ph type="body"/>
          </p:nvPr>
        </p:nvSpPr>
        <p:spPr>
          <a:xfrm>
            <a:off x="6639120" y="1326600"/>
            <a:ext cx="2921040" cy="1568520"/>
          </a:xfrm>
          <a:prstGeom prst="rect">
            <a:avLst/>
          </a:prstGeom>
        </p:spPr>
        <p:txBody>
          <a:bodyPr lIns="0" rIns="0" tIns="0" bIns="0">
            <a:normAutofit/>
          </a:bodyPr>
          <a:p>
            <a:endParaRPr b="0" lang="de-DE" sz="3200" spc="-1" strike="noStrike">
              <a:latin typeface="Arial"/>
            </a:endParaRPr>
          </a:p>
        </p:txBody>
      </p:sp>
      <p:sp>
        <p:nvSpPr>
          <p:cNvPr id="74" name="PlaceHolder 5"/>
          <p:cNvSpPr>
            <a:spLocks noGrp="1"/>
          </p:cNvSpPr>
          <p:nvPr>
            <p:ph type="body"/>
          </p:nvPr>
        </p:nvSpPr>
        <p:spPr>
          <a:xfrm>
            <a:off x="504000" y="3044520"/>
            <a:ext cx="2921040" cy="1568520"/>
          </a:xfrm>
          <a:prstGeom prst="rect">
            <a:avLst/>
          </a:prstGeom>
        </p:spPr>
        <p:txBody>
          <a:bodyPr lIns="0" rIns="0" tIns="0" bIns="0">
            <a:normAutofit/>
          </a:bodyPr>
          <a:p>
            <a:endParaRPr b="0" lang="de-DE" sz="3200" spc="-1" strike="noStrike">
              <a:latin typeface="Arial"/>
            </a:endParaRPr>
          </a:p>
        </p:txBody>
      </p:sp>
      <p:sp>
        <p:nvSpPr>
          <p:cNvPr id="75" name="PlaceHolder 6"/>
          <p:cNvSpPr>
            <a:spLocks noGrp="1"/>
          </p:cNvSpPr>
          <p:nvPr>
            <p:ph type="body"/>
          </p:nvPr>
        </p:nvSpPr>
        <p:spPr>
          <a:xfrm>
            <a:off x="3571560" y="3044520"/>
            <a:ext cx="2921040" cy="1568520"/>
          </a:xfrm>
          <a:prstGeom prst="rect">
            <a:avLst/>
          </a:prstGeom>
        </p:spPr>
        <p:txBody>
          <a:bodyPr lIns="0" rIns="0" tIns="0" bIns="0">
            <a:normAutofit/>
          </a:bodyPr>
          <a:p>
            <a:endParaRPr b="0" lang="de-DE" sz="3200" spc="-1" strike="noStrike">
              <a:latin typeface="Arial"/>
            </a:endParaRPr>
          </a:p>
        </p:txBody>
      </p:sp>
      <p:sp>
        <p:nvSpPr>
          <p:cNvPr id="76" name="PlaceHolder 7"/>
          <p:cNvSpPr>
            <a:spLocks noGrp="1"/>
          </p:cNvSpPr>
          <p:nvPr>
            <p:ph type="body"/>
          </p:nvPr>
        </p:nvSpPr>
        <p:spPr>
          <a:xfrm>
            <a:off x="6639120" y="3044520"/>
            <a:ext cx="292104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5" name="PlaceHolder 2"/>
          <p:cNvSpPr>
            <a:spLocks noGrp="1"/>
          </p:cNvSpPr>
          <p:nvPr>
            <p:ph type="body"/>
          </p:nvPr>
        </p:nvSpPr>
        <p:spPr>
          <a:xfrm>
            <a:off x="504000" y="1326600"/>
            <a:ext cx="9072000" cy="3288600"/>
          </a:xfrm>
          <a:prstGeom prst="rect">
            <a:avLst/>
          </a:prstGeom>
        </p:spPr>
        <p:txBody>
          <a:bodyPr lIns="0" rIns="0" tIns="0" bIns="0">
            <a:normAutofit/>
          </a:bodyPr>
          <a:p>
            <a:endParaRPr b="0" lang="de-D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7" name="PlaceHolder 2"/>
          <p:cNvSpPr>
            <a:spLocks noGrp="1"/>
          </p:cNvSpPr>
          <p:nvPr>
            <p:ph type="body"/>
          </p:nvPr>
        </p:nvSpPr>
        <p:spPr>
          <a:xfrm>
            <a:off x="504000" y="1326600"/>
            <a:ext cx="4426920" cy="3288600"/>
          </a:xfrm>
          <a:prstGeom prst="rect">
            <a:avLst/>
          </a:prstGeom>
        </p:spPr>
        <p:txBody>
          <a:bodyPr lIns="0" rIns="0" tIns="0" bIns="0">
            <a:normAutofit/>
          </a:bodyPr>
          <a:p>
            <a:endParaRPr b="0" lang="de-DE" sz="3200" spc="-1" strike="noStrike">
              <a:latin typeface="Arial"/>
            </a:endParaRPr>
          </a:p>
        </p:txBody>
      </p:sp>
      <p:sp>
        <p:nvSpPr>
          <p:cNvPr id="8" name="PlaceHolder 3"/>
          <p:cNvSpPr>
            <a:spLocks noGrp="1"/>
          </p:cNvSpPr>
          <p:nvPr>
            <p:ph type="body"/>
          </p:nvPr>
        </p:nvSpPr>
        <p:spPr>
          <a:xfrm>
            <a:off x="5152680" y="1326600"/>
            <a:ext cx="4426920" cy="3288600"/>
          </a:xfrm>
          <a:prstGeom prst="rect">
            <a:avLst/>
          </a:prstGeom>
        </p:spPr>
        <p:txBody>
          <a:bodyPr lIns="0" rIns="0" tIns="0" bIns="0">
            <a:normAutofit/>
          </a:bodyPr>
          <a:p>
            <a:endParaRPr b="0" lang="de-D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2000" cy="4388400"/>
          </a:xfrm>
          <a:prstGeom prst="rect">
            <a:avLst/>
          </a:prstGeom>
        </p:spPr>
        <p:txBody>
          <a:bodyPr lIns="0" rIns="0" tIns="0" bIns="0" anchor="ctr"/>
          <a:p>
            <a:pPr algn="ctr"/>
            <a:endParaRPr b="0" lang="de-D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12"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13" name="PlaceHolder 3"/>
          <p:cNvSpPr>
            <a:spLocks noGrp="1"/>
          </p:cNvSpPr>
          <p:nvPr>
            <p:ph type="body"/>
          </p:nvPr>
        </p:nvSpPr>
        <p:spPr>
          <a:xfrm>
            <a:off x="5152680" y="1326600"/>
            <a:ext cx="4426920" cy="3288600"/>
          </a:xfrm>
          <a:prstGeom prst="rect">
            <a:avLst/>
          </a:prstGeom>
        </p:spPr>
        <p:txBody>
          <a:bodyPr lIns="0" rIns="0" tIns="0" bIns="0">
            <a:normAutofit/>
          </a:bodyPr>
          <a:p>
            <a:endParaRPr b="0" lang="de-DE" sz="3200" spc="-1" strike="noStrike">
              <a:latin typeface="Arial"/>
            </a:endParaRPr>
          </a:p>
        </p:txBody>
      </p:sp>
      <p:sp>
        <p:nvSpPr>
          <p:cNvPr id="14" name="PlaceHolder 4"/>
          <p:cNvSpPr>
            <a:spLocks noGrp="1"/>
          </p:cNvSpPr>
          <p:nvPr>
            <p:ph type="body"/>
          </p:nvPr>
        </p:nvSpPr>
        <p:spPr>
          <a:xfrm>
            <a:off x="50400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16" name="PlaceHolder 2"/>
          <p:cNvSpPr>
            <a:spLocks noGrp="1"/>
          </p:cNvSpPr>
          <p:nvPr>
            <p:ph type="body"/>
          </p:nvPr>
        </p:nvSpPr>
        <p:spPr>
          <a:xfrm>
            <a:off x="504000" y="1326600"/>
            <a:ext cx="4426920" cy="3288600"/>
          </a:xfrm>
          <a:prstGeom prst="rect">
            <a:avLst/>
          </a:prstGeom>
        </p:spPr>
        <p:txBody>
          <a:bodyPr lIns="0" rIns="0" tIns="0" bIns="0">
            <a:normAutofit/>
          </a:bodyPr>
          <a:p>
            <a:endParaRPr b="0" lang="de-DE" sz="3200" spc="-1" strike="noStrike">
              <a:latin typeface="Arial"/>
            </a:endParaRPr>
          </a:p>
        </p:txBody>
      </p:sp>
      <p:sp>
        <p:nvSpPr>
          <p:cNvPr id="17"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18" name="PlaceHolder 4"/>
          <p:cNvSpPr>
            <a:spLocks noGrp="1"/>
          </p:cNvSpPr>
          <p:nvPr>
            <p:ph type="body"/>
          </p:nvPr>
        </p:nvSpPr>
        <p:spPr>
          <a:xfrm>
            <a:off x="515268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rIns="0" tIns="0" bIns="0" anchor="ctr"/>
          <a:p>
            <a:pPr algn="ctr"/>
            <a:endParaRPr b="0" lang="de-DE" sz="4400" spc="-1" strike="noStrike">
              <a:latin typeface="Arial"/>
            </a:endParaRPr>
          </a:p>
        </p:txBody>
      </p:sp>
      <p:sp>
        <p:nvSpPr>
          <p:cNvPr id="20"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21"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22" name="PlaceHolder 4"/>
          <p:cNvSpPr>
            <a:spLocks noGrp="1"/>
          </p:cNvSpPr>
          <p:nvPr>
            <p:ph type="body"/>
          </p:nvPr>
        </p:nvSpPr>
        <p:spPr>
          <a:xfrm>
            <a:off x="504000" y="3044520"/>
            <a:ext cx="9072000" cy="1568520"/>
          </a:xfrm>
          <a:prstGeom prst="rect">
            <a:avLst/>
          </a:prstGeom>
        </p:spPr>
        <p:txBody>
          <a:bodyPr lIns="0" rIns="0" tIns="0" bIns="0">
            <a:normAutofit/>
          </a:bodyPr>
          <a:p>
            <a:endParaRPr b="0" lang="de-D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6080"/>
            <a:ext cx="9072000" cy="946440"/>
          </a:xfrm>
          <a:prstGeom prst="rect">
            <a:avLst/>
          </a:prstGeom>
        </p:spPr>
        <p:txBody>
          <a:bodyPr lIns="0" rIns="0" tIns="0" bIns="0" anchor="ctr"/>
          <a:p>
            <a:pPr algn="ctr"/>
            <a:r>
              <a:rPr b="0" lang="de-DE" sz="4400" spc="-1" strike="noStrike">
                <a:latin typeface="Arial"/>
              </a:rPr>
              <a:t>Format des Titeltextes durch Klicken bearbeiten</a:t>
            </a:r>
            <a:endParaRPr b="0" lang="de-DE" sz="4400" spc="-1" strike="noStrike">
              <a:latin typeface="Arial"/>
            </a:endParaRPr>
          </a:p>
        </p:txBody>
      </p:sp>
      <p:sp>
        <p:nvSpPr>
          <p:cNvPr id="1"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de-DE" sz="3200" spc="-1" strike="noStrike">
                <a:latin typeface="Arial"/>
              </a:rPr>
              <a:t>Format des Gliederungstextes durch Klicken bearbeiten</a:t>
            </a:r>
            <a:endParaRPr b="0" lang="de-DE" sz="3200" spc="-1" strike="noStrike">
              <a:latin typeface="Arial"/>
            </a:endParaRPr>
          </a:p>
          <a:p>
            <a:pPr lvl="1" marL="864000" indent="-324000">
              <a:spcBef>
                <a:spcPts val="1134"/>
              </a:spcBef>
              <a:buClr>
                <a:srgbClr val="000000"/>
              </a:buClr>
              <a:buSzPct val="75000"/>
              <a:buFont typeface="Symbol" charset="2"/>
              <a:buChar char=""/>
            </a:pPr>
            <a:r>
              <a:rPr b="0" lang="de-DE" sz="2800" spc="-1" strike="noStrike">
                <a:latin typeface="Arial"/>
              </a:rPr>
              <a:t>Zweite Gliederungsebene</a:t>
            </a:r>
            <a:endParaRPr b="0" lang="de-DE" sz="2800" spc="-1" strike="noStrike">
              <a:latin typeface="Arial"/>
            </a:endParaRPr>
          </a:p>
          <a:p>
            <a:pPr lvl="2" marL="1296000" indent="-288000">
              <a:spcBef>
                <a:spcPts val="850"/>
              </a:spcBef>
              <a:buClr>
                <a:srgbClr val="000000"/>
              </a:buClr>
              <a:buSzPct val="45000"/>
              <a:buFont typeface="Wingdings" charset="2"/>
              <a:buChar char=""/>
            </a:pPr>
            <a:r>
              <a:rPr b="0" lang="de-DE" sz="2400" spc="-1" strike="noStrike">
                <a:latin typeface="Arial"/>
              </a:rPr>
              <a:t>Dritte Gliederungsebene</a:t>
            </a:r>
            <a:endParaRPr b="0" lang="de-DE" sz="2400" spc="-1" strike="noStrike">
              <a:latin typeface="Arial"/>
            </a:endParaRPr>
          </a:p>
          <a:p>
            <a:pPr lvl="3" marL="1728000" indent="-216000">
              <a:spcBef>
                <a:spcPts val="567"/>
              </a:spcBef>
              <a:buClr>
                <a:srgbClr val="000000"/>
              </a:buClr>
              <a:buSzPct val="75000"/>
              <a:buFont typeface="Symbol" charset="2"/>
              <a:buChar char=""/>
            </a:pPr>
            <a:r>
              <a:rPr b="0" lang="de-DE" sz="2000" spc="-1" strike="noStrike">
                <a:latin typeface="Arial"/>
              </a:rPr>
              <a:t>Vierte Gliederungsebene</a:t>
            </a:r>
            <a:endParaRPr b="0" lang="de-DE" sz="2000" spc="-1" strike="noStrike">
              <a:latin typeface="Arial"/>
            </a:endParaRPr>
          </a:p>
          <a:p>
            <a:pPr lvl="4" marL="2160000" indent="-216000">
              <a:spcBef>
                <a:spcPts val="283"/>
              </a:spcBef>
              <a:buClr>
                <a:srgbClr val="000000"/>
              </a:buClr>
              <a:buSzPct val="45000"/>
              <a:buFont typeface="Wingdings" charset="2"/>
              <a:buChar char=""/>
            </a:pPr>
            <a:r>
              <a:rPr b="0" lang="de-DE" sz="2000" spc="-1" strike="noStrike">
                <a:latin typeface="Arial"/>
              </a:rPr>
              <a:t>Fünfte Gliederungsebene</a:t>
            </a:r>
            <a:endParaRPr b="0" lang="de-DE" sz="2000" spc="-1" strike="noStrike">
              <a:latin typeface="Arial"/>
            </a:endParaRPr>
          </a:p>
          <a:p>
            <a:pPr lvl="5" marL="2592000" indent="-216000">
              <a:spcBef>
                <a:spcPts val="283"/>
              </a:spcBef>
              <a:buClr>
                <a:srgbClr val="000000"/>
              </a:buClr>
              <a:buSzPct val="45000"/>
              <a:buFont typeface="Wingdings" charset="2"/>
              <a:buChar char=""/>
            </a:pPr>
            <a:r>
              <a:rPr b="0" lang="de-DE" sz="2000" spc="-1" strike="noStrike">
                <a:latin typeface="Arial"/>
              </a:rPr>
              <a:t>Sechste Gliederungsebene</a:t>
            </a:r>
            <a:endParaRPr b="0" lang="de-DE" sz="2000" spc="-1" strike="noStrike">
              <a:latin typeface="Arial"/>
            </a:endParaRPr>
          </a:p>
          <a:p>
            <a:pPr lvl="6" marL="3024000" indent="-216000">
              <a:spcBef>
                <a:spcPts val="283"/>
              </a:spcBef>
              <a:buClr>
                <a:srgbClr val="000000"/>
              </a:buClr>
              <a:buSzPct val="45000"/>
              <a:buFont typeface="Wingdings" charset="2"/>
              <a:buChar char=""/>
            </a:pPr>
            <a:r>
              <a:rPr b="0" lang="de-DE" sz="2000" spc="-1" strike="noStrike">
                <a:latin typeface="Arial"/>
              </a:rPr>
              <a:t>Siebte Gliederungsebene</a:t>
            </a:r>
            <a:endParaRPr b="0" lang="de-D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38" name="Grafik 8" descr=""/>
          <p:cNvPicPr/>
          <p:nvPr/>
        </p:nvPicPr>
        <p:blipFill>
          <a:blip r:embed="rId2"/>
          <a:stretch/>
        </p:blipFill>
        <p:spPr>
          <a:xfrm>
            <a:off x="8800560" y="5106600"/>
            <a:ext cx="1276560" cy="558360"/>
          </a:xfrm>
          <a:prstGeom prst="rect">
            <a:avLst/>
          </a:prstGeom>
          <a:ln>
            <a:noFill/>
          </a:ln>
        </p:spPr>
      </p:pic>
      <p:sp>
        <p:nvSpPr>
          <p:cNvPr id="39" name="PlaceHolder 1"/>
          <p:cNvSpPr>
            <a:spLocks noGrp="1"/>
          </p:cNvSpPr>
          <p:nvPr>
            <p:ph type="title"/>
          </p:nvPr>
        </p:nvSpPr>
        <p:spPr>
          <a:xfrm>
            <a:off x="504000" y="226080"/>
            <a:ext cx="9072000" cy="946440"/>
          </a:xfrm>
          <a:prstGeom prst="rect">
            <a:avLst/>
          </a:prstGeom>
        </p:spPr>
        <p:txBody>
          <a:bodyPr lIns="0" rIns="0" tIns="0" bIns="0" anchor="ctr"/>
          <a:p>
            <a:pPr algn="ctr"/>
            <a:r>
              <a:rPr b="0" lang="de-DE" sz="4400" spc="-1" strike="noStrike">
                <a:latin typeface="Arial"/>
              </a:rPr>
              <a:t>Format des Titeltextes durch Klicken bearbeiten</a:t>
            </a:r>
            <a:endParaRPr b="0" lang="de-DE" sz="4400" spc="-1" strike="noStrike">
              <a:latin typeface="Arial"/>
            </a:endParaRPr>
          </a:p>
        </p:txBody>
      </p:sp>
      <p:sp>
        <p:nvSpPr>
          <p:cNvPr id="40"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de-DE" sz="3200" spc="-1" strike="noStrike">
                <a:latin typeface="Arial"/>
              </a:rPr>
              <a:t>Format des Gliederungstextes durch Klicken bearbeiten</a:t>
            </a:r>
            <a:endParaRPr b="0" lang="de-DE" sz="3200" spc="-1" strike="noStrike">
              <a:latin typeface="Arial"/>
            </a:endParaRPr>
          </a:p>
          <a:p>
            <a:pPr lvl="1" marL="864000" indent="-324000">
              <a:spcBef>
                <a:spcPts val="1134"/>
              </a:spcBef>
              <a:buClr>
                <a:srgbClr val="000000"/>
              </a:buClr>
              <a:buSzPct val="75000"/>
              <a:buFont typeface="Symbol" charset="2"/>
              <a:buChar char=""/>
            </a:pPr>
            <a:r>
              <a:rPr b="0" lang="de-DE" sz="2800" spc="-1" strike="noStrike">
                <a:latin typeface="Arial"/>
              </a:rPr>
              <a:t>Zweite Gliederungsebene</a:t>
            </a:r>
            <a:endParaRPr b="0" lang="de-DE" sz="2800" spc="-1" strike="noStrike">
              <a:latin typeface="Arial"/>
            </a:endParaRPr>
          </a:p>
          <a:p>
            <a:pPr lvl="2" marL="1296000" indent="-288000">
              <a:spcBef>
                <a:spcPts val="850"/>
              </a:spcBef>
              <a:buClr>
                <a:srgbClr val="000000"/>
              </a:buClr>
              <a:buSzPct val="45000"/>
              <a:buFont typeface="Wingdings" charset="2"/>
              <a:buChar char=""/>
            </a:pPr>
            <a:r>
              <a:rPr b="0" lang="de-DE" sz="2400" spc="-1" strike="noStrike">
                <a:latin typeface="Arial"/>
              </a:rPr>
              <a:t>Dritte Gliederungsebene</a:t>
            </a:r>
            <a:endParaRPr b="0" lang="de-DE" sz="2400" spc="-1" strike="noStrike">
              <a:latin typeface="Arial"/>
            </a:endParaRPr>
          </a:p>
          <a:p>
            <a:pPr lvl="3" marL="1728000" indent="-216000">
              <a:spcBef>
                <a:spcPts val="567"/>
              </a:spcBef>
              <a:buClr>
                <a:srgbClr val="000000"/>
              </a:buClr>
              <a:buSzPct val="75000"/>
              <a:buFont typeface="Symbol" charset="2"/>
              <a:buChar char=""/>
            </a:pPr>
            <a:r>
              <a:rPr b="0" lang="de-DE" sz="2000" spc="-1" strike="noStrike">
                <a:latin typeface="Arial"/>
              </a:rPr>
              <a:t>Vierte Gliederungsebene</a:t>
            </a:r>
            <a:endParaRPr b="0" lang="de-DE" sz="2000" spc="-1" strike="noStrike">
              <a:latin typeface="Arial"/>
            </a:endParaRPr>
          </a:p>
          <a:p>
            <a:pPr lvl="4" marL="2160000" indent="-216000">
              <a:spcBef>
                <a:spcPts val="283"/>
              </a:spcBef>
              <a:buClr>
                <a:srgbClr val="000000"/>
              </a:buClr>
              <a:buSzPct val="45000"/>
              <a:buFont typeface="Wingdings" charset="2"/>
              <a:buChar char=""/>
            </a:pPr>
            <a:r>
              <a:rPr b="0" lang="de-DE" sz="2000" spc="-1" strike="noStrike">
                <a:latin typeface="Arial"/>
              </a:rPr>
              <a:t>Fünfte Gliederungsebene</a:t>
            </a:r>
            <a:endParaRPr b="0" lang="de-DE" sz="2000" spc="-1" strike="noStrike">
              <a:latin typeface="Arial"/>
            </a:endParaRPr>
          </a:p>
          <a:p>
            <a:pPr lvl="5" marL="2592000" indent="-216000">
              <a:spcBef>
                <a:spcPts val="283"/>
              </a:spcBef>
              <a:buClr>
                <a:srgbClr val="000000"/>
              </a:buClr>
              <a:buSzPct val="45000"/>
              <a:buFont typeface="Wingdings" charset="2"/>
              <a:buChar char=""/>
            </a:pPr>
            <a:r>
              <a:rPr b="0" lang="de-DE" sz="2000" spc="-1" strike="noStrike">
                <a:latin typeface="Arial"/>
              </a:rPr>
              <a:t>Sechste Gliederungsebene</a:t>
            </a:r>
            <a:endParaRPr b="0" lang="de-DE" sz="2000" spc="-1" strike="noStrike">
              <a:latin typeface="Arial"/>
            </a:endParaRPr>
          </a:p>
          <a:p>
            <a:pPr lvl="6" marL="3024000" indent="-216000">
              <a:spcBef>
                <a:spcPts val="283"/>
              </a:spcBef>
              <a:buClr>
                <a:srgbClr val="000000"/>
              </a:buClr>
              <a:buSzPct val="45000"/>
              <a:buFont typeface="Wingdings" charset="2"/>
              <a:buChar char=""/>
            </a:pPr>
            <a:r>
              <a:rPr b="0" lang="de-DE" sz="2000" spc="-1" strike="noStrike">
                <a:latin typeface="Arial"/>
              </a:rPr>
              <a:t>Siebte Gliederungsebene</a:t>
            </a:r>
            <a:endParaRPr b="0" lang="de-D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3" name="CustomShape 1"/>
          <p:cNvSpPr/>
          <p:nvPr/>
        </p:nvSpPr>
        <p:spPr>
          <a:xfrm>
            <a:off x="569880" y="283320"/>
            <a:ext cx="9069120" cy="2615400"/>
          </a:xfrm>
          <a:prstGeom prst="rect">
            <a:avLst/>
          </a:prstGeom>
          <a:noFill/>
          <a:ln>
            <a:noFill/>
          </a:ln>
        </p:spPr>
        <p:style>
          <a:lnRef idx="0"/>
          <a:fillRef idx="0"/>
          <a:effectRef idx="0"/>
          <a:fontRef idx="minor"/>
        </p:style>
        <p:txBody>
          <a:bodyPr lIns="90000" rIns="90000" tIns="45000" bIns="45000" anchor="b">
            <a:normAutofit/>
          </a:bodyPr>
          <a:p>
            <a:pPr algn="ctr">
              <a:lnSpc>
                <a:spcPct val="90000"/>
              </a:lnSpc>
            </a:pPr>
            <a:r>
              <a:rPr b="1" lang="de-DE" sz="5300" spc="-1" strike="noStrike">
                <a:solidFill>
                  <a:srgbClr val="000000"/>
                </a:solidFill>
                <a:latin typeface="Calibri"/>
                <a:ea typeface="DejaVu Sans"/>
              </a:rPr>
              <a:t>Planung und Steuerung der Krankenhäuser</a:t>
            </a:r>
            <a:endParaRPr b="0" lang="de-DE" sz="5300" spc="-1" strike="noStrike">
              <a:latin typeface="Arial"/>
            </a:endParaRPr>
          </a:p>
          <a:p>
            <a:pPr algn="ctr">
              <a:lnSpc>
                <a:spcPct val="90000"/>
              </a:lnSpc>
            </a:pPr>
            <a:r>
              <a:rPr b="1" lang="de-DE" sz="3200" spc="-1" strike="noStrike">
                <a:solidFill>
                  <a:srgbClr val="000000"/>
                </a:solidFill>
                <a:latin typeface="Calibri"/>
                <a:ea typeface="DejaVu Sans"/>
              </a:rPr>
              <a:t>Problemdiagnose und Lösungswege als politische Agenda</a:t>
            </a:r>
            <a:r>
              <a:rPr b="1" lang="de-DE" sz="5300" spc="-1" strike="noStrike">
                <a:solidFill>
                  <a:srgbClr val="000000"/>
                </a:solidFill>
                <a:latin typeface="Calibri"/>
                <a:ea typeface="DejaVu Sans"/>
              </a:rPr>
              <a:t> </a:t>
            </a:r>
            <a:endParaRPr b="0" lang="de-DE" sz="5300" spc="-1" strike="noStrike">
              <a:latin typeface="Arial"/>
            </a:endParaRPr>
          </a:p>
        </p:txBody>
      </p:sp>
      <p:sp>
        <p:nvSpPr>
          <p:cNvPr id="84" name="CustomShape 2"/>
          <p:cNvSpPr/>
          <p:nvPr/>
        </p:nvSpPr>
        <p:spPr>
          <a:xfrm>
            <a:off x="1259640" y="2977920"/>
            <a:ext cx="7557120" cy="1365840"/>
          </a:xfrm>
          <a:prstGeom prst="rect">
            <a:avLst/>
          </a:prstGeom>
          <a:noFill/>
          <a:ln>
            <a:noFill/>
          </a:ln>
        </p:spPr>
        <p:style>
          <a:lnRef idx="0"/>
          <a:fillRef idx="0"/>
          <a:effectRef idx="0"/>
          <a:fontRef idx="minor"/>
        </p:style>
        <p:txBody>
          <a:bodyPr lIns="90000" rIns="90000" tIns="45000" bIns="45000"/>
          <a:p>
            <a:pPr algn="ctr">
              <a:lnSpc>
                <a:spcPct val="90000"/>
              </a:lnSpc>
              <a:spcBef>
                <a:spcPts val="1001"/>
              </a:spcBef>
            </a:pPr>
            <a:endParaRPr b="0" lang="de-DE" sz="1800" spc="-1" strike="noStrike">
              <a:latin typeface="Arial"/>
            </a:endParaRPr>
          </a:p>
          <a:p>
            <a:pPr algn="ctr">
              <a:lnSpc>
                <a:spcPct val="90000"/>
              </a:lnSpc>
              <a:spcBef>
                <a:spcPts val="1001"/>
              </a:spcBef>
            </a:pPr>
            <a:r>
              <a:rPr b="0" lang="de-DE" sz="2400" spc="-1" strike="noStrike">
                <a:solidFill>
                  <a:srgbClr val="000000"/>
                </a:solidFill>
                <a:latin typeface="Calibri"/>
                <a:ea typeface="DejaVu Sans"/>
              </a:rPr>
              <a:t>Bündnis Krankenhaus statt Fabrik</a:t>
            </a:r>
            <a:endParaRPr b="0" lang="de-DE" sz="2400" spc="-1" strike="noStrike">
              <a:latin typeface="Arial"/>
            </a:endParaRPr>
          </a:p>
        </p:txBody>
      </p:sp>
      <p:pic>
        <p:nvPicPr>
          <p:cNvPr id="85" name="Grafik 3" descr=""/>
          <p:cNvPicPr/>
          <p:nvPr/>
        </p:nvPicPr>
        <p:blipFill>
          <a:blip r:embed="rId1"/>
          <a:stretch/>
        </p:blipFill>
        <p:spPr>
          <a:xfrm>
            <a:off x="3200760" y="4026960"/>
            <a:ext cx="3675960" cy="1609560"/>
          </a:xfrm>
          <a:prstGeom prst="rect">
            <a:avLst/>
          </a:prstGeom>
          <a:ln>
            <a:noFill/>
          </a:ln>
        </p:spPr>
      </p:pic>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1"/>
          <p:cNvSpPr/>
          <p:nvPr/>
        </p:nvSpPr>
        <p:spPr>
          <a:xfrm>
            <a:off x="692640" y="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Krankenhausplanung</a:t>
            </a:r>
            <a:endParaRPr b="0" lang="de-DE" sz="3600" spc="-1" strike="noStrike">
              <a:latin typeface="Arial"/>
            </a:endParaRPr>
          </a:p>
        </p:txBody>
      </p:sp>
      <p:sp>
        <p:nvSpPr>
          <p:cNvPr id="115" name="CustomShape 2"/>
          <p:cNvSpPr/>
          <p:nvPr/>
        </p:nvSpPr>
        <p:spPr>
          <a:xfrm>
            <a:off x="328680" y="1587960"/>
            <a:ext cx="9677880" cy="3594600"/>
          </a:xfrm>
          <a:prstGeom prst="rect">
            <a:avLst/>
          </a:prstGeom>
          <a:noFill/>
          <a:ln>
            <a:noFill/>
          </a:ln>
        </p:spPr>
        <p:style>
          <a:lnRef idx="0"/>
          <a:fillRef idx="0"/>
          <a:effectRef idx="0"/>
          <a:fontRef idx="minor"/>
        </p:style>
        <p:txBody>
          <a:bodyPr lIns="90000" rIns="90000" tIns="45000" bIns="45000">
            <a:normAutofit/>
          </a:bodyPr>
          <a:p>
            <a:pPr>
              <a:lnSpc>
                <a:spcPct val="115000"/>
              </a:lnSpc>
            </a:pPr>
            <a:endParaRPr b="0" lang="de-DE" sz="1800" spc="-1" strike="noStrike">
              <a:latin typeface="Arial"/>
            </a:endParaRPr>
          </a:p>
          <a:p>
            <a:pPr>
              <a:lnSpc>
                <a:spcPct val="90000"/>
              </a:lnSpc>
              <a:spcBef>
                <a:spcPts val="1001"/>
              </a:spcBef>
            </a:pPr>
            <a:endParaRPr b="0" lang="de-DE" sz="1800" spc="-1" strike="noStrike">
              <a:latin typeface="Arial"/>
            </a:endParaRPr>
          </a:p>
          <a:p>
            <a:pPr>
              <a:lnSpc>
                <a:spcPct val="100000"/>
              </a:lnSpc>
            </a:pPr>
            <a:endParaRPr b="0" lang="de-DE" sz="1800" spc="-1" strike="noStrike">
              <a:latin typeface="Arial"/>
            </a:endParaRPr>
          </a:p>
        </p:txBody>
      </p:sp>
      <p:sp>
        <p:nvSpPr>
          <p:cNvPr id="116"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11A7E62F-53DC-4DE7-BF98-C6511C66955A}" type="slidenum">
              <a:rPr b="0" lang="de-DE" sz="1200" spc="-1" strike="noStrike">
                <a:solidFill>
                  <a:srgbClr val="8b8b8b"/>
                </a:solidFill>
                <a:latin typeface="Calibri"/>
                <a:ea typeface="DejaVu Sans"/>
              </a:rPr>
              <a:t>1</a:t>
            </a:fld>
            <a:endParaRPr b="0" lang="de-DE" sz="1200" spc="-1" strike="noStrike">
              <a:latin typeface="Arial"/>
            </a:endParaRPr>
          </a:p>
        </p:txBody>
      </p:sp>
      <p:sp>
        <p:nvSpPr>
          <p:cNvPr id="117" name="CustomShape 4"/>
          <p:cNvSpPr/>
          <p:nvPr/>
        </p:nvSpPr>
        <p:spPr>
          <a:xfrm>
            <a:off x="853200" y="1094040"/>
            <a:ext cx="8710920" cy="4195440"/>
          </a:xfrm>
          <a:prstGeom prst="rect">
            <a:avLst/>
          </a:prstGeom>
          <a:noFill/>
          <a:ln>
            <a:noFill/>
          </a:ln>
        </p:spPr>
        <p:style>
          <a:lnRef idx="0"/>
          <a:fillRef idx="0"/>
          <a:effectRef idx="0"/>
          <a:fontRef idx="minor"/>
        </p:style>
        <p:txBody>
          <a:bodyPr lIns="90000" rIns="90000" tIns="45000" bIns="45000"/>
          <a:p>
            <a:pPr>
              <a:lnSpc>
                <a:spcPct val="100000"/>
              </a:lnSpc>
              <a:spcBef>
                <a:spcPts val="57"/>
              </a:spcBef>
            </a:pPr>
            <a:r>
              <a:rPr b="1" lang="de-DE" sz="1600" spc="-1" strike="noStrike">
                <a:solidFill>
                  <a:srgbClr val="000000"/>
                </a:solidFill>
                <a:latin typeface="Arial"/>
                <a:ea typeface="DejaVu Sans"/>
              </a:rPr>
              <a:t> </a:t>
            </a:r>
            <a:r>
              <a:rPr b="1" lang="de-DE" sz="1600" spc="-1" strike="noStrike">
                <a:solidFill>
                  <a:srgbClr val="ce181e"/>
                </a:solidFill>
                <a:latin typeface="Arial"/>
                <a:ea typeface="DejaVu Sans"/>
              </a:rPr>
              <a:t>Die Möglichkeit Krankenhäuser aus dem Plan zu nehmen wurde in den letzten Jahren gestärkt, aber nur auf Grundlage der Qualitätsindikatoren – es bleibt indirekte Steuerung und Ideologie von Krankenhausleistung als Ware</a:t>
            </a:r>
            <a:endParaRPr b="0" lang="de-DE" sz="1600" spc="-1" strike="noStrike">
              <a:latin typeface="Arial"/>
            </a:endParaRPr>
          </a:p>
          <a:p>
            <a:pPr>
              <a:lnSpc>
                <a:spcPct val="100000"/>
              </a:lnSpc>
              <a:spcBef>
                <a:spcPts val="57"/>
              </a:spcBef>
            </a:pPr>
            <a:r>
              <a:rPr b="1" lang="de-DE" sz="1600" spc="-1" strike="noStrike">
                <a:solidFill>
                  <a:srgbClr val="ce181e"/>
                </a:solidFill>
                <a:latin typeface="Arial"/>
                <a:ea typeface="DejaVu Sans"/>
              </a:rPr>
              <a:t> </a:t>
            </a:r>
            <a:r>
              <a:rPr b="1" lang="de-DE" sz="2000" spc="-1" strike="noStrike">
                <a:solidFill>
                  <a:srgbClr val="ce181e"/>
                </a:solidFill>
                <a:latin typeface="Arial"/>
                <a:ea typeface="DejaVu Sans"/>
              </a:rPr>
              <a:t> </a:t>
            </a:r>
            <a:endParaRPr b="0" lang="de-DE" sz="2000" spc="-1" strike="noStrike">
              <a:latin typeface="Arial"/>
            </a:endParaRPr>
          </a:p>
          <a:p>
            <a:pPr>
              <a:lnSpc>
                <a:spcPct val="100000"/>
              </a:lnSpc>
              <a:spcBef>
                <a:spcPts val="57"/>
              </a:spcBef>
            </a:pPr>
            <a:r>
              <a:rPr b="0" lang="de-DE" sz="1600" spc="-1" strike="noStrike">
                <a:solidFill>
                  <a:srgbClr val="000000"/>
                </a:solidFill>
                <a:latin typeface="Arial"/>
                <a:ea typeface="DejaVu Sans"/>
              </a:rPr>
              <a:t>Krankenhausfinanzierungsgesetz - KHG</a:t>
            </a:r>
            <a:endParaRPr b="0" lang="de-DE" sz="1600" spc="-1" strike="noStrike">
              <a:latin typeface="Arial"/>
            </a:endParaRPr>
          </a:p>
          <a:p>
            <a:pPr>
              <a:lnSpc>
                <a:spcPct val="100000"/>
              </a:lnSpc>
              <a:spcBef>
                <a:spcPts val="907"/>
              </a:spcBef>
              <a:spcAft>
                <a:spcPts val="709"/>
              </a:spcAft>
            </a:pPr>
            <a:r>
              <a:rPr b="0" lang="de-DE" sz="1600" spc="-1" strike="noStrike">
                <a:solidFill>
                  <a:srgbClr val="000000"/>
                </a:solidFill>
                <a:latin typeface="Arial"/>
                <a:ea typeface="DejaVu Sans"/>
              </a:rPr>
              <a:t>§ 8 Voraussetzungen der Förderung</a:t>
            </a:r>
            <a:endParaRPr b="0" lang="de-DE" sz="1600" spc="-1" strike="noStrike">
              <a:latin typeface="Arial"/>
            </a:endParaRPr>
          </a:p>
          <a:p>
            <a:pPr>
              <a:lnSpc>
                <a:spcPct val="100000"/>
              </a:lnSpc>
              <a:spcBef>
                <a:spcPts val="907"/>
              </a:spcBef>
              <a:spcAft>
                <a:spcPts val="709"/>
              </a:spcAft>
            </a:pPr>
            <a:r>
              <a:rPr b="0" lang="de-DE" sz="1600" spc="-1" strike="noStrike">
                <a:solidFill>
                  <a:srgbClr val="000000"/>
                </a:solidFill>
                <a:latin typeface="Arial"/>
                <a:ea typeface="DejaVu Sans"/>
              </a:rPr>
              <a:t>(1a) Krankenhäuser, die bei den für sie maßgeblichen </a:t>
            </a:r>
            <a:r>
              <a:rPr b="1" lang="de-DE" sz="1600" spc="-1" strike="noStrike">
                <a:solidFill>
                  <a:srgbClr val="000000"/>
                </a:solidFill>
                <a:latin typeface="Arial"/>
                <a:ea typeface="DejaVu Sans"/>
              </a:rPr>
              <a:t>planungsrelevanten Qualitätsindikatoren</a:t>
            </a:r>
            <a:r>
              <a:rPr b="0" lang="de-DE" sz="1600" spc="-1" strike="noStrike">
                <a:solidFill>
                  <a:srgbClr val="000000"/>
                </a:solidFill>
                <a:latin typeface="Arial"/>
                <a:ea typeface="DejaVu Sans"/>
              </a:rPr>
              <a:t> nach § 6 Absatz 1a auf der Grundlage der vom </a:t>
            </a:r>
            <a:r>
              <a:rPr b="1" lang="de-DE" sz="1600" spc="-1" strike="noStrike">
                <a:solidFill>
                  <a:srgbClr val="000000"/>
                </a:solidFill>
                <a:latin typeface="Arial"/>
                <a:ea typeface="DejaVu Sans"/>
              </a:rPr>
              <a:t>Gemeinsamen Bundesausschuss</a:t>
            </a:r>
            <a:r>
              <a:rPr b="0" lang="de-DE" sz="1600" spc="-1" strike="noStrike">
                <a:solidFill>
                  <a:srgbClr val="000000"/>
                </a:solidFill>
                <a:latin typeface="Arial"/>
                <a:ea typeface="DejaVu Sans"/>
              </a:rPr>
              <a:t> nach § 136c Absatz 2 Satz 1 des Fünften Buches Sozialgesetzbuch übermittelten Maßstäbe und </a:t>
            </a:r>
            <a:r>
              <a:rPr b="1" lang="de-DE" sz="1600" spc="-1" strike="noStrike">
                <a:solidFill>
                  <a:srgbClr val="000000"/>
                </a:solidFill>
                <a:latin typeface="Arial"/>
                <a:ea typeface="DejaVu Sans"/>
              </a:rPr>
              <a:t>Bewertungskriterien oder den im jeweiligen Landesrecht</a:t>
            </a:r>
            <a:r>
              <a:rPr b="0" lang="de-DE" sz="1600" spc="-1" strike="noStrike">
                <a:solidFill>
                  <a:srgbClr val="000000"/>
                </a:solidFill>
                <a:latin typeface="Arial"/>
                <a:ea typeface="DejaVu Sans"/>
              </a:rPr>
              <a:t> vorgesehenen Qualitätsvorgaben nicht nur vorübergehend eine in einem erheblichen Maß </a:t>
            </a:r>
            <a:r>
              <a:rPr b="1" lang="de-DE" sz="1600" spc="-1" strike="noStrike">
                <a:solidFill>
                  <a:srgbClr val="000000"/>
                </a:solidFill>
                <a:latin typeface="Arial"/>
                <a:ea typeface="DejaVu Sans"/>
              </a:rPr>
              <a:t>unzureichende Qualität</a:t>
            </a:r>
            <a:r>
              <a:rPr b="0" lang="de-DE" sz="1600" spc="-1" strike="noStrike">
                <a:solidFill>
                  <a:srgbClr val="000000"/>
                </a:solidFill>
                <a:latin typeface="Arial"/>
                <a:ea typeface="DejaVu Sans"/>
              </a:rPr>
              <a:t> aufweisen, </a:t>
            </a:r>
            <a:r>
              <a:rPr b="1" lang="de-DE" sz="1600" spc="-1" strike="noStrike">
                <a:solidFill>
                  <a:srgbClr val="000000"/>
                </a:solidFill>
                <a:latin typeface="Arial"/>
                <a:ea typeface="DejaVu Sans"/>
              </a:rPr>
              <a:t>dürfen insoweit ganz oder teilweise nicht in den Krankenhausplan aufgenommen werden</a:t>
            </a:r>
            <a:r>
              <a:rPr b="0" lang="de-DE" sz="1600" spc="-1" strike="noStrike">
                <a:solidFill>
                  <a:srgbClr val="000000"/>
                </a:solidFill>
                <a:latin typeface="Arial"/>
                <a:ea typeface="DejaVu Sans"/>
              </a:rPr>
              <a:t>. Die Auswertungsergebnisse nach § 136c Absatz 2 Satz 1 des Fünften Buches Sozialgesetzbuch sind zu berücksichtigen</a:t>
            </a:r>
            <a:r>
              <a:rPr b="0" lang="de-DE" sz="1600" spc="-1" strike="noStrike">
                <a:solidFill>
                  <a:srgbClr val="ce181e"/>
                </a:solidFill>
                <a:latin typeface="Arial"/>
                <a:ea typeface="DejaVu Sans"/>
              </a:rPr>
              <a:t>.</a:t>
            </a:r>
            <a:endParaRPr b="0" lang="de-DE" sz="1600" spc="-1" strike="noStrike">
              <a:latin typeface="Arial"/>
            </a:endParaRPr>
          </a:p>
          <a:p>
            <a:pPr>
              <a:lnSpc>
                <a:spcPct val="100000"/>
              </a:lnSpc>
            </a:pPr>
            <a:endParaRPr b="0" lang="de-DE" sz="1600" spc="-1" strike="noStrike">
              <a:latin typeface="Arial"/>
            </a:endParaRPr>
          </a:p>
        </p:txBody>
      </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1"/>
          <p:cNvSpPr/>
          <p:nvPr/>
        </p:nvSpPr>
        <p:spPr>
          <a:xfrm>
            <a:off x="692640" y="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Krankenhausplanung</a:t>
            </a:r>
            <a:endParaRPr b="0" lang="de-DE" sz="3600" spc="-1" strike="noStrike">
              <a:latin typeface="Arial"/>
            </a:endParaRPr>
          </a:p>
        </p:txBody>
      </p:sp>
      <p:sp>
        <p:nvSpPr>
          <p:cNvPr id="119" name="CustomShape 2"/>
          <p:cNvSpPr/>
          <p:nvPr/>
        </p:nvSpPr>
        <p:spPr>
          <a:xfrm>
            <a:off x="328680" y="1587960"/>
            <a:ext cx="9677880" cy="3594600"/>
          </a:xfrm>
          <a:prstGeom prst="rect">
            <a:avLst/>
          </a:prstGeom>
          <a:noFill/>
          <a:ln>
            <a:noFill/>
          </a:ln>
        </p:spPr>
        <p:style>
          <a:lnRef idx="0"/>
          <a:fillRef idx="0"/>
          <a:effectRef idx="0"/>
          <a:fontRef idx="minor"/>
        </p:style>
        <p:txBody>
          <a:bodyPr lIns="90000" rIns="90000" tIns="45000" bIns="45000">
            <a:normAutofit/>
          </a:bodyPr>
          <a:p>
            <a:pPr>
              <a:lnSpc>
                <a:spcPct val="115000"/>
              </a:lnSpc>
            </a:pPr>
            <a:endParaRPr b="0" lang="de-DE" sz="1800" spc="-1" strike="noStrike">
              <a:latin typeface="Arial"/>
            </a:endParaRPr>
          </a:p>
          <a:p>
            <a:pPr>
              <a:lnSpc>
                <a:spcPct val="90000"/>
              </a:lnSpc>
              <a:spcBef>
                <a:spcPts val="1001"/>
              </a:spcBef>
            </a:pPr>
            <a:endParaRPr b="0" lang="de-DE" sz="1800" spc="-1" strike="noStrike">
              <a:latin typeface="Arial"/>
            </a:endParaRPr>
          </a:p>
          <a:p>
            <a:pPr>
              <a:lnSpc>
                <a:spcPct val="100000"/>
              </a:lnSpc>
            </a:pPr>
            <a:endParaRPr b="0" lang="de-DE" sz="1800" spc="-1" strike="noStrike">
              <a:latin typeface="Arial"/>
            </a:endParaRPr>
          </a:p>
        </p:txBody>
      </p:sp>
      <p:sp>
        <p:nvSpPr>
          <p:cNvPr id="120"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FDFC1F48-85CB-4A21-8B6B-4EB8506ECEEE}" type="slidenum">
              <a:rPr b="0" lang="de-DE" sz="1200" spc="-1" strike="noStrike">
                <a:solidFill>
                  <a:srgbClr val="8b8b8b"/>
                </a:solidFill>
                <a:latin typeface="Calibri"/>
                <a:ea typeface="DejaVu Sans"/>
              </a:rPr>
              <a:t>1</a:t>
            </a:fld>
            <a:endParaRPr b="0" lang="de-DE" sz="1200" spc="-1" strike="noStrike">
              <a:latin typeface="Arial"/>
            </a:endParaRPr>
          </a:p>
        </p:txBody>
      </p:sp>
      <p:sp>
        <p:nvSpPr>
          <p:cNvPr id="121" name="CustomShape 4"/>
          <p:cNvSpPr/>
          <p:nvPr/>
        </p:nvSpPr>
        <p:spPr>
          <a:xfrm>
            <a:off x="853200" y="1257480"/>
            <a:ext cx="8710920" cy="3750120"/>
          </a:xfrm>
          <a:prstGeom prst="rect">
            <a:avLst/>
          </a:prstGeom>
          <a:noFill/>
          <a:ln>
            <a:noFill/>
          </a:ln>
        </p:spPr>
        <p:style>
          <a:lnRef idx="0"/>
          <a:fillRef idx="0"/>
          <a:effectRef idx="0"/>
          <a:fontRef idx="minor"/>
        </p:style>
        <p:txBody>
          <a:bodyPr lIns="90000" rIns="90000" tIns="45000" bIns="45000"/>
          <a:p>
            <a:pPr>
              <a:lnSpc>
                <a:spcPct val="100000"/>
              </a:lnSpc>
              <a:spcBef>
                <a:spcPts val="57"/>
              </a:spcBef>
            </a:pPr>
            <a:r>
              <a:rPr b="1" lang="de-DE" sz="1600" spc="-1" strike="noStrike">
                <a:solidFill>
                  <a:srgbClr val="000000"/>
                </a:solidFill>
                <a:latin typeface="Arial"/>
                <a:ea typeface="DejaVu Sans"/>
              </a:rPr>
              <a:t> </a:t>
            </a:r>
            <a:r>
              <a:rPr b="1" lang="de-DE" sz="1600" spc="-1" strike="noStrike">
                <a:solidFill>
                  <a:srgbClr val="000000"/>
                </a:solidFill>
                <a:latin typeface="Arial"/>
                <a:ea typeface="DejaVu Sans"/>
              </a:rPr>
              <a:t>Fortsetzung § 8</a:t>
            </a:r>
            <a:endParaRPr b="0" lang="de-DE" sz="1600" spc="-1" strike="noStrike">
              <a:latin typeface="Arial"/>
            </a:endParaRPr>
          </a:p>
          <a:p>
            <a:pPr>
              <a:lnSpc>
                <a:spcPct val="100000"/>
              </a:lnSpc>
              <a:spcBef>
                <a:spcPts val="57"/>
              </a:spcBef>
            </a:pPr>
            <a:r>
              <a:rPr b="1" lang="de-DE" sz="1600" spc="-1" strike="noStrike">
                <a:solidFill>
                  <a:srgbClr val="000000"/>
                </a:solidFill>
                <a:latin typeface="Arial"/>
                <a:ea typeface="DejaVu Sans"/>
              </a:rPr>
              <a:t> </a:t>
            </a:r>
            <a:r>
              <a:rPr b="1" lang="de-DE" sz="2000" spc="-1" strike="noStrike">
                <a:solidFill>
                  <a:srgbClr val="000000"/>
                </a:solidFill>
                <a:latin typeface="Arial"/>
                <a:ea typeface="DejaVu Sans"/>
              </a:rPr>
              <a:t> </a:t>
            </a:r>
            <a:endParaRPr b="0" lang="de-DE" sz="2000" spc="-1" strike="noStrike">
              <a:latin typeface="Arial"/>
            </a:endParaRPr>
          </a:p>
          <a:p>
            <a:pPr>
              <a:lnSpc>
                <a:spcPct val="100000"/>
              </a:lnSpc>
              <a:spcBef>
                <a:spcPts val="57"/>
              </a:spcBef>
            </a:pPr>
            <a:r>
              <a:rPr b="0" lang="de-DE" sz="1600" spc="-1" strike="noStrike">
                <a:solidFill>
                  <a:srgbClr val="000000"/>
                </a:solidFill>
                <a:latin typeface="Arial"/>
                <a:ea typeface="DejaVu Sans"/>
              </a:rPr>
              <a:t>Krankenhausfinanzierungsgesetz - KHG</a:t>
            </a:r>
            <a:endParaRPr b="0" lang="de-DE" sz="1600" spc="-1" strike="noStrike">
              <a:latin typeface="Arial"/>
            </a:endParaRPr>
          </a:p>
          <a:p>
            <a:pPr>
              <a:lnSpc>
                <a:spcPct val="100000"/>
              </a:lnSpc>
              <a:spcBef>
                <a:spcPts val="907"/>
              </a:spcBef>
              <a:spcAft>
                <a:spcPts val="709"/>
              </a:spcAft>
            </a:pPr>
            <a:r>
              <a:rPr b="0" lang="de-DE" sz="1600" spc="-1" strike="noStrike">
                <a:solidFill>
                  <a:srgbClr val="000000"/>
                </a:solidFill>
                <a:latin typeface="Arial"/>
                <a:ea typeface="DejaVu Sans"/>
              </a:rPr>
              <a:t>§ 8 Voraussetzungen der Förderung</a:t>
            </a:r>
            <a:endParaRPr b="0" lang="de-DE" sz="1600" spc="-1" strike="noStrike">
              <a:latin typeface="Arial"/>
            </a:endParaRPr>
          </a:p>
          <a:p>
            <a:pPr>
              <a:lnSpc>
                <a:spcPct val="100000"/>
              </a:lnSpc>
            </a:pPr>
            <a:r>
              <a:rPr b="0" lang="de-DE" sz="1600" spc="-1" strike="noStrike">
                <a:solidFill>
                  <a:srgbClr val="000000"/>
                </a:solidFill>
                <a:latin typeface="Arial"/>
                <a:ea typeface="DejaVu Sans"/>
              </a:rPr>
              <a:t>(1b) Plankrankenhäuser, die nach den in Absatz 1a Satz 1 genannten Vorgaben nicht nur vorübergehend eine in einem erheblichen Maß unzureichende Qualität aufweisen oder für die in höchstens </a:t>
            </a:r>
            <a:r>
              <a:rPr b="1" lang="de-DE" sz="1600" spc="-1" strike="noStrike">
                <a:solidFill>
                  <a:srgbClr val="000000"/>
                </a:solidFill>
                <a:latin typeface="Arial"/>
                <a:ea typeface="DejaVu Sans"/>
              </a:rPr>
              <a:t>drei aufeinanderfolgenden Jahren Qualitätsabschläge</a:t>
            </a:r>
            <a:r>
              <a:rPr b="0" lang="de-DE" sz="1600" spc="-1" strike="noStrike">
                <a:solidFill>
                  <a:srgbClr val="000000"/>
                </a:solidFill>
                <a:latin typeface="Arial"/>
                <a:ea typeface="DejaVu Sans"/>
              </a:rPr>
              <a:t> nach § 5 Absatz 3a des Krankenhausentgeltgesetzes erhoben wurden, sind insoweit durch Aufhebung des Feststellungsbescheides ganz oder teilweise</a:t>
            </a:r>
            <a:r>
              <a:rPr b="1" lang="de-DE" sz="1600" spc="-1" strike="noStrike">
                <a:solidFill>
                  <a:srgbClr val="000000"/>
                </a:solidFill>
                <a:latin typeface="Arial"/>
                <a:ea typeface="DejaVu Sans"/>
              </a:rPr>
              <a:t> aus dem Krankenhausplan herauszunehmen</a:t>
            </a:r>
            <a:r>
              <a:rPr b="0" lang="de-DE" sz="1600" spc="-1" strike="noStrike">
                <a:solidFill>
                  <a:srgbClr val="000000"/>
                </a:solidFill>
                <a:latin typeface="Arial"/>
                <a:ea typeface="DejaVu Sans"/>
              </a:rPr>
              <a:t>; Absatz</a:t>
            </a:r>
            <a:r>
              <a:rPr b="1" lang="de-DE" sz="2200" spc="-1" strike="noStrike">
                <a:solidFill>
                  <a:srgbClr val="000000"/>
                </a:solidFill>
                <a:latin typeface="Arial"/>
                <a:ea typeface="DejaVu Sans"/>
              </a:rPr>
              <a:t> </a:t>
            </a:r>
            <a:r>
              <a:rPr b="0" lang="de-DE" sz="1600" spc="-1" strike="noStrike">
                <a:solidFill>
                  <a:srgbClr val="000000"/>
                </a:solidFill>
                <a:latin typeface="Arial"/>
                <a:ea typeface="DejaVu Sans"/>
              </a:rPr>
              <a:t>1a Satz 2 gilt entsprechend.</a:t>
            </a:r>
            <a:endParaRPr b="0" lang="de-DE" sz="1600" spc="-1" strike="noStrike">
              <a:latin typeface="Arial"/>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692640" y="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Krankenhausplanung</a:t>
            </a:r>
            <a:endParaRPr b="0" lang="de-DE" sz="3600" spc="-1" strike="noStrike">
              <a:latin typeface="Arial"/>
            </a:endParaRPr>
          </a:p>
        </p:txBody>
      </p:sp>
      <p:sp>
        <p:nvSpPr>
          <p:cNvPr id="123" name="CustomShape 2"/>
          <p:cNvSpPr/>
          <p:nvPr/>
        </p:nvSpPr>
        <p:spPr>
          <a:xfrm>
            <a:off x="328680" y="1587960"/>
            <a:ext cx="9677880" cy="3594600"/>
          </a:xfrm>
          <a:prstGeom prst="rect">
            <a:avLst/>
          </a:prstGeom>
          <a:noFill/>
          <a:ln>
            <a:noFill/>
          </a:ln>
        </p:spPr>
        <p:style>
          <a:lnRef idx="0"/>
          <a:fillRef idx="0"/>
          <a:effectRef idx="0"/>
          <a:fontRef idx="minor"/>
        </p:style>
        <p:txBody>
          <a:bodyPr lIns="90000" rIns="90000" tIns="45000" bIns="45000">
            <a:normAutofit/>
          </a:bodyPr>
          <a:p>
            <a:pPr>
              <a:lnSpc>
                <a:spcPct val="115000"/>
              </a:lnSpc>
            </a:pPr>
            <a:endParaRPr b="0" lang="de-DE" sz="1800" spc="-1" strike="noStrike">
              <a:latin typeface="Arial"/>
            </a:endParaRPr>
          </a:p>
          <a:p>
            <a:pPr>
              <a:lnSpc>
                <a:spcPct val="90000"/>
              </a:lnSpc>
              <a:spcBef>
                <a:spcPts val="1001"/>
              </a:spcBef>
            </a:pPr>
            <a:endParaRPr b="0" lang="de-DE" sz="1800" spc="-1" strike="noStrike">
              <a:latin typeface="Arial"/>
            </a:endParaRPr>
          </a:p>
          <a:p>
            <a:pPr>
              <a:lnSpc>
                <a:spcPct val="100000"/>
              </a:lnSpc>
            </a:pPr>
            <a:endParaRPr b="0" lang="de-DE" sz="1800" spc="-1" strike="noStrike">
              <a:latin typeface="Arial"/>
            </a:endParaRPr>
          </a:p>
        </p:txBody>
      </p:sp>
      <p:sp>
        <p:nvSpPr>
          <p:cNvPr id="124"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9CF2989F-DF4A-4F7A-B50C-9DAFCF6A3845}" type="slidenum">
              <a:rPr b="0" lang="de-DE" sz="1200" spc="-1" strike="noStrike">
                <a:solidFill>
                  <a:srgbClr val="8b8b8b"/>
                </a:solidFill>
                <a:latin typeface="Calibri"/>
                <a:ea typeface="DejaVu Sans"/>
              </a:rPr>
              <a:t>1</a:t>
            </a:fld>
            <a:endParaRPr b="0" lang="de-DE" sz="1200" spc="-1" strike="noStrike">
              <a:latin typeface="Arial"/>
            </a:endParaRPr>
          </a:p>
        </p:txBody>
      </p:sp>
      <p:sp>
        <p:nvSpPr>
          <p:cNvPr id="125" name="CustomShape 4"/>
          <p:cNvSpPr/>
          <p:nvPr/>
        </p:nvSpPr>
        <p:spPr>
          <a:xfrm>
            <a:off x="853200" y="1257480"/>
            <a:ext cx="8710920" cy="3750120"/>
          </a:xfrm>
          <a:prstGeom prst="rect">
            <a:avLst/>
          </a:prstGeom>
          <a:noFill/>
          <a:ln>
            <a:noFill/>
          </a:ln>
        </p:spPr>
        <p:style>
          <a:lnRef idx="0"/>
          <a:fillRef idx="0"/>
          <a:effectRef idx="0"/>
          <a:fontRef idx="minor"/>
        </p:style>
        <p:txBody>
          <a:bodyPr lIns="90000" rIns="90000" tIns="45000" bIns="45000"/>
          <a:p>
            <a:pPr marL="216000" indent="-214920">
              <a:lnSpc>
                <a:spcPct val="100000"/>
              </a:lnSpc>
              <a:spcBef>
                <a:spcPts val="57"/>
              </a:spcBef>
              <a:buClr>
                <a:srgbClr val="000000"/>
              </a:buClr>
              <a:buSzPct val="45000"/>
              <a:buFont typeface="Wingdings" charset="2"/>
              <a:buChar char=""/>
            </a:pPr>
            <a:r>
              <a:rPr b="1" lang="de-DE" sz="1600" spc="-1" strike="noStrike">
                <a:solidFill>
                  <a:srgbClr val="ce181e"/>
                </a:solidFill>
                <a:latin typeface="Arial"/>
                <a:ea typeface="DejaVu Sans"/>
              </a:rPr>
              <a:t>Aktuell wird die Krankenhausplanung verwendet, um die Politik der Kapazitätsreduzierung durch „Marktaustritt“ zu flankieren und zu beschleunigen. Dabei werden auf massive Einschnitte in „Unternehmerische Freiheit“ legitimiert.</a:t>
            </a:r>
            <a:endParaRPr b="0" lang="de-DE" sz="1600" spc="-1" strike="noStrike">
              <a:latin typeface="Arial"/>
            </a:endParaRPr>
          </a:p>
          <a:p>
            <a:pPr>
              <a:lnSpc>
                <a:spcPct val="100000"/>
              </a:lnSpc>
              <a:spcBef>
                <a:spcPts val="57"/>
              </a:spcBef>
            </a:pPr>
            <a:endParaRPr b="0" lang="de-DE" sz="1600" spc="-1" strike="noStrike">
              <a:latin typeface="Arial"/>
            </a:endParaRPr>
          </a:p>
          <a:p>
            <a:pPr marL="216000" indent="-214920">
              <a:lnSpc>
                <a:spcPct val="100000"/>
              </a:lnSpc>
              <a:spcBef>
                <a:spcPts val="57"/>
              </a:spcBef>
              <a:buClr>
                <a:srgbClr val="000000"/>
              </a:buClr>
              <a:buSzPct val="45000"/>
              <a:buFont typeface="Wingdings" charset="2"/>
              <a:buChar char=""/>
            </a:pPr>
            <a:r>
              <a:rPr b="1" lang="de-DE" sz="1600" spc="-1" strike="noStrike">
                <a:solidFill>
                  <a:srgbClr val="ce181e"/>
                </a:solidFill>
                <a:latin typeface="Arial"/>
                <a:ea typeface="SimSun"/>
              </a:rPr>
              <a:t>Legitimation aber immer auf der Grundlage von „Qualitätsdefiziten“, nicht von staatlichem Steuerungsbedarf</a:t>
            </a:r>
            <a:endParaRPr b="0" lang="de-DE" sz="1600" spc="-1" strike="noStrike">
              <a:latin typeface="Arial"/>
            </a:endParaRPr>
          </a:p>
          <a:p>
            <a:pPr>
              <a:lnSpc>
                <a:spcPct val="100000"/>
              </a:lnSpc>
              <a:spcBef>
                <a:spcPts val="57"/>
              </a:spcBef>
            </a:pPr>
            <a:endParaRPr b="0" lang="de-DE" sz="1600" spc="-1" strike="noStrike">
              <a:latin typeface="Arial"/>
            </a:endParaRPr>
          </a:p>
          <a:p>
            <a:pPr marL="216000" indent="-214920">
              <a:lnSpc>
                <a:spcPct val="100000"/>
              </a:lnSpc>
              <a:spcBef>
                <a:spcPts val="57"/>
              </a:spcBef>
              <a:buClr>
                <a:srgbClr val="000000"/>
              </a:buClr>
              <a:buSzPct val="45000"/>
              <a:buFont typeface="Wingdings" charset="2"/>
              <a:buChar char=""/>
            </a:pPr>
            <a:r>
              <a:rPr b="1" lang="de-DE" sz="1600" spc="-1" strike="noStrike">
                <a:solidFill>
                  <a:srgbClr val="ce181e"/>
                </a:solidFill>
                <a:latin typeface="Arial"/>
                <a:ea typeface="SimSun"/>
              </a:rPr>
              <a:t>planvolle Umstrukturierung der Krankenhauslandschaft muss die Möglichkeit umfassen, Krankenhauskapazitäten im Rahmen der Aufstellung des Krankenhausplans in die öffentliche Kontrolle zurück zu bekommen.</a:t>
            </a:r>
            <a:endParaRPr b="0" lang="de-DE" sz="1600" spc="-1" strike="noStrike">
              <a:latin typeface="Arial"/>
            </a:endParaRPr>
          </a:p>
          <a:p>
            <a:pPr>
              <a:lnSpc>
                <a:spcPct val="100000"/>
              </a:lnSpc>
              <a:spcBef>
                <a:spcPts val="57"/>
              </a:spcBef>
            </a:pPr>
            <a:endParaRPr b="0" lang="de-DE" sz="1600" spc="-1" strike="noStrike">
              <a:latin typeface="Arial"/>
            </a:endParaRPr>
          </a:p>
          <a:p>
            <a:pPr marL="216000" indent="-214920">
              <a:lnSpc>
                <a:spcPct val="100000"/>
              </a:lnSpc>
              <a:spcBef>
                <a:spcPts val="57"/>
              </a:spcBef>
              <a:buClr>
                <a:srgbClr val="000000"/>
              </a:buClr>
              <a:buSzPct val="45000"/>
              <a:buFont typeface="Wingdings" charset="2"/>
              <a:buChar char=""/>
            </a:pPr>
            <a:r>
              <a:rPr b="1" lang="de-DE" sz="1600" spc="-1" strike="noStrike">
                <a:solidFill>
                  <a:srgbClr val="ce181e"/>
                </a:solidFill>
                <a:latin typeface="Arial"/>
                <a:ea typeface="SimSun"/>
              </a:rPr>
              <a:t>Bundesländer können bereits jetzt Auflagen nach §1, Abs. 2 KHG nutzen, um private Akteure für nicht-lukrative Aufgaben der Daseinsvorsorge in die Pflicht zu nehmen</a:t>
            </a:r>
            <a:endParaRPr b="0" lang="de-DE" sz="1600" spc="-1" strike="noStrike">
              <a:latin typeface="Arial"/>
            </a:endParaRPr>
          </a:p>
        </p:txBody>
      </p:sp>
    </p:spTree>
  </p:cSld>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CustomShape 1"/>
          <p:cNvSpPr/>
          <p:nvPr/>
        </p:nvSpPr>
        <p:spPr>
          <a:xfrm>
            <a:off x="692640" y="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Perspektiven</a:t>
            </a:r>
            <a:endParaRPr b="0" lang="de-DE" sz="3600" spc="-1" strike="noStrike">
              <a:latin typeface="Arial"/>
            </a:endParaRPr>
          </a:p>
        </p:txBody>
      </p:sp>
      <p:sp>
        <p:nvSpPr>
          <p:cNvPr id="127" name="CustomShape 2"/>
          <p:cNvSpPr/>
          <p:nvPr/>
        </p:nvSpPr>
        <p:spPr>
          <a:xfrm>
            <a:off x="328680" y="1587960"/>
            <a:ext cx="9677880" cy="3594600"/>
          </a:xfrm>
          <a:prstGeom prst="rect">
            <a:avLst/>
          </a:prstGeom>
          <a:noFill/>
          <a:ln>
            <a:noFill/>
          </a:ln>
        </p:spPr>
        <p:style>
          <a:lnRef idx="0"/>
          <a:fillRef idx="0"/>
          <a:effectRef idx="0"/>
          <a:fontRef idx="minor"/>
        </p:style>
        <p:txBody>
          <a:bodyPr lIns="90000" rIns="90000" tIns="45000" bIns="45000">
            <a:normAutofit/>
          </a:bodyPr>
          <a:p>
            <a:pPr>
              <a:lnSpc>
                <a:spcPct val="115000"/>
              </a:lnSpc>
            </a:pPr>
            <a:endParaRPr b="0" lang="de-DE" sz="1800" spc="-1" strike="noStrike">
              <a:latin typeface="Arial"/>
            </a:endParaRPr>
          </a:p>
          <a:p>
            <a:pPr>
              <a:lnSpc>
                <a:spcPct val="90000"/>
              </a:lnSpc>
              <a:spcBef>
                <a:spcPts val="1001"/>
              </a:spcBef>
            </a:pPr>
            <a:endParaRPr b="0" lang="de-DE" sz="1800" spc="-1" strike="noStrike">
              <a:latin typeface="Arial"/>
            </a:endParaRPr>
          </a:p>
          <a:p>
            <a:pPr>
              <a:lnSpc>
                <a:spcPct val="100000"/>
              </a:lnSpc>
            </a:pPr>
            <a:endParaRPr b="0" lang="de-DE" sz="1800" spc="-1" strike="noStrike">
              <a:latin typeface="Arial"/>
            </a:endParaRPr>
          </a:p>
        </p:txBody>
      </p:sp>
      <p:sp>
        <p:nvSpPr>
          <p:cNvPr id="128"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65CEEAC1-B794-4715-9A37-9B8E4D69E07E}" type="slidenum">
              <a:rPr b="0" lang="de-DE" sz="1200" spc="-1" strike="noStrike">
                <a:solidFill>
                  <a:srgbClr val="8b8b8b"/>
                </a:solidFill>
                <a:latin typeface="Calibri"/>
                <a:ea typeface="DejaVu Sans"/>
              </a:rPr>
              <a:t>1</a:t>
            </a:fld>
            <a:endParaRPr b="0" lang="de-DE" sz="1200" spc="-1" strike="noStrike">
              <a:latin typeface="Arial"/>
            </a:endParaRPr>
          </a:p>
        </p:txBody>
      </p:sp>
      <p:sp>
        <p:nvSpPr>
          <p:cNvPr id="129" name="CustomShape 4"/>
          <p:cNvSpPr/>
          <p:nvPr/>
        </p:nvSpPr>
        <p:spPr>
          <a:xfrm>
            <a:off x="864000" y="1576800"/>
            <a:ext cx="8710920" cy="3750120"/>
          </a:xfrm>
          <a:prstGeom prst="rect">
            <a:avLst/>
          </a:prstGeom>
          <a:noFill/>
          <a:ln>
            <a:noFill/>
          </a:ln>
        </p:spPr>
        <p:style>
          <a:lnRef idx="0"/>
          <a:fillRef idx="0"/>
          <a:effectRef idx="0"/>
          <a:fontRef idx="minor"/>
        </p:style>
        <p:txBody>
          <a:bodyPr lIns="90000" rIns="90000" tIns="45000" bIns="45000"/>
          <a:p>
            <a:pPr marL="216000" indent="-214920">
              <a:lnSpc>
                <a:spcPct val="100000"/>
              </a:lnSpc>
              <a:spcBef>
                <a:spcPts val="57"/>
              </a:spcBef>
              <a:buClr>
                <a:srgbClr val="000000"/>
              </a:buClr>
              <a:buSzPct val="45000"/>
              <a:buFont typeface="Wingdings" charset="2"/>
              <a:buChar char=""/>
            </a:pPr>
            <a:r>
              <a:rPr b="1" lang="de-DE" sz="1600" spc="-1" strike="noStrike">
                <a:solidFill>
                  <a:srgbClr val="000000"/>
                </a:solidFill>
                <a:latin typeface="Arial"/>
                <a:ea typeface="DejaVu Sans"/>
              </a:rPr>
              <a:t> </a:t>
            </a:r>
            <a:r>
              <a:rPr b="1" lang="de-DE" sz="1600" spc="-1" strike="noStrike">
                <a:solidFill>
                  <a:srgbClr val="ce181e"/>
                </a:solidFill>
                <a:latin typeface="Arial"/>
                <a:ea typeface="DejaVu Sans"/>
              </a:rPr>
              <a:t>Öffentliche Planung wird durch zwei Punkte delegitimiert:</a:t>
            </a:r>
            <a:endParaRPr b="0" lang="de-DE" sz="1600" spc="-1" strike="noStrike">
              <a:latin typeface="Arial"/>
            </a:endParaRPr>
          </a:p>
          <a:p>
            <a:pPr lvl="2" marL="648000" indent="-214920">
              <a:lnSpc>
                <a:spcPct val="100000"/>
              </a:lnSpc>
              <a:spcBef>
                <a:spcPts val="57"/>
              </a:spcBef>
              <a:buClr>
                <a:srgbClr val="000000"/>
              </a:buClr>
              <a:buSzPct val="45000"/>
              <a:buFont typeface="Wingdings" charset="2"/>
              <a:buChar char=""/>
            </a:pPr>
            <a:r>
              <a:rPr b="1" lang="de-DE" sz="1600" spc="-1" strike="noStrike">
                <a:solidFill>
                  <a:srgbClr val="ce181e"/>
                </a:solidFill>
                <a:latin typeface="Arial"/>
                <a:ea typeface="DejaVu Sans"/>
              </a:rPr>
              <a:t>Öffentliche Planung = Kungelei</a:t>
            </a:r>
            <a:endParaRPr b="0" lang="de-DE" sz="1600" spc="-1" strike="noStrike">
              <a:latin typeface="Arial"/>
            </a:endParaRPr>
          </a:p>
          <a:p>
            <a:pPr lvl="2" marL="648000" indent="-214920">
              <a:lnSpc>
                <a:spcPct val="100000"/>
              </a:lnSpc>
              <a:spcBef>
                <a:spcPts val="57"/>
              </a:spcBef>
              <a:buClr>
                <a:srgbClr val="000000"/>
              </a:buClr>
              <a:buSzPct val="45000"/>
              <a:buFont typeface="Wingdings" charset="2"/>
              <a:buChar char=""/>
            </a:pPr>
            <a:r>
              <a:rPr b="1" lang="de-DE" sz="1600" spc="-1" strike="noStrike">
                <a:solidFill>
                  <a:srgbClr val="ce181e"/>
                </a:solidFill>
                <a:latin typeface="Arial"/>
                <a:ea typeface="DejaVu Sans"/>
              </a:rPr>
              <a:t>Kommunen/Bundesländer bringen die finanziellen Mittel nicht auf</a:t>
            </a:r>
            <a:endParaRPr b="0" lang="de-DE" sz="1600" spc="-1" strike="noStrike">
              <a:latin typeface="Arial"/>
            </a:endParaRPr>
          </a:p>
          <a:p>
            <a:pPr>
              <a:lnSpc>
                <a:spcPct val="100000"/>
              </a:lnSpc>
              <a:spcBef>
                <a:spcPts val="57"/>
              </a:spcBef>
            </a:pPr>
            <a:endParaRPr b="0" lang="de-DE" sz="1600" spc="-1" strike="noStrike">
              <a:latin typeface="Arial"/>
            </a:endParaRPr>
          </a:p>
          <a:p>
            <a:pPr marL="216000" indent="-214920">
              <a:lnSpc>
                <a:spcPct val="100000"/>
              </a:lnSpc>
              <a:spcBef>
                <a:spcPts val="57"/>
              </a:spcBef>
              <a:buClr>
                <a:srgbClr val="000000"/>
              </a:buClr>
              <a:buSzPct val="45000"/>
              <a:buFont typeface="Wingdings" charset="2"/>
              <a:buChar char=""/>
            </a:pPr>
            <a:r>
              <a:rPr b="1" lang="de-DE" sz="1600" spc="-1" strike="noStrike">
                <a:solidFill>
                  <a:srgbClr val="ce181e"/>
                </a:solidFill>
                <a:latin typeface="Arial"/>
                <a:ea typeface="SimSun"/>
              </a:rPr>
              <a:t>Offene Fragen: </a:t>
            </a:r>
            <a:endParaRPr b="0" lang="de-DE" sz="1600" spc="-1" strike="noStrike">
              <a:latin typeface="Arial"/>
            </a:endParaRPr>
          </a:p>
          <a:p>
            <a:pPr lvl="1" marL="432000" indent="-214920">
              <a:lnSpc>
                <a:spcPct val="100000"/>
              </a:lnSpc>
              <a:spcBef>
                <a:spcPts val="57"/>
              </a:spcBef>
              <a:buClr>
                <a:srgbClr val="000000"/>
              </a:buClr>
              <a:buSzPct val="45000"/>
              <a:buFont typeface="Wingdings" charset="2"/>
              <a:buChar char=""/>
            </a:pPr>
            <a:r>
              <a:rPr b="1" lang="de-DE" sz="1600" spc="-1" strike="noStrike">
                <a:solidFill>
                  <a:srgbClr val="ce181e"/>
                </a:solidFill>
                <a:latin typeface="Arial"/>
                <a:ea typeface="SimSun"/>
              </a:rPr>
              <a:t>Wie kann eine öffentliche Planung aussehen, die demokratisch und transparent erfolgt (Zusammensetzung und Kompetenzen der Krankenhausbeiräte)? </a:t>
            </a:r>
            <a:endParaRPr b="0" lang="de-DE" sz="1600" spc="-1" strike="noStrike">
              <a:latin typeface="Arial"/>
            </a:endParaRPr>
          </a:p>
          <a:p>
            <a:pPr lvl="1" marL="432000" indent="-214920">
              <a:lnSpc>
                <a:spcPct val="100000"/>
              </a:lnSpc>
              <a:spcBef>
                <a:spcPts val="57"/>
              </a:spcBef>
              <a:buClr>
                <a:srgbClr val="000000"/>
              </a:buClr>
              <a:buSzPct val="45000"/>
              <a:buFont typeface="Wingdings" charset="2"/>
              <a:buChar char=""/>
            </a:pPr>
            <a:r>
              <a:rPr b="1" lang="de-DE" sz="1600" spc="-1" strike="noStrike">
                <a:solidFill>
                  <a:srgbClr val="ce181e"/>
                </a:solidFill>
                <a:latin typeface="Arial"/>
                <a:ea typeface="SimSun"/>
              </a:rPr>
              <a:t>Wie kann verhindert werden, dass politischer für politische Gefälligkeiten genutzt wird (Standortentscheidung als Wahlkampfunterstützung)?</a:t>
            </a:r>
            <a:endParaRPr b="0" lang="de-DE" sz="1600" spc="-1" strike="noStrike">
              <a:latin typeface="Arial"/>
            </a:endParaRPr>
          </a:p>
        </p:txBody>
      </p:sp>
    </p:spTree>
  </p:cSld>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668160" y="41832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Problembeschreibung neoliberaler Mainstream</a:t>
            </a:r>
            <a:endParaRPr b="0" lang="de-DE" sz="3600" spc="-1" strike="noStrike">
              <a:latin typeface="Arial"/>
            </a:endParaRPr>
          </a:p>
        </p:txBody>
      </p:sp>
      <p:sp>
        <p:nvSpPr>
          <p:cNvPr id="87" name="CustomShape 2"/>
          <p:cNvSpPr/>
          <p:nvPr/>
        </p:nvSpPr>
        <p:spPr>
          <a:xfrm>
            <a:off x="257400" y="1660680"/>
            <a:ext cx="9677880" cy="3594600"/>
          </a:xfrm>
          <a:prstGeom prst="rect">
            <a:avLst/>
          </a:prstGeom>
          <a:noFill/>
          <a:ln>
            <a:noFill/>
          </a:ln>
        </p:spPr>
        <p:style>
          <a:lnRef idx="0"/>
          <a:fillRef idx="0"/>
          <a:effectRef idx="0"/>
          <a:fontRef idx="minor"/>
        </p:style>
        <p:txBody>
          <a:bodyPr lIns="90000" rIns="90000" tIns="45000" bIns="45000">
            <a:normAutofit/>
          </a:bodyPr>
          <a:p>
            <a:pPr marL="6858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Überversorgung und ungeordnete Strukturentwicklung</a:t>
            </a:r>
            <a:endParaRPr b="0" lang="de-DE" sz="2600" spc="-1" strike="noStrike">
              <a:latin typeface="Arial"/>
            </a:endParaRPr>
          </a:p>
          <a:p>
            <a:pPr marL="6858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Mengenentwicklung</a:t>
            </a:r>
            <a:endParaRPr b="0" lang="de-DE" sz="2600" spc="-1" strike="noStrike">
              <a:latin typeface="Arial"/>
            </a:endParaRPr>
          </a:p>
          <a:p>
            <a:pPr marL="685800" indent="-227160">
              <a:lnSpc>
                <a:spcPct val="100000"/>
              </a:lnSpc>
              <a:buClr>
                <a:srgbClr val="000000"/>
              </a:buClr>
              <a:buSzPct val="45000"/>
              <a:buFont typeface="Wingdings" charset="2"/>
              <a:buChar char=""/>
            </a:pPr>
            <a:r>
              <a:rPr b="0" lang="de-DE" sz="2600" spc="-1" strike="noStrike">
                <a:solidFill>
                  <a:srgbClr val="000000"/>
                </a:solidFill>
                <a:latin typeface="Calibri"/>
                <a:ea typeface="DejaVu Sans"/>
              </a:rPr>
              <a:t>Qualitätsprobleme durch ungeeignete Leistungserbringer</a:t>
            </a:r>
            <a:endParaRPr b="0" lang="de-DE" sz="2600" spc="-1" strike="noStrike">
              <a:latin typeface="Arial"/>
            </a:endParaRPr>
          </a:p>
          <a:p>
            <a:pPr marL="685800" indent="-227160">
              <a:lnSpc>
                <a:spcPct val="100000"/>
              </a:lnSpc>
              <a:buClr>
                <a:srgbClr val="000000"/>
              </a:buClr>
              <a:buSzPct val="45000"/>
              <a:buFont typeface="Wingdings" charset="2"/>
              <a:buChar char=""/>
            </a:pPr>
            <a:r>
              <a:rPr b="0" lang="de-DE" sz="2600" spc="-1" strike="noStrike">
                <a:solidFill>
                  <a:srgbClr val="000000"/>
                </a:solidFill>
                <a:latin typeface="Calibri"/>
                <a:ea typeface="DejaVu Sans"/>
              </a:rPr>
              <a:t>Investitionsrückstand</a:t>
            </a:r>
            <a:endParaRPr b="0" lang="de-DE" sz="2600" spc="-1" strike="noStrike">
              <a:latin typeface="Arial"/>
            </a:endParaRPr>
          </a:p>
          <a:p>
            <a:pPr>
              <a:lnSpc>
                <a:spcPct val="100000"/>
              </a:lnSpc>
            </a:pPr>
            <a:endParaRPr b="0" lang="de-DE" sz="2600" spc="-1" strike="noStrike">
              <a:latin typeface="Arial"/>
            </a:endParaRPr>
          </a:p>
        </p:txBody>
      </p:sp>
      <p:sp>
        <p:nvSpPr>
          <p:cNvPr id="88"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6DBC4011-08F2-4906-AAE2-C42737E3AB02}" type="slidenum">
              <a:rPr b="0" lang="de-DE" sz="1200" spc="-1" strike="noStrike">
                <a:solidFill>
                  <a:srgbClr val="8b8b8b"/>
                </a:solidFill>
                <a:latin typeface="Calibri"/>
                <a:ea typeface="DejaVu Sans"/>
              </a:rPr>
              <a:t>1</a:t>
            </a:fld>
            <a:endParaRPr b="0" lang="de-DE" sz="120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668160" y="41832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Problembeschreibung neoliberaler Mainstream</a:t>
            </a:r>
            <a:endParaRPr b="0" lang="de-DE" sz="3600" spc="-1" strike="noStrike">
              <a:latin typeface="Arial"/>
            </a:endParaRPr>
          </a:p>
        </p:txBody>
      </p:sp>
      <p:sp>
        <p:nvSpPr>
          <p:cNvPr id="90" name="CustomShape 2"/>
          <p:cNvSpPr/>
          <p:nvPr/>
        </p:nvSpPr>
        <p:spPr>
          <a:xfrm>
            <a:off x="288000" y="1948680"/>
            <a:ext cx="9677880" cy="3594600"/>
          </a:xfrm>
          <a:prstGeom prst="rect">
            <a:avLst/>
          </a:prstGeom>
          <a:noFill/>
          <a:ln>
            <a:noFill/>
          </a:ln>
        </p:spPr>
        <p:style>
          <a:lnRef idx="0"/>
          <a:fillRef idx="0"/>
          <a:effectRef idx="0"/>
          <a:fontRef idx="minor"/>
        </p:style>
        <p:txBody>
          <a:bodyPr lIns="90000" rIns="90000" tIns="45000" bIns="45000">
            <a:normAutofit/>
          </a:bodyPr>
          <a:p>
            <a:pPr marL="685800" indent="-227160">
              <a:lnSpc>
                <a:spcPct val="100000"/>
              </a:lnSpc>
              <a:buClr>
                <a:srgbClr val="000000"/>
              </a:buClr>
              <a:buSzPct val="45000"/>
              <a:buFont typeface="Wingdings" charset="2"/>
              <a:buChar char=""/>
            </a:pPr>
            <a:r>
              <a:rPr b="0" lang="de-DE" sz="2000" spc="-1" strike="noStrike">
                <a:solidFill>
                  <a:srgbClr val="000000"/>
                </a:solidFill>
                <a:latin typeface="Calibri"/>
                <a:ea typeface="DejaVu Sans"/>
              </a:rPr>
              <a:t>Bertelsmann 2019: Zukunftsfähige Krankenhausversorgung</a:t>
            </a:r>
            <a:endParaRPr b="0" lang="de-DE" sz="2000" spc="-1" strike="noStrike">
              <a:latin typeface="Arial"/>
            </a:endParaRPr>
          </a:p>
          <a:p>
            <a:pPr marL="685800" indent="-227160">
              <a:lnSpc>
                <a:spcPct val="100000"/>
              </a:lnSpc>
              <a:buClr>
                <a:srgbClr val="000000"/>
              </a:buClr>
              <a:buSzPct val="45000"/>
              <a:buFont typeface="Wingdings" charset="2"/>
              <a:buChar char=""/>
            </a:pPr>
            <a:r>
              <a:rPr b="0" lang="de-DE" sz="2000" spc="-1" strike="noStrike">
                <a:solidFill>
                  <a:srgbClr val="000000"/>
                </a:solidFill>
                <a:latin typeface="Calibri"/>
                <a:ea typeface="DejaVu Sans"/>
              </a:rPr>
              <a:t>Sachverständigenrat Gesundheit 2018: Bedarfsgerechte Steuerung im Gesundheitswesen</a:t>
            </a:r>
            <a:endParaRPr b="0" lang="de-DE" sz="2000" spc="-1" strike="noStrike">
              <a:latin typeface="Arial"/>
            </a:endParaRPr>
          </a:p>
          <a:p>
            <a:pPr marL="685800" indent="-227160">
              <a:lnSpc>
                <a:spcPct val="100000"/>
              </a:lnSpc>
              <a:buClr>
                <a:srgbClr val="000000"/>
              </a:buClr>
              <a:buSzPct val="45000"/>
              <a:buFont typeface="Wingdings" charset="2"/>
              <a:buChar char=""/>
            </a:pPr>
            <a:r>
              <a:rPr b="0" lang="de-DE" sz="2000" spc="-1" strike="noStrike">
                <a:solidFill>
                  <a:srgbClr val="000000"/>
                </a:solidFill>
                <a:latin typeface="Calibri"/>
                <a:ea typeface="DejaVu Sans"/>
              </a:rPr>
              <a:t>Leopoldina 2016: Zum Verhältnis von Medizin und Ökonomie im deutschen Gesundheitswesen</a:t>
            </a:r>
            <a:endParaRPr b="0" lang="de-DE" sz="2000" spc="-1" strike="noStrike">
              <a:latin typeface="Arial"/>
            </a:endParaRPr>
          </a:p>
          <a:p>
            <a:pPr marL="685800" indent="-227160">
              <a:lnSpc>
                <a:spcPct val="115000"/>
              </a:lnSpc>
              <a:buClr>
                <a:srgbClr val="000000"/>
              </a:buClr>
              <a:buSzPct val="45000"/>
              <a:buFont typeface="Wingdings" charset="2"/>
              <a:buChar char=""/>
            </a:pPr>
            <a:r>
              <a:rPr b="0" lang="de-DE" sz="2000" spc="-1" strike="noStrike">
                <a:solidFill>
                  <a:srgbClr val="000000"/>
                </a:solidFill>
                <a:latin typeface="Calibri"/>
                <a:ea typeface="DejaVu Sans"/>
              </a:rPr>
              <a:t>GKV Spitzenverband</a:t>
            </a:r>
            <a:endParaRPr b="0" lang="de-DE" sz="2000" spc="-1" strike="noStrike">
              <a:latin typeface="Arial"/>
            </a:endParaRPr>
          </a:p>
          <a:p>
            <a:pPr>
              <a:lnSpc>
                <a:spcPct val="100000"/>
              </a:lnSpc>
            </a:pPr>
            <a:endParaRPr b="0" lang="de-DE" sz="2000" spc="-1" strike="noStrike">
              <a:latin typeface="Arial"/>
            </a:endParaRPr>
          </a:p>
        </p:txBody>
      </p:sp>
      <p:sp>
        <p:nvSpPr>
          <p:cNvPr id="91"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004942BD-7975-497F-9533-FCE49602017A}" type="slidenum">
              <a:rPr b="0" lang="de-DE" sz="1200" spc="-1" strike="noStrike">
                <a:solidFill>
                  <a:srgbClr val="8b8b8b"/>
                </a:solidFill>
                <a:latin typeface="Calibri"/>
                <a:ea typeface="DejaVu Sans"/>
              </a:rPr>
              <a:t>1</a:t>
            </a:fld>
            <a:endParaRPr b="0" lang="de-DE" sz="120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692640" y="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Erklärungen des neoliberalen Mainstream</a:t>
            </a:r>
            <a:endParaRPr b="0" lang="de-DE" sz="3600" spc="-1" strike="noStrike">
              <a:latin typeface="Arial"/>
            </a:endParaRPr>
          </a:p>
        </p:txBody>
      </p:sp>
      <p:sp>
        <p:nvSpPr>
          <p:cNvPr id="93" name="CustomShape 2"/>
          <p:cNvSpPr/>
          <p:nvPr/>
        </p:nvSpPr>
        <p:spPr>
          <a:xfrm>
            <a:off x="437760" y="1088280"/>
            <a:ext cx="9677880" cy="3594600"/>
          </a:xfrm>
          <a:prstGeom prst="rect">
            <a:avLst/>
          </a:prstGeom>
          <a:noFill/>
          <a:ln>
            <a:noFill/>
          </a:ln>
        </p:spPr>
        <p:style>
          <a:lnRef idx="0"/>
          <a:fillRef idx="0"/>
          <a:effectRef idx="0"/>
          <a:fontRef idx="minor"/>
        </p:style>
        <p:txBody>
          <a:bodyPr lIns="90000" rIns="90000" tIns="45000" bIns="45000">
            <a:normAutofit/>
          </a:bodyPr>
          <a:p>
            <a:pPr marL="6858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 </a:t>
            </a:r>
            <a:r>
              <a:rPr b="0" lang="de-DE" sz="2600" spc="-1" strike="noStrike">
                <a:solidFill>
                  <a:srgbClr val="000000"/>
                </a:solidFill>
                <a:latin typeface="Calibri"/>
                <a:ea typeface="DejaVu Sans"/>
              </a:rPr>
              <a:t>Länder / Politik traut sich nicht Krankenhäuser zu schließen und Bettenkapazitäten abzubauen, bzw. bestimmte Versorgungen in bestimmten nicht mehr durch politischen Plan zu konzentrieren</a:t>
            </a:r>
            <a:endParaRPr b="0" lang="de-DE" sz="2600" spc="-1" strike="noStrike">
              <a:latin typeface="Arial"/>
            </a:endParaRPr>
          </a:p>
          <a:p>
            <a:pPr marL="6858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Überkapazitäten von Betten. Die Krankenhäuser wollen sie füllen. Deshalb Mengenausweitung</a:t>
            </a:r>
            <a:endParaRPr b="0" lang="de-DE" sz="2600" spc="-1" strike="noStrike">
              <a:latin typeface="Arial"/>
            </a:endParaRPr>
          </a:p>
          <a:p>
            <a:pPr marL="6858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Krankenhäuser müssen zu wenig  Voraussetzungen mitbringen, um Leistungen abrechnen zu dürfen</a:t>
            </a:r>
            <a:endParaRPr b="0" lang="de-DE" sz="2600" spc="-1" strike="noStrike">
              <a:latin typeface="Arial"/>
            </a:endParaRPr>
          </a:p>
          <a:p>
            <a:pPr marL="6858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Länderfinanzen notorisch knapp. Konkurrenz zu anderen Ausgabenposten.</a:t>
            </a:r>
            <a:endParaRPr b="0" lang="de-DE" sz="2600" spc="-1" strike="noStrike">
              <a:latin typeface="Arial"/>
            </a:endParaRPr>
          </a:p>
          <a:p>
            <a:pPr>
              <a:lnSpc>
                <a:spcPct val="90000"/>
              </a:lnSpc>
              <a:spcBef>
                <a:spcPts val="1001"/>
              </a:spcBef>
            </a:pPr>
            <a:endParaRPr b="0" lang="de-DE" sz="2600" spc="-1" strike="noStrike">
              <a:latin typeface="Arial"/>
            </a:endParaRPr>
          </a:p>
          <a:p>
            <a:pPr>
              <a:lnSpc>
                <a:spcPct val="100000"/>
              </a:lnSpc>
            </a:pPr>
            <a:endParaRPr b="0" lang="de-DE" sz="2600" spc="-1" strike="noStrike">
              <a:latin typeface="Arial"/>
            </a:endParaRPr>
          </a:p>
        </p:txBody>
      </p:sp>
      <p:sp>
        <p:nvSpPr>
          <p:cNvPr id="94"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C7BF9E80-50CD-4F99-808C-F9F6E93950D3}" type="slidenum">
              <a:rPr b="0" lang="de-DE" sz="1200" spc="-1" strike="noStrike">
                <a:solidFill>
                  <a:srgbClr val="8b8b8b"/>
                </a:solidFill>
                <a:latin typeface="Calibri"/>
                <a:ea typeface="DejaVu Sans"/>
              </a:rPr>
              <a:t>1</a:t>
            </a:fld>
            <a:endParaRPr b="0" lang="de-DE" sz="12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692640" y="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Lösungsansätze des neoliberalen Mainstream</a:t>
            </a:r>
            <a:endParaRPr b="0" lang="de-DE" sz="3600" spc="-1" strike="noStrike">
              <a:latin typeface="Arial"/>
            </a:endParaRPr>
          </a:p>
        </p:txBody>
      </p:sp>
      <p:sp>
        <p:nvSpPr>
          <p:cNvPr id="96" name="CustomShape 2"/>
          <p:cNvSpPr/>
          <p:nvPr/>
        </p:nvSpPr>
        <p:spPr>
          <a:xfrm>
            <a:off x="437760" y="1296000"/>
            <a:ext cx="9137160" cy="3594600"/>
          </a:xfrm>
          <a:prstGeom prst="rect">
            <a:avLst/>
          </a:prstGeom>
          <a:noFill/>
          <a:ln>
            <a:noFill/>
          </a:ln>
        </p:spPr>
        <p:style>
          <a:lnRef idx="0"/>
          <a:fillRef idx="0"/>
          <a:effectRef idx="0"/>
          <a:fontRef idx="minor"/>
        </p:style>
        <p:txBody>
          <a:bodyPr lIns="90000" rIns="90000" tIns="45000" bIns="45000">
            <a:normAutofit/>
          </a:bodyPr>
          <a:p>
            <a:pPr lvl="3" marL="864000" indent="-21492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 </a:t>
            </a:r>
            <a:r>
              <a:rPr b="0" lang="de-DE" sz="2600" spc="-1" strike="noStrike">
                <a:solidFill>
                  <a:srgbClr val="000000"/>
                </a:solidFill>
                <a:latin typeface="Calibri"/>
                <a:ea typeface="DejaVu Sans"/>
              </a:rPr>
              <a:t>Kapazitätsreduzierung durch Marktaustritt = Insolvenz von Häusern.  Der wirtschaftliche Druck wurde mit KHSG noch einmal erhöht durch </a:t>
            </a:r>
            <a:endParaRPr b="0" lang="de-DE" sz="2600" spc="-1" strike="noStrike">
              <a:latin typeface="Arial"/>
            </a:endParaRPr>
          </a:p>
          <a:p>
            <a:pPr marL="9360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Möglichkeit von Selektivverträgen</a:t>
            </a:r>
            <a:endParaRPr b="0" lang="de-DE" sz="2600" spc="-1" strike="noStrike">
              <a:latin typeface="Arial"/>
            </a:endParaRPr>
          </a:p>
          <a:p>
            <a:pPr marL="9360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Zu und Abschläge bei Mängeln in Outcomequalität </a:t>
            </a:r>
            <a:endParaRPr b="0" lang="de-DE" sz="2600" spc="-1" strike="noStrike">
              <a:latin typeface="Arial"/>
            </a:endParaRPr>
          </a:p>
          <a:p>
            <a:pPr lvl="3" marL="864000" indent="-21492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auch Personaluntergrenzen können als Versuch von neolibaraler Seite gesehen werden, die wirtschaftlichen Daumenschrauben noch einmal anzuziehen</a:t>
            </a:r>
            <a:endParaRPr b="0" lang="de-DE" sz="2600" spc="-1" strike="noStrike">
              <a:latin typeface="Arial"/>
            </a:endParaRPr>
          </a:p>
          <a:p>
            <a:pPr lvl="3" marL="864000" indent="-21492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Kapazitätsreduzierung beendet auch die Überversorgung</a:t>
            </a:r>
            <a:endParaRPr b="0" lang="de-DE" sz="2600" spc="-1" strike="noStrike">
              <a:latin typeface="Arial"/>
            </a:endParaRPr>
          </a:p>
          <a:p>
            <a:pPr lvl="3" marL="864000" indent="-21492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Berechtigung zur Erbringung von immer mehr Leistungen wird an Mengen gekoppelt (Routine)</a:t>
            </a:r>
            <a:endParaRPr b="0" lang="de-DE" sz="2600" spc="-1" strike="noStrike">
              <a:latin typeface="Arial"/>
            </a:endParaRPr>
          </a:p>
          <a:p>
            <a:pPr lvl="3" marL="864000" indent="-214560">
              <a:lnSpc>
                <a:spcPct val="100000"/>
              </a:lnSpc>
              <a:buClr>
                <a:srgbClr val="000000"/>
              </a:buClr>
              <a:buSzPct val="45000"/>
              <a:buFont typeface="Wingdings" charset="2"/>
              <a:buChar char=""/>
            </a:pPr>
            <a:r>
              <a:rPr b="0" lang="de-DE" sz="2600" spc="-1" strike="noStrike">
                <a:solidFill>
                  <a:srgbClr val="000000"/>
                </a:solidFill>
                <a:latin typeface="Calibri"/>
                <a:ea typeface="DejaVu Sans"/>
              </a:rPr>
              <a:t>Monistik: die Investitionsfinanzierung wird an Hand von „Leistungsorientierten“ Pauschalen durch die Krankenkassen übernommen.</a:t>
            </a:r>
            <a:endParaRPr b="0" lang="de-DE" sz="2600" spc="-1" strike="noStrike">
              <a:latin typeface="Arial"/>
            </a:endParaRPr>
          </a:p>
          <a:p>
            <a:pPr>
              <a:lnSpc>
                <a:spcPct val="90000"/>
              </a:lnSpc>
              <a:spcBef>
                <a:spcPts val="1001"/>
              </a:spcBef>
            </a:pPr>
            <a:endParaRPr b="0" lang="de-DE" sz="2600" spc="-1" strike="noStrike">
              <a:latin typeface="Arial"/>
            </a:endParaRPr>
          </a:p>
          <a:p>
            <a:pPr>
              <a:lnSpc>
                <a:spcPct val="100000"/>
              </a:lnSpc>
            </a:pPr>
            <a:endParaRPr b="0" lang="de-DE" sz="2600" spc="-1" strike="noStrike">
              <a:latin typeface="Arial"/>
            </a:endParaRPr>
          </a:p>
        </p:txBody>
      </p:sp>
      <p:sp>
        <p:nvSpPr>
          <p:cNvPr id="97"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C1B756D4-E852-4785-A338-A8E8B4D619B5}" type="slidenum">
              <a:rPr b="0" lang="de-DE" sz="1200" spc="-1" strike="noStrike">
                <a:solidFill>
                  <a:srgbClr val="8b8b8b"/>
                </a:solidFill>
                <a:latin typeface="Calibri"/>
                <a:ea typeface="DejaVu Sans"/>
              </a:rPr>
              <a:t>1</a:t>
            </a:fld>
            <a:endParaRPr b="0" lang="de-DE" sz="12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692640" y="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Kritik und Interpretation </a:t>
            </a:r>
            <a:endParaRPr b="0" lang="de-DE" sz="3600" spc="-1" strike="noStrike">
              <a:latin typeface="Arial"/>
            </a:endParaRPr>
          </a:p>
          <a:p>
            <a:pPr algn="ctr">
              <a:lnSpc>
                <a:spcPct val="90000"/>
              </a:lnSpc>
            </a:pPr>
            <a:r>
              <a:rPr b="1" lang="de-DE" sz="3600" spc="-1" strike="noStrike" u="sng">
                <a:solidFill>
                  <a:srgbClr val="000000"/>
                </a:solidFill>
                <a:uFillTx/>
                <a:latin typeface="Calibri"/>
                <a:ea typeface="DejaVu Sans"/>
              </a:rPr>
              <a:t>Krankenhaus statt Fabrik</a:t>
            </a:r>
            <a:endParaRPr b="0" lang="de-DE" sz="3600" spc="-1" strike="noStrike">
              <a:latin typeface="Arial"/>
            </a:endParaRPr>
          </a:p>
        </p:txBody>
      </p:sp>
      <p:sp>
        <p:nvSpPr>
          <p:cNvPr id="99" name="CustomShape 2"/>
          <p:cNvSpPr/>
          <p:nvPr/>
        </p:nvSpPr>
        <p:spPr>
          <a:xfrm>
            <a:off x="328680" y="1587960"/>
            <a:ext cx="9677880" cy="3594600"/>
          </a:xfrm>
          <a:prstGeom prst="rect">
            <a:avLst/>
          </a:prstGeom>
          <a:noFill/>
          <a:ln>
            <a:noFill/>
          </a:ln>
        </p:spPr>
        <p:style>
          <a:lnRef idx="0"/>
          <a:fillRef idx="0"/>
          <a:effectRef idx="0"/>
          <a:fontRef idx="minor"/>
        </p:style>
        <p:txBody>
          <a:bodyPr lIns="90000" rIns="90000" tIns="45000" bIns="45000">
            <a:normAutofit/>
          </a:bodyPr>
          <a:p>
            <a:pPr marL="6858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Umbau zu Wirtschaftszweig mit Profitmöglichkeit bringt Interessenten als Investoren auf den Plan, die kein Interesse an planvoller Daseinsvorsorge haben, sondern an Nutzung von Profitmöglichkeiten. Entsteht erst durch die Möglichkeit Gewinne zu machen. </a:t>
            </a:r>
            <a:endParaRPr b="0" lang="de-DE" sz="2600" spc="-1" strike="noStrike">
              <a:latin typeface="Arial"/>
            </a:endParaRPr>
          </a:p>
          <a:p>
            <a:pPr marL="6858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Rückzug der Bedarfs- und Strukturplanung zu Gunsten von finanzieller und indirekter Steuerung</a:t>
            </a:r>
            <a:endParaRPr b="0" lang="de-DE" sz="2600" spc="-1" strike="noStrike">
              <a:latin typeface="Arial"/>
            </a:endParaRPr>
          </a:p>
          <a:p>
            <a:pPr marL="6858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zu wenig Investitionen wegen steuerlicher Austrocknung der Länder</a:t>
            </a:r>
            <a:endParaRPr b="0" lang="de-DE" sz="2600" spc="-1" strike="noStrike">
              <a:latin typeface="Arial"/>
            </a:endParaRPr>
          </a:p>
          <a:p>
            <a:pPr marL="685800" indent="-227160">
              <a:lnSpc>
                <a:spcPct val="115000"/>
              </a:lnSpc>
              <a:buClr>
                <a:srgbClr val="000000"/>
              </a:buClr>
              <a:buSzPct val="45000"/>
              <a:buFont typeface="Wingdings" charset="2"/>
              <a:buChar char=""/>
            </a:pPr>
            <a:r>
              <a:rPr b="0" lang="de-DE" sz="2600" spc="-1" strike="noStrike">
                <a:solidFill>
                  <a:srgbClr val="000000"/>
                </a:solidFill>
                <a:latin typeface="Calibri"/>
                <a:ea typeface="DejaVu Sans"/>
              </a:rPr>
              <a:t>Fehlanreize des Fallpauschalensystems</a:t>
            </a:r>
            <a:endParaRPr b="0" lang="de-DE" sz="2600" spc="-1" strike="noStrike">
              <a:latin typeface="Arial"/>
            </a:endParaRPr>
          </a:p>
          <a:p>
            <a:pPr lvl="2" marL="648000" indent="-214560">
              <a:lnSpc>
                <a:spcPct val="100000"/>
              </a:lnSpc>
              <a:buClr>
                <a:srgbClr val="000000"/>
              </a:buClr>
              <a:buSzPct val="45000"/>
              <a:buFont typeface="Wingdings" charset="2"/>
              <a:buChar char=""/>
            </a:pPr>
            <a:r>
              <a:rPr b="0" lang="de-DE" sz="2600" spc="-1" strike="noStrike">
                <a:solidFill>
                  <a:srgbClr val="000000"/>
                </a:solidFill>
                <a:latin typeface="Calibri"/>
                <a:ea typeface="DejaVu Sans"/>
              </a:rPr>
              <a:t>bedarfswidrige Personalausstattung</a:t>
            </a:r>
            <a:endParaRPr b="0" lang="de-DE" sz="2600" spc="-1" strike="noStrike">
              <a:latin typeface="Arial"/>
            </a:endParaRPr>
          </a:p>
          <a:p>
            <a:pPr>
              <a:lnSpc>
                <a:spcPct val="90000"/>
              </a:lnSpc>
              <a:spcBef>
                <a:spcPts val="1001"/>
              </a:spcBef>
            </a:pPr>
            <a:endParaRPr b="0" lang="de-DE" sz="2600" spc="-1" strike="noStrike">
              <a:latin typeface="Arial"/>
            </a:endParaRPr>
          </a:p>
          <a:p>
            <a:pPr>
              <a:lnSpc>
                <a:spcPct val="100000"/>
              </a:lnSpc>
            </a:pPr>
            <a:endParaRPr b="0" lang="de-DE" sz="2600" spc="-1" strike="noStrike">
              <a:latin typeface="Arial"/>
            </a:endParaRPr>
          </a:p>
        </p:txBody>
      </p:sp>
      <p:sp>
        <p:nvSpPr>
          <p:cNvPr id="100"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E6E72FE0-F56A-4F4C-A57B-79DA34E3099F}" type="slidenum">
              <a:rPr b="0" lang="de-DE" sz="1200" spc="-1" strike="noStrike">
                <a:solidFill>
                  <a:srgbClr val="8b8b8b"/>
                </a:solidFill>
                <a:latin typeface="Calibri"/>
                <a:ea typeface="DejaVu Sans"/>
              </a:rPr>
              <a:t>1</a:t>
            </a:fld>
            <a:endParaRPr b="0" lang="de-DE" sz="12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692640" y="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Alternative zu DRGs  Intensivmediziner</a:t>
            </a:r>
            <a:endParaRPr b="0" lang="de-DE" sz="3600" spc="-1" strike="noStrike">
              <a:latin typeface="Arial"/>
            </a:endParaRPr>
          </a:p>
        </p:txBody>
      </p:sp>
      <p:sp>
        <p:nvSpPr>
          <p:cNvPr id="102" name="CustomShape 2"/>
          <p:cNvSpPr/>
          <p:nvPr/>
        </p:nvSpPr>
        <p:spPr>
          <a:xfrm>
            <a:off x="328680" y="1587960"/>
            <a:ext cx="9677880" cy="3594600"/>
          </a:xfrm>
          <a:prstGeom prst="rect">
            <a:avLst/>
          </a:prstGeom>
          <a:noFill/>
          <a:ln>
            <a:noFill/>
          </a:ln>
        </p:spPr>
        <p:style>
          <a:lnRef idx="0"/>
          <a:fillRef idx="0"/>
          <a:effectRef idx="0"/>
          <a:fontRef idx="minor"/>
        </p:style>
        <p:txBody>
          <a:bodyPr lIns="90000" rIns="90000" tIns="45000" bIns="45000">
            <a:normAutofit/>
          </a:bodyPr>
          <a:p>
            <a:pPr>
              <a:lnSpc>
                <a:spcPct val="115000"/>
              </a:lnSpc>
            </a:pPr>
            <a:endParaRPr b="0" lang="de-DE" sz="1800" spc="-1" strike="noStrike">
              <a:latin typeface="Arial"/>
            </a:endParaRPr>
          </a:p>
          <a:p>
            <a:pPr>
              <a:lnSpc>
                <a:spcPct val="90000"/>
              </a:lnSpc>
              <a:spcBef>
                <a:spcPts val="1001"/>
              </a:spcBef>
            </a:pPr>
            <a:endParaRPr b="0" lang="de-DE" sz="1800" spc="-1" strike="noStrike">
              <a:latin typeface="Arial"/>
            </a:endParaRPr>
          </a:p>
          <a:p>
            <a:pPr>
              <a:lnSpc>
                <a:spcPct val="100000"/>
              </a:lnSpc>
            </a:pPr>
            <a:endParaRPr b="0" lang="de-DE" sz="1800" spc="-1" strike="noStrike">
              <a:latin typeface="Arial"/>
            </a:endParaRPr>
          </a:p>
        </p:txBody>
      </p:sp>
      <p:sp>
        <p:nvSpPr>
          <p:cNvPr id="103"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7B7E5B32-6B10-4F07-BC4E-6E267B32D98C}" type="slidenum">
              <a:rPr b="0" lang="de-DE" sz="1200" spc="-1" strike="noStrike">
                <a:solidFill>
                  <a:srgbClr val="8b8b8b"/>
                </a:solidFill>
                <a:latin typeface="Calibri"/>
                <a:ea typeface="DejaVu Sans"/>
              </a:rPr>
              <a:t>1</a:t>
            </a:fld>
            <a:endParaRPr b="0" lang="de-DE" sz="1200" spc="-1" strike="noStrike">
              <a:latin typeface="Arial"/>
            </a:endParaRPr>
          </a:p>
        </p:txBody>
      </p:sp>
      <p:sp>
        <p:nvSpPr>
          <p:cNvPr id="104" name="CustomShape 4"/>
          <p:cNvSpPr/>
          <p:nvPr/>
        </p:nvSpPr>
        <p:spPr>
          <a:xfrm>
            <a:off x="576000" y="1576800"/>
            <a:ext cx="8710920" cy="3750120"/>
          </a:xfrm>
          <a:prstGeom prst="rect">
            <a:avLst/>
          </a:prstGeom>
          <a:noFill/>
          <a:ln>
            <a:noFill/>
          </a:ln>
        </p:spPr>
        <p:style>
          <a:lnRef idx="0"/>
          <a:fillRef idx="0"/>
          <a:effectRef idx="0"/>
          <a:fontRef idx="minor"/>
        </p:style>
      </p:sp>
      <p:sp>
        <p:nvSpPr>
          <p:cNvPr id="105" name="CustomShape 5"/>
          <p:cNvSpPr/>
          <p:nvPr/>
        </p:nvSpPr>
        <p:spPr>
          <a:xfrm>
            <a:off x="639360" y="988560"/>
            <a:ext cx="8783640" cy="4263120"/>
          </a:xfrm>
          <a:prstGeom prst="rect">
            <a:avLst/>
          </a:prstGeom>
          <a:noFill/>
          <a:ln>
            <a:noFill/>
          </a:ln>
        </p:spPr>
        <p:style>
          <a:lnRef idx="0"/>
          <a:fillRef idx="0"/>
          <a:effectRef idx="0"/>
          <a:fontRef idx="minor"/>
        </p:style>
        <p:txBody>
          <a:bodyPr lIns="90000" rIns="90000" tIns="45000" bIns="45000"/>
          <a:p>
            <a:pPr>
              <a:lnSpc>
                <a:spcPct val="100000"/>
              </a:lnSpc>
            </a:pPr>
            <a:r>
              <a:rPr b="0" lang="de-DE" sz="1300" spc="-1" strike="noStrike">
                <a:latin typeface="Times New Roman"/>
              </a:rPr>
              <a:t>1. DRG-Fallpauschalen: Die </a:t>
            </a:r>
            <a:r>
              <a:rPr b="1" lang="de-DE" sz="1300" spc="-1" strike="noStrike">
                <a:latin typeface="Times New Roman"/>
              </a:rPr>
              <a:t>DRG-Fallpauschalen</a:t>
            </a:r>
            <a:r>
              <a:rPr b="0" lang="de-DE" sz="1300" spc="-1" strike="noStrike">
                <a:latin typeface="Times New Roman"/>
              </a:rPr>
              <a:t> sollen auch in Zukunft eine </a:t>
            </a:r>
            <a:r>
              <a:rPr b="1" lang="de-DE" sz="1300" spc="-1" strike="noStrike">
                <a:latin typeface="Times New Roman"/>
              </a:rPr>
              <a:t>transparente Darstellung</a:t>
            </a:r>
            <a:r>
              <a:rPr b="0" lang="de-DE" sz="1300" spc="-1" strike="noStrike">
                <a:latin typeface="Times New Roman"/>
              </a:rPr>
              <a:t> der von einem Krankenhaus erbrachten </a:t>
            </a:r>
            <a:r>
              <a:rPr b="1" lang="de-DE" sz="1300" spc="-1" strike="noStrike">
                <a:latin typeface="Times New Roman"/>
              </a:rPr>
              <a:t>Leistungen</a:t>
            </a:r>
            <a:r>
              <a:rPr b="0" lang="de-DE" sz="1300" spc="-1" strike="noStrike">
                <a:latin typeface="Times New Roman"/>
              </a:rPr>
              <a:t> ermöglichen, aber nur noch unmittelbar die </a:t>
            </a:r>
            <a:r>
              <a:rPr b="1" lang="de-DE" sz="1300" spc="-1" strike="noStrike">
                <a:latin typeface="Times New Roman"/>
              </a:rPr>
              <a:t>Sachkosten</a:t>
            </a:r>
            <a:r>
              <a:rPr b="0" lang="de-DE" sz="1300" spc="-1" strike="noStrike">
                <a:latin typeface="Times New Roman"/>
              </a:rPr>
              <a:t> eines Falls (z.B. Diagnostik, Medikamente, Verbrauchsmaterialien) </a:t>
            </a:r>
            <a:r>
              <a:rPr b="1" lang="de-DE" sz="1300" spc="-1" strike="noStrike">
                <a:latin typeface="Times New Roman"/>
              </a:rPr>
              <a:t>vergüten</a:t>
            </a:r>
            <a:r>
              <a:rPr b="0" lang="de-DE" sz="1300" spc="-1" strike="noStrike">
                <a:latin typeface="Times New Roman"/>
              </a:rPr>
              <a:t>.</a:t>
            </a:r>
            <a:endParaRPr b="0" lang="de-DE" sz="1300" spc="-1" strike="noStrike">
              <a:latin typeface="Arial"/>
            </a:endParaRPr>
          </a:p>
          <a:p>
            <a:pPr>
              <a:lnSpc>
                <a:spcPct val="100000"/>
              </a:lnSpc>
            </a:pPr>
            <a:endParaRPr b="0" lang="de-DE" sz="1300" spc="-1" strike="noStrike">
              <a:latin typeface="Arial"/>
            </a:endParaRPr>
          </a:p>
          <a:p>
            <a:pPr>
              <a:lnSpc>
                <a:spcPct val="100000"/>
              </a:lnSpc>
            </a:pPr>
            <a:r>
              <a:rPr b="0" lang="de-DE" sz="1300" spc="-1" strike="noStrike">
                <a:latin typeface="Times New Roman"/>
              </a:rPr>
              <a:t>2. </a:t>
            </a:r>
            <a:r>
              <a:rPr b="1" lang="de-DE" sz="1300" spc="-1" strike="noStrike">
                <a:latin typeface="Times New Roman"/>
              </a:rPr>
              <a:t>Personalbudget</a:t>
            </a:r>
            <a:r>
              <a:rPr b="0" lang="de-DE" sz="1300" spc="-1" strike="noStrike">
                <a:latin typeface="Times New Roman"/>
              </a:rPr>
              <a:t>: über das Personalbudget werden die gesamten Personalkosten eines Krankenhauses abgedeckt. Die Personalkosten sollten </a:t>
            </a:r>
            <a:r>
              <a:rPr b="1" lang="de-DE" sz="1300" spc="-1" strike="noStrike">
                <a:latin typeface="Times New Roman"/>
              </a:rPr>
              <a:t>differenziert nach Berufsgruppen</a:t>
            </a:r>
            <a:r>
              <a:rPr b="0" lang="de-DE" sz="1300" spc="-1" strike="noStrike">
                <a:latin typeface="Times New Roman"/>
              </a:rPr>
              <a:t> und Versorgungsbereichen (z.B. Intensivstationen) dargestellt sein und soweit möglich mit den Daten der Personalbedarfserfassung und den Daten der DRG-Leistungserfassung korreliert werden. Auch ein </a:t>
            </a:r>
            <a:r>
              <a:rPr b="1" lang="de-DE" sz="1300" spc="-1" strike="noStrike">
                <a:latin typeface="Times New Roman"/>
              </a:rPr>
              <a:t>Vergleich</a:t>
            </a:r>
            <a:r>
              <a:rPr b="0" lang="de-DE" sz="1300" spc="-1" strike="noStrike">
                <a:latin typeface="Times New Roman"/>
              </a:rPr>
              <a:t> mit aus den </a:t>
            </a:r>
            <a:r>
              <a:rPr b="1" lang="de-DE" sz="1300" spc="-1" strike="noStrike">
                <a:latin typeface="Times New Roman"/>
              </a:rPr>
              <a:t>Daten anderer Krankenhäuser erhobenen Referenzwerten, </a:t>
            </a:r>
            <a:r>
              <a:rPr b="0" lang="de-DE" sz="1300" spc="-1" strike="noStrike">
                <a:latin typeface="Times New Roman"/>
              </a:rPr>
              <a:t>z.B. bei den Kosten für Verwaltungspersonal, sollte möglich sein.</a:t>
            </a:r>
            <a:endParaRPr b="0" lang="de-DE" sz="1300" spc="-1" strike="noStrike">
              <a:latin typeface="Arial"/>
            </a:endParaRPr>
          </a:p>
          <a:p>
            <a:pPr>
              <a:lnSpc>
                <a:spcPct val="100000"/>
              </a:lnSpc>
            </a:pPr>
            <a:endParaRPr b="0" lang="de-DE" sz="1300" spc="-1" strike="noStrike">
              <a:latin typeface="Arial"/>
            </a:endParaRPr>
          </a:p>
          <a:p>
            <a:pPr>
              <a:lnSpc>
                <a:spcPct val="100000"/>
              </a:lnSpc>
            </a:pPr>
            <a:r>
              <a:rPr b="0" lang="de-DE" sz="1300" spc="-1" strike="noStrike">
                <a:latin typeface="Times New Roman"/>
              </a:rPr>
              <a:t>3. </a:t>
            </a:r>
            <a:r>
              <a:rPr b="1" lang="de-DE" sz="1300" spc="-1" strike="noStrike">
                <a:latin typeface="Times New Roman"/>
              </a:rPr>
              <a:t>Infrastrukturbudget</a:t>
            </a:r>
            <a:r>
              <a:rPr b="0" lang="de-DE" sz="1300" spc="-1" strike="noStrike">
                <a:latin typeface="Times New Roman"/>
              </a:rPr>
              <a:t>: Auch die allgemeinen Infrastrukturkosten z.B. für Instandhaltung, IT, Energie, die durch das Krankenhaus z.T. nur bedingt beeinflussbar sind, sollten transparent dargestellt und analog zu den Personalkosten u</a:t>
            </a:r>
            <a:r>
              <a:rPr b="1" lang="de-DE" sz="1300" spc="-1" strike="noStrike">
                <a:latin typeface="Times New Roman"/>
              </a:rPr>
              <a:t>̈ber ein Budget abgebildet</a:t>
            </a:r>
            <a:r>
              <a:rPr b="0" lang="de-DE" sz="1300" spc="-1" strike="noStrike">
                <a:latin typeface="Times New Roman"/>
              </a:rPr>
              <a:t> werden.</a:t>
            </a:r>
            <a:endParaRPr b="0" lang="de-DE" sz="1300" spc="-1" strike="noStrike">
              <a:latin typeface="Arial"/>
            </a:endParaRPr>
          </a:p>
          <a:p>
            <a:pPr>
              <a:lnSpc>
                <a:spcPct val="100000"/>
              </a:lnSpc>
            </a:pPr>
            <a:endParaRPr b="0" lang="de-DE" sz="1300" spc="-1" strike="noStrike">
              <a:latin typeface="Arial"/>
            </a:endParaRPr>
          </a:p>
          <a:p>
            <a:pPr>
              <a:lnSpc>
                <a:spcPct val="100000"/>
              </a:lnSpc>
            </a:pPr>
            <a:r>
              <a:rPr b="0" lang="de-DE" sz="1300" spc="-1" strike="noStrike">
                <a:latin typeface="Times New Roman"/>
              </a:rPr>
              <a:t>4. Investitionsbudget: Unabhängig von der aktuell diskutierten Frage, ob die Länder, der Bund oder die Krankenkassen für die Investitionskosten eines Krankenhauses aufkommen müssen, sollten diese Investitionskosten ebenfalls in einem Budget abgebildet werden. (…) </a:t>
            </a:r>
            <a:r>
              <a:rPr b="1" lang="de-DE" sz="1300" spc="-1" strike="noStrike">
                <a:latin typeface="Times New Roman"/>
              </a:rPr>
              <a:t>Die Investitionsmittel sollten im Rahmen einer zukunfts-, versorgungs und bedarfsorientierten Krankenhausplanungs- und -strukturreform gezielt an die als systemrelevant eingestuften Krankenhäuser gehen</a:t>
            </a:r>
            <a:r>
              <a:rPr b="0" lang="de-DE" sz="1300" spc="-1" strike="noStrike">
                <a:latin typeface="Times New Roman"/>
              </a:rPr>
              <a:t>.</a:t>
            </a:r>
            <a:endParaRPr b="0" lang="de-DE" sz="1300" spc="-1" strike="noStrike">
              <a:latin typeface="Arial"/>
            </a:endParaRPr>
          </a:p>
          <a:p>
            <a:pPr>
              <a:lnSpc>
                <a:spcPct val="100000"/>
              </a:lnSpc>
            </a:pPr>
            <a:endParaRPr b="0" lang="de-DE" sz="1300" spc="-1" strike="noStrike">
              <a:latin typeface="Arial"/>
            </a:endParaRPr>
          </a:p>
          <a:p>
            <a:pPr>
              <a:lnSpc>
                <a:spcPct val="100000"/>
              </a:lnSpc>
            </a:pPr>
            <a:r>
              <a:rPr b="0" lang="de-DE" sz="1300" spc="-1" strike="noStrike">
                <a:latin typeface="Times New Roman"/>
              </a:rPr>
              <a:t>5. Qualitätszuschläge: Bei Erfüllung von Zielen in der Struktur-, Prozess- und/oder Ergebnisqualität (…) Anspruch auf </a:t>
            </a:r>
            <a:r>
              <a:rPr b="1" lang="de-DE" sz="1300" spc="-1" strike="noStrike">
                <a:latin typeface="Times New Roman"/>
              </a:rPr>
              <a:t>Bonuszahlungen</a:t>
            </a:r>
            <a:endParaRPr b="0" lang="de-DE" sz="1300" spc="-1" strike="noStrike">
              <a:latin typeface="Arial"/>
            </a:endParaRPr>
          </a:p>
          <a:p>
            <a:pPr>
              <a:lnSpc>
                <a:spcPct val="100000"/>
              </a:lnSpc>
            </a:pPr>
            <a:endParaRPr b="0" lang="de-DE" sz="1300" spc="-1" strike="noStrike">
              <a:latin typeface="Arial"/>
            </a:endParaRPr>
          </a:p>
          <a:p>
            <a:pPr>
              <a:lnSpc>
                <a:spcPct val="100000"/>
              </a:lnSpc>
            </a:pPr>
            <a:r>
              <a:rPr b="0" lang="de-DE" sz="1300" spc="-1" strike="noStrike">
                <a:latin typeface="Times New Roman"/>
              </a:rPr>
              <a:t> </a:t>
            </a:r>
            <a:r>
              <a:rPr b="0" lang="de-DE" sz="1300" spc="-1" strike="noStrike">
                <a:latin typeface="Times New Roman"/>
              </a:rPr>
              <a:t>(C) DGIIN: Diskussionspapier für eine Reform der Krankenhausfinanzierung …  </a:t>
            </a:r>
            <a:endParaRPr b="0" lang="de-DE" sz="1300" spc="-1" strike="noStrike">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692640" y="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Krankenhausplanung</a:t>
            </a:r>
            <a:endParaRPr b="0" lang="de-DE" sz="3600" spc="-1" strike="noStrike">
              <a:latin typeface="Arial"/>
            </a:endParaRPr>
          </a:p>
        </p:txBody>
      </p:sp>
      <p:sp>
        <p:nvSpPr>
          <p:cNvPr id="107" name="CustomShape 2"/>
          <p:cNvSpPr/>
          <p:nvPr/>
        </p:nvSpPr>
        <p:spPr>
          <a:xfrm>
            <a:off x="328680" y="1587960"/>
            <a:ext cx="9677880" cy="3594600"/>
          </a:xfrm>
          <a:prstGeom prst="rect">
            <a:avLst/>
          </a:prstGeom>
          <a:noFill/>
          <a:ln>
            <a:noFill/>
          </a:ln>
        </p:spPr>
        <p:style>
          <a:lnRef idx="0"/>
          <a:fillRef idx="0"/>
          <a:effectRef idx="0"/>
          <a:fontRef idx="minor"/>
        </p:style>
        <p:txBody>
          <a:bodyPr lIns="90000" rIns="90000" tIns="45000" bIns="45000">
            <a:normAutofit/>
          </a:bodyPr>
          <a:p>
            <a:pPr>
              <a:lnSpc>
                <a:spcPct val="115000"/>
              </a:lnSpc>
            </a:pPr>
            <a:endParaRPr b="0" lang="de-DE" sz="1800" spc="-1" strike="noStrike">
              <a:latin typeface="Arial"/>
            </a:endParaRPr>
          </a:p>
          <a:p>
            <a:pPr>
              <a:lnSpc>
                <a:spcPct val="90000"/>
              </a:lnSpc>
              <a:spcBef>
                <a:spcPts val="1001"/>
              </a:spcBef>
            </a:pPr>
            <a:endParaRPr b="0" lang="de-DE" sz="1800" spc="-1" strike="noStrike">
              <a:latin typeface="Arial"/>
            </a:endParaRPr>
          </a:p>
          <a:p>
            <a:pPr>
              <a:lnSpc>
                <a:spcPct val="100000"/>
              </a:lnSpc>
            </a:pPr>
            <a:endParaRPr b="0" lang="de-DE" sz="1800" spc="-1" strike="noStrike">
              <a:latin typeface="Arial"/>
            </a:endParaRPr>
          </a:p>
        </p:txBody>
      </p:sp>
      <p:sp>
        <p:nvSpPr>
          <p:cNvPr id="108"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F0335268-CBEB-4065-BAFA-E68146BA9B6E}" type="slidenum">
              <a:rPr b="0" lang="de-DE" sz="1200" spc="-1" strike="noStrike">
                <a:solidFill>
                  <a:srgbClr val="8b8b8b"/>
                </a:solidFill>
                <a:latin typeface="Calibri"/>
                <a:ea typeface="DejaVu Sans"/>
              </a:rPr>
              <a:t>1</a:t>
            </a:fld>
            <a:endParaRPr b="0" lang="de-DE" sz="1200" spc="-1" strike="noStrike">
              <a:latin typeface="Arial"/>
            </a:endParaRPr>
          </a:p>
        </p:txBody>
      </p:sp>
      <p:sp>
        <p:nvSpPr>
          <p:cNvPr id="109" name="CustomShape 4"/>
          <p:cNvSpPr/>
          <p:nvPr/>
        </p:nvSpPr>
        <p:spPr>
          <a:xfrm>
            <a:off x="576000" y="1576800"/>
            <a:ext cx="8710920" cy="3750120"/>
          </a:xfrm>
          <a:prstGeom prst="rect">
            <a:avLst/>
          </a:prstGeom>
          <a:noFill/>
          <a:ln>
            <a:noFill/>
          </a:ln>
        </p:spPr>
        <p:style>
          <a:lnRef idx="0"/>
          <a:fillRef idx="0"/>
          <a:effectRef idx="0"/>
          <a:fontRef idx="minor"/>
        </p:style>
        <p:txBody>
          <a:bodyPr lIns="90000" rIns="90000" tIns="45000" bIns="45000"/>
          <a:p>
            <a:pPr>
              <a:lnSpc>
                <a:spcPct val="100000"/>
              </a:lnSpc>
              <a:spcBef>
                <a:spcPts val="624"/>
              </a:spcBef>
              <a:spcAft>
                <a:spcPts val="425"/>
              </a:spcAft>
            </a:pPr>
            <a:r>
              <a:rPr b="1" lang="de-DE" sz="1600" spc="-1" strike="noStrike">
                <a:solidFill>
                  <a:srgbClr val="000000"/>
                </a:solidFill>
                <a:latin typeface="Arial"/>
                <a:ea typeface="SimSun"/>
              </a:rPr>
              <a:t>Investitionsprogramme und Krankenhausplanung können ein Instrument für transparente bedarfsorientierte Politik sein</a:t>
            </a:r>
            <a:endParaRPr b="0" lang="de-DE" sz="1600" spc="-1" strike="noStrike">
              <a:latin typeface="Arial"/>
            </a:endParaRPr>
          </a:p>
          <a:p>
            <a:pPr>
              <a:lnSpc>
                <a:spcPct val="100000"/>
              </a:lnSpc>
              <a:spcBef>
                <a:spcPts val="624"/>
              </a:spcBef>
              <a:spcAft>
                <a:spcPts val="425"/>
              </a:spcAft>
            </a:pPr>
            <a:r>
              <a:rPr b="0" lang="de-DE" sz="1600" spc="-1" strike="noStrike">
                <a:solidFill>
                  <a:srgbClr val="000000"/>
                </a:solidFill>
                <a:latin typeface="Arial"/>
                <a:ea typeface="SimSun"/>
              </a:rPr>
              <a:t>Krankenhausfinanzierungsgesetz - KHG</a:t>
            </a:r>
            <a:endParaRPr b="0" lang="de-DE" sz="1600" spc="-1" strike="noStrike">
              <a:latin typeface="Arial"/>
            </a:endParaRPr>
          </a:p>
          <a:p>
            <a:pPr>
              <a:lnSpc>
                <a:spcPct val="100000"/>
              </a:lnSpc>
              <a:spcBef>
                <a:spcPts val="624"/>
              </a:spcBef>
              <a:spcAft>
                <a:spcPts val="425"/>
              </a:spcAft>
            </a:pPr>
            <a:r>
              <a:rPr b="0" lang="de-DE" sz="1600" spc="-1" strike="noStrike">
                <a:solidFill>
                  <a:srgbClr val="000000"/>
                </a:solidFill>
                <a:latin typeface="Arial"/>
                <a:ea typeface="SimSun"/>
              </a:rPr>
              <a:t>§ 6 Krankenhausplanung und Investitionsprogramme</a:t>
            </a:r>
            <a:endParaRPr b="0" lang="de-DE" sz="1600" spc="-1" strike="noStrike">
              <a:latin typeface="Arial"/>
            </a:endParaRPr>
          </a:p>
          <a:p>
            <a:pPr>
              <a:lnSpc>
                <a:spcPct val="100000"/>
              </a:lnSpc>
              <a:spcBef>
                <a:spcPts val="624"/>
              </a:spcBef>
              <a:spcAft>
                <a:spcPts val="425"/>
              </a:spcAft>
            </a:pPr>
            <a:r>
              <a:rPr b="0" lang="de-DE" sz="1400" spc="-1" strike="noStrike">
                <a:solidFill>
                  <a:srgbClr val="000000"/>
                </a:solidFill>
                <a:latin typeface="Arial"/>
                <a:ea typeface="SimSun"/>
              </a:rPr>
              <a:t>(1) Die Länder stellen zur Verwirklichung der in § 1 genannten Ziele Krankenhauspläne und Investitionsprogramme auf; Folgekosten, insbesondere die Auswirkungen auf die Pflegesätze, sind zu berücksichtigen.</a:t>
            </a:r>
            <a:endParaRPr b="0" lang="de-DE" sz="1400" spc="-1" strike="noStrike">
              <a:latin typeface="Arial"/>
            </a:endParaRPr>
          </a:p>
          <a:p>
            <a:pPr>
              <a:lnSpc>
                <a:spcPct val="100000"/>
              </a:lnSpc>
              <a:spcBef>
                <a:spcPts val="624"/>
              </a:spcBef>
              <a:spcAft>
                <a:spcPts val="425"/>
              </a:spcAft>
            </a:pPr>
            <a:endParaRPr b="0" lang="de-DE" sz="1400" spc="-1" strike="noStrike">
              <a:latin typeface="Arial"/>
            </a:endParaRPr>
          </a:p>
          <a:p>
            <a:pPr>
              <a:lnSpc>
                <a:spcPct val="100000"/>
              </a:lnSpc>
              <a:spcBef>
                <a:spcPts val="624"/>
              </a:spcBef>
              <a:spcAft>
                <a:spcPts val="425"/>
              </a:spcAft>
            </a:pPr>
            <a:r>
              <a:rPr b="0" lang="de-DE" sz="1400" spc="-1" strike="noStrike">
                <a:solidFill>
                  <a:srgbClr val="000000"/>
                </a:solidFill>
                <a:latin typeface="Arial"/>
                <a:ea typeface="SimSun"/>
              </a:rPr>
              <a:t>Ziele nach §1, Abs. 1 „wirtschaftliche Sicherung der Krankenhäuser, um eine qualitativ hochwertige, </a:t>
            </a:r>
            <a:r>
              <a:rPr b="1" lang="de-DE" sz="1400" spc="-1" strike="noStrike">
                <a:solidFill>
                  <a:srgbClr val="000000"/>
                </a:solidFill>
                <a:latin typeface="Arial"/>
                <a:ea typeface="SimSun"/>
              </a:rPr>
              <a:t>patienten- und bedarfsgerechte Versorgung</a:t>
            </a:r>
            <a:r>
              <a:rPr b="0" lang="de-DE" sz="1400" spc="-1" strike="noStrike">
                <a:solidFill>
                  <a:srgbClr val="000000"/>
                </a:solidFill>
                <a:latin typeface="Arial"/>
                <a:ea typeface="SimSun"/>
              </a:rPr>
              <a:t> der Bevölkerung mit leistungsfähigen, qualitativ hochwertig und eigenverantwortlich wirtschaftenden Krankenhäusern zu gewährleisten</a:t>
            </a:r>
            <a:r>
              <a:rPr b="0" lang="de-DE" sz="1400" spc="-1" strike="noStrike">
                <a:solidFill>
                  <a:srgbClr val="ce181e"/>
                </a:solidFill>
                <a:latin typeface="Arial"/>
                <a:ea typeface="SimSun"/>
              </a:rPr>
              <a:t>“</a:t>
            </a:r>
            <a:endParaRPr b="0" lang="de-DE" sz="1400" spc="-1" strike="noStrike">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CustomShape 1"/>
          <p:cNvSpPr/>
          <p:nvPr/>
        </p:nvSpPr>
        <p:spPr>
          <a:xfrm>
            <a:off x="692640" y="0"/>
            <a:ext cx="8691120" cy="1092960"/>
          </a:xfrm>
          <a:prstGeom prst="rect">
            <a:avLst/>
          </a:prstGeom>
          <a:noFill/>
          <a:ln>
            <a:noFill/>
          </a:ln>
        </p:spPr>
        <p:style>
          <a:lnRef idx="0"/>
          <a:fillRef idx="0"/>
          <a:effectRef idx="0"/>
          <a:fontRef idx="minor"/>
        </p:style>
        <p:txBody>
          <a:bodyPr lIns="90000" rIns="90000" tIns="45000" bIns="45000" anchor="ctr"/>
          <a:p>
            <a:pPr algn="ctr">
              <a:lnSpc>
                <a:spcPct val="90000"/>
              </a:lnSpc>
            </a:pPr>
            <a:r>
              <a:rPr b="1" lang="de-DE" sz="3600" spc="-1" strike="noStrike" u="sng">
                <a:solidFill>
                  <a:srgbClr val="000000"/>
                </a:solidFill>
                <a:uFillTx/>
                <a:latin typeface="Calibri"/>
                <a:ea typeface="DejaVu Sans"/>
              </a:rPr>
              <a:t>Krankenhausplanung</a:t>
            </a:r>
            <a:endParaRPr b="0" lang="de-DE" sz="3600" spc="-1" strike="noStrike">
              <a:latin typeface="Arial"/>
            </a:endParaRPr>
          </a:p>
        </p:txBody>
      </p:sp>
      <p:sp>
        <p:nvSpPr>
          <p:cNvPr id="111" name="CustomShape 2"/>
          <p:cNvSpPr/>
          <p:nvPr/>
        </p:nvSpPr>
        <p:spPr>
          <a:xfrm>
            <a:off x="328680" y="1587960"/>
            <a:ext cx="9677880" cy="3594600"/>
          </a:xfrm>
          <a:prstGeom prst="rect">
            <a:avLst/>
          </a:prstGeom>
          <a:noFill/>
          <a:ln>
            <a:noFill/>
          </a:ln>
        </p:spPr>
        <p:style>
          <a:lnRef idx="0"/>
          <a:fillRef idx="0"/>
          <a:effectRef idx="0"/>
          <a:fontRef idx="minor"/>
        </p:style>
        <p:txBody>
          <a:bodyPr lIns="90000" rIns="90000" tIns="45000" bIns="45000">
            <a:normAutofit/>
          </a:bodyPr>
          <a:p>
            <a:pPr>
              <a:lnSpc>
                <a:spcPct val="115000"/>
              </a:lnSpc>
            </a:pPr>
            <a:endParaRPr b="0" lang="de-DE" sz="1800" spc="-1" strike="noStrike">
              <a:latin typeface="Arial"/>
            </a:endParaRPr>
          </a:p>
          <a:p>
            <a:pPr>
              <a:lnSpc>
                <a:spcPct val="90000"/>
              </a:lnSpc>
              <a:spcBef>
                <a:spcPts val="1001"/>
              </a:spcBef>
            </a:pPr>
            <a:endParaRPr b="0" lang="de-DE" sz="1800" spc="-1" strike="noStrike">
              <a:latin typeface="Arial"/>
            </a:endParaRPr>
          </a:p>
          <a:p>
            <a:pPr>
              <a:lnSpc>
                <a:spcPct val="100000"/>
              </a:lnSpc>
            </a:pPr>
            <a:endParaRPr b="0" lang="de-DE" sz="1800" spc="-1" strike="noStrike">
              <a:latin typeface="Arial"/>
            </a:endParaRPr>
          </a:p>
        </p:txBody>
      </p:sp>
      <p:sp>
        <p:nvSpPr>
          <p:cNvPr id="112" name="CustomShape 3"/>
          <p:cNvSpPr/>
          <p:nvPr/>
        </p:nvSpPr>
        <p:spPr>
          <a:xfrm>
            <a:off x="7812000" y="4934520"/>
            <a:ext cx="2265120" cy="299160"/>
          </a:xfrm>
          <a:prstGeom prst="rect">
            <a:avLst/>
          </a:prstGeom>
          <a:noFill/>
          <a:ln>
            <a:noFill/>
          </a:ln>
        </p:spPr>
        <p:style>
          <a:lnRef idx="0"/>
          <a:fillRef idx="0"/>
          <a:effectRef idx="0"/>
          <a:fontRef idx="minor"/>
        </p:style>
        <p:txBody>
          <a:bodyPr lIns="90000" rIns="90000" tIns="45000" bIns="45000" anchor="ctr"/>
          <a:p>
            <a:pPr algn="r">
              <a:lnSpc>
                <a:spcPct val="100000"/>
              </a:lnSpc>
            </a:pPr>
            <a:fld id="{2F9A3B60-4EDA-45E1-8DC6-7AC495C7D23F}" type="slidenum">
              <a:rPr b="0" lang="de-DE" sz="1200" spc="-1" strike="noStrike">
                <a:solidFill>
                  <a:srgbClr val="8b8b8b"/>
                </a:solidFill>
                <a:latin typeface="Calibri"/>
                <a:ea typeface="DejaVu Sans"/>
              </a:rPr>
              <a:t>1</a:t>
            </a:fld>
            <a:endParaRPr b="0" lang="de-DE" sz="1200" spc="-1" strike="noStrike">
              <a:latin typeface="Arial"/>
            </a:endParaRPr>
          </a:p>
        </p:txBody>
      </p:sp>
      <p:sp>
        <p:nvSpPr>
          <p:cNvPr id="113" name="CustomShape 4"/>
          <p:cNvSpPr/>
          <p:nvPr/>
        </p:nvSpPr>
        <p:spPr>
          <a:xfrm>
            <a:off x="576000" y="1224000"/>
            <a:ext cx="8710920" cy="3750120"/>
          </a:xfrm>
          <a:prstGeom prst="rect">
            <a:avLst/>
          </a:prstGeom>
          <a:noFill/>
          <a:ln>
            <a:noFill/>
          </a:ln>
        </p:spPr>
        <p:style>
          <a:lnRef idx="0"/>
          <a:fillRef idx="0"/>
          <a:effectRef idx="0"/>
          <a:fontRef idx="minor"/>
        </p:style>
        <p:txBody>
          <a:bodyPr lIns="90000" rIns="90000" tIns="45000" bIns="45000"/>
          <a:p>
            <a:pPr>
              <a:lnSpc>
                <a:spcPct val="100000"/>
              </a:lnSpc>
            </a:pPr>
            <a:r>
              <a:rPr b="1" lang="de-DE" sz="2200" spc="-1" strike="noStrike">
                <a:solidFill>
                  <a:srgbClr val="000000"/>
                </a:solidFill>
                <a:latin typeface="Arial"/>
                <a:ea typeface="DejaVu Sans"/>
              </a:rPr>
              <a:t> </a:t>
            </a:r>
            <a:r>
              <a:rPr b="1" lang="de-DE" sz="1600" spc="-1" strike="noStrike">
                <a:solidFill>
                  <a:srgbClr val="000000"/>
                </a:solidFill>
                <a:latin typeface="Arial"/>
                <a:ea typeface="DejaVu Sans"/>
              </a:rPr>
              <a:t>In aktuelle Gesetzeslage ist ein Schutz für private Träger eingebaut, aber auch die Möglichkeit für Auflagen im Rahmen der Krankenhausplanung</a:t>
            </a:r>
            <a:r>
              <a:rPr b="1" lang="de-DE" sz="2000" spc="-1" strike="noStrike">
                <a:solidFill>
                  <a:srgbClr val="000000"/>
                </a:solidFill>
                <a:latin typeface="Arial"/>
                <a:ea typeface="DejaVu Sans"/>
              </a:rPr>
              <a:t> </a:t>
            </a:r>
            <a:endParaRPr b="0" lang="de-DE" sz="2000" spc="-1" strike="noStrike">
              <a:latin typeface="Arial"/>
            </a:endParaRPr>
          </a:p>
          <a:p>
            <a:pPr>
              <a:lnSpc>
                <a:spcPct val="100000"/>
              </a:lnSpc>
              <a:spcBef>
                <a:spcPts val="624"/>
              </a:spcBef>
              <a:spcAft>
                <a:spcPts val="425"/>
              </a:spcAft>
            </a:pPr>
            <a:r>
              <a:rPr b="0" lang="de-DE" sz="1600" spc="-1" strike="noStrike">
                <a:solidFill>
                  <a:srgbClr val="000000"/>
                </a:solidFill>
                <a:latin typeface="Arial"/>
                <a:ea typeface="DejaVu Sans"/>
              </a:rPr>
              <a:t>Krankenhausfinanzierungsgesetz - KHG</a:t>
            </a:r>
            <a:endParaRPr b="0" lang="de-DE" sz="1600" spc="-1" strike="noStrike">
              <a:latin typeface="Arial"/>
            </a:endParaRPr>
          </a:p>
          <a:p>
            <a:pPr>
              <a:lnSpc>
                <a:spcPct val="100000"/>
              </a:lnSpc>
              <a:spcBef>
                <a:spcPts val="624"/>
              </a:spcBef>
              <a:spcAft>
                <a:spcPts val="425"/>
              </a:spcAft>
            </a:pPr>
            <a:r>
              <a:rPr b="0" lang="de-DE" sz="1600" spc="-1" strike="noStrike">
                <a:solidFill>
                  <a:srgbClr val="000000"/>
                </a:solidFill>
                <a:latin typeface="Arial"/>
                <a:ea typeface="DejaVu Sans"/>
              </a:rPr>
              <a:t>§ 1 Grundsatz</a:t>
            </a:r>
            <a:endParaRPr b="0" lang="de-DE" sz="1600" spc="-1" strike="noStrike">
              <a:latin typeface="Arial"/>
            </a:endParaRPr>
          </a:p>
          <a:p>
            <a:pPr>
              <a:lnSpc>
                <a:spcPct val="100000"/>
              </a:lnSpc>
            </a:pPr>
            <a:r>
              <a:rPr b="0" lang="de-DE" sz="1400" spc="-1" strike="noStrike">
                <a:solidFill>
                  <a:srgbClr val="000000"/>
                </a:solidFill>
                <a:latin typeface="Arial"/>
                <a:ea typeface="DejaVu Sans"/>
              </a:rPr>
              <a:t>(2) Bei der Durchführung des Gesetzes ist die </a:t>
            </a:r>
            <a:r>
              <a:rPr b="1" lang="de-DE" sz="1400" spc="-1" strike="noStrike">
                <a:solidFill>
                  <a:srgbClr val="000000"/>
                </a:solidFill>
                <a:latin typeface="Arial"/>
                <a:ea typeface="DejaVu Sans"/>
              </a:rPr>
              <a:t>Vielfalt der Krankenhausträger zu beachten</a:t>
            </a:r>
            <a:r>
              <a:rPr b="0" lang="de-DE" sz="1400" spc="-1" strike="noStrike">
                <a:solidFill>
                  <a:srgbClr val="000000"/>
                </a:solidFill>
                <a:latin typeface="Arial"/>
                <a:ea typeface="DejaVu Sans"/>
              </a:rPr>
              <a:t>. Dabei ist nach Maßgabe des Landesrechts </a:t>
            </a:r>
            <a:r>
              <a:rPr b="1" lang="de-DE" sz="1400" spc="-1" strike="noStrike">
                <a:solidFill>
                  <a:srgbClr val="000000"/>
                </a:solidFill>
                <a:latin typeface="Arial"/>
                <a:ea typeface="DejaVu Sans"/>
              </a:rPr>
              <a:t>insbesondere die wirtschaftliche Sicherung freigemeinnütziger und privater Krankenhäuser</a:t>
            </a:r>
            <a:r>
              <a:rPr b="0" lang="de-DE" sz="1400" spc="-1" strike="noStrike">
                <a:solidFill>
                  <a:srgbClr val="000000"/>
                </a:solidFill>
                <a:latin typeface="Arial"/>
                <a:ea typeface="DejaVu Sans"/>
              </a:rPr>
              <a:t> zu gewährleisten. Die </a:t>
            </a:r>
            <a:r>
              <a:rPr b="1" lang="de-DE" sz="1400" spc="-1" strike="noStrike">
                <a:solidFill>
                  <a:srgbClr val="000000"/>
                </a:solidFill>
                <a:latin typeface="Arial"/>
                <a:ea typeface="DejaVu Sans"/>
              </a:rPr>
              <a:t>Gewährung von Fördermitteln </a:t>
            </a:r>
            <a:r>
              <a:rPr b="0" lang="de-DE" sz="1400" spc="-1" strike="noStrike">
                <a:solidFill>
                  <a:srgbClr val="000000"/>
                </a:solidFill>
                <a:latin typeface="Arial"/>
                <a:ea typeface="DejaVu Sans"/>
              </a:rPr>
              <a:t>nach diesem Gesetz darf nicht mit </a:t>
            </a:r>
            <a:r>
              <a:rPr b="1" lang="de-DE" sz="1400" spc="-1" strike="noStrike">
                <a:solidFill>
                  <a:srgbClr val="000000"/>
                </a:solidFill>
                <a:latin typeface="Arial"/>
                <a:ea typeface="DejaVu Sans"/>
              </a:rPr>
              <a:t>Auflagen</a:t>
            </a:r>
            <a:r>
              <a:rPr b="0" lang="de-DE" sz="1400" spc="-1" strike="noStrike">
                <a:solidFill>
                  <a:srgbClr val="000000"/>
                </a:solidFill>
                <a:latin typeface="Arial"/>
                <a:ea typeface="DejaVu Sans"/>
              </a:rPr>
              <a:t> verbunden werden, durch die die Selbständigkeit und Unabhängigkeit von Krankenhäusern über die</a:t>
            </a:r>
            <a:r>
              <a:rPr b="1" lang="de-DE" sz="1400" spc="-1" strike="noStrike">
                <a:solidFill>
                  <a:srgbClr val="000000"/>
                </a:solidFill>
                <a:latin typeface="Arial"/>
                <a:ea typeface="DejaVu Sans"/>
              </a:rPr>
              <a:t> Erfordernisse der Krankenhausplanung</a:t>
            </a:r>
            <a:r>
              <a:rPr b="0" lang="de-DE" sz="1400" spc="-1" strike="noStrike">
                <a:solidFill>
                  <a:srgbClr val="000000"/>
                </a:solidFill>
                <a:latin typeface="Arial"/>
                <a:ea typeface="DejaVu Sans"/>
              </a:rPr>
              <a:t> und der wirtschaftlichen Betriebsführung hinaus beeinträchtigt werden</a:t>
            </a:r>
            <a:r>
              <a:rPr b="0" lang="de-DE" sz="1400" spc="-1" strike="noStrike">
                <a:solidFill>
                  <a:srgbClr val="ce181e"/>
                </a:solidFill>
                <a:latin typeface="Arial"/>
                <a:ea typeface="DejaVu Sans"/>
              </a:rPr>
              <a:t>.</a:t>
            </a:r>
            <a:endParaRPr b="0" lang="de-DE" sz="1400" spc="-1" strike="noStrike">
              <a:latin typeface="Arial"/>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458</TotalTime>
  <Application>LibreOffice/6.0.6.2$MacOSX_X86_64 LibreOffice_project/0c292870b25a325b5ed35f6b45599d2ea4458e77</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2019-10-20T10:23:44Z</dcterms:created>
  <dc:creator/>
  <dc:description/>
  <dc:language>de-DE</dc:language>
  <cp:lastModifiedBy/>
  <dcterms:modified xsi:type="dcterms:W3CDTF">2019-11-30T15:55:11Z</dcterms:modified>
  <cp:revision>22</cp:revision>
  <dc:subject/>
  <dc:title/>
</cp:coreProperties>
</file>