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_rels/presentation.xml.rels" ContentType="application/vnd.openxmlformats-package.relationships+xml"/>
  <Override PartName="/ppt/media/image1.png" ContentType="image/png"/>
  <Override PartName="/ppt/media/image2.jpeg" ContentType="image/jpeg"/>
  <Override PartName="/ppt/media/image4.png" ContentType="image/png"/>
  <Override PartName="/ppt/media/image3.png" ContentType="image/png"/>
  <Override PartName="/ppt/media/image5.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5.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7.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35.xml.rels" ContentType="application/vnd.openxmlformats-package.relationships+xml"/>
  <Override PartName="/ppt/slides/_rels/slide12.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2.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notesSlides/_rels/notesSlide34.xml.rels" ContentType="application/vnd.openxmlformats-package.relationships+xml"/>
  <Override PartName="/ppt/notesSlides/_rels/notesSlide26.xml.rels" ContentType="application/vnd.openxmlformats-package.relationships+xml"/>
  <Override PartName="/ppt/notesSlides/_rels/notesSlide25.xml.rels" ContentType="application/vnd.openxmlformats-package.relationships+xml"/>
  <Override PartName="/ppt/notesSlides/_rels/notesSlide20.xml.rels" ContentType="application/vnd.openxmlformats-package.relationships+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x="12192000" cy="6858000"/>
  <p:notesSz cx="6797675" cy="992663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de-DE" sz="4400" spc="-1" strike="noStrike">
                <a:solidFill>
                  <a:srgbClr val="000000"/>
                </a:solidFill>
                <a:latin typeface="Arial"/>
              </a:rPr>
              <a:t>Folie mittels Klicken verschieben</a:t>
            </a:r>
            <a:endParaRPr b="0" lang="de-DE" sz="4400" spc="-1" strike="noStrike">
              <a:solidFill>
                <a:srgbClr val="000000"/>
              </a:solidFill>
              <a:latin typeface="Arial"/>
            </a:endParaRPr>
          </a:p>
        </p:txBody>
      </p:sp>
      <p:sp>
        <p:nvSpPr>
          <p:cNvPr id="30"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de-DE" sz="2000" spc="-1" strike="noStrike">
                <a:solidFill>
                  <a:srgbClr val="000000"/>
                </a:solidFill>
                <a:latin typeface="Arial"/>
              </a:rPr>
              <a:t>Format der Notizen mittels Klicken bearbeiten</a:t>
            </a:r>
            <a:endParaRPr b="0" lang="de-DE" sz="2000" spc="-1" strike="noStrike">
              <a:solidFill>
                <a:srgbClr val="000000"/>
              </a:solidFill>
              <a:latin typeface="Arial"/>
            </a:endParaRPr>
          </a:p>
        </p:txBody>
      </p:sp>
      <p:sp>
        <p:nvSpPr>
          <p:cNvPr id="31"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de-DE" sz="1400" spc="-1" strike="noStrike">
                <a:solidFill>
                  <a:srgbClr val="000000"/>
                </a:solidFill>
                <a:latin typeface="Times New Roman"/>
              </a:rPr>
              <a:t>&lt;Kopfzeile&gt;</a:t>
            </a:r>
            <a:endParaRPr b="0" lang="de-DE" sz="1400" spc="-1" strike="noStrike">
              <a:solidFill>
                <a:srgbClr val="000000"/>
              </a:solidFill>
              <a:latin typeface="Times New Roman"/>
            </a:endParaRPr>
          </a:p>
        </p:txBody>
      </p:sp>
      <p:sp>
        <p:nvSpPr>
          <p:cNvPr id="32" name="PlaceHolder 4"/>
          <p:cNvSpPr>
            <a:spLocks noGrp="1"/>
          </p:cNvSpPr>
          <p:nvPr>
            <p:ph type="dt" idx="11"/>
          </p:nvPr>
        </p:nvSpPr>
        <p:spPr>
          <a:xfrm>
            <a:off x="4278960" y="0"/>
            <a:ext cx="3280680" cy="534240"/>
          </a:xfrm>
          <a:prstGeom prst="rect">
            <a:avLst/>
          </a:prstGeom>
          <a:noFill/>
          <a:ln w="0">
            <a:noFill/>
          </a:ln>
        </p:spPr>
        <p:txBody>
          <a:bodyPr lIns="0" rIns="0" tIns="0" bIns="0" anchor="t">
            <a:noAutofit/>
          </a:bodyPr>
          <a:lstStyle>
            <a:lvl1pPr indent="0" algn="r">
              <a:buNone/>
              <a:defRPr b="0" lang="de-DE" sz="1400" spc="-1" strike="noStrike">
                <a:solidFill>
                  <a:srgbClr val="000000"/>
                </a:solidFill>
                <a:latin typeface="Times New Roman"/>
              </a:defRPr>
            </a:lvl1pPr>
          </a:lstStyle>
          <a:p>
            <a:pPr indent="0" algn="r">
              <a:buNone/>
            </a:pPr>
            <a:r>
              <a:rPr b="0" lang="de-DE" sz="1400" spc="-1" strike="noStrike">
                <a:solidFill>
                  <a:srgbClr val="000000"/>
                </a:solidFill>
                <a:latin typeface="Times New Roman"/>
              </a:rPr>
              <a:t>&lt;Datum/Uhrzeit&gt;</a:t>
            </a:r>
            <a:endParaRPr b="0" lang="de-DE" sz="1400" spc="-1" strike="noStrike">
              <a:solidFill>
                <a:srgbClr val="000000"/>
              </a:solidFill>
              <a:latin typeface="Times New Roman"/>
            </a:endParaRPr>
          </a:p>
        </p:txBody>
      </p:sp>
      <p:sp>
        <p:nvSpPr>
          <p:cNvPr id="33" name="PlaceHolder 5"/>
          <p:cNvSpPr>
            <a:spLocks noGrp="1"/>
          </p:cNvSpPr>
          <p:nvPr>
            <p:ph type="ftr" idx="12"/>
          </p:nvPr>
        </p:nvSpPr>
        <p:spPr>
          <a:xfrm>
            <a:off x="0" y="10157400"/>
            <a:ext cx="3280680" cy="534240"/>
          </a:xfrm>
          <a:prstGeom prst="rect">
            <a:avLst/>
          </a:prstGeom>
          <a:noFill/>
          <a:ln w="0">
            <a:noFill/>
          </a:ln>
        </p:spPr>
        <p:txBody>
          <a:bodyPr lIns="0" rIns="0" tIns="0" bIns="0" anchor="b">
            <a:noAutofit/>
          </a:bodyPr>
          <a:lstStyle>
            <a:lvl1pPr indent="0">
              <a:buNone/>
              <a:defRPr b="0" lang="de-DE" sz="1400" spc="-1" strike="noStrike">
                <a:solidFill>
                  <a:srgbClr val="000000"/>
                </a:solidFill>
                <a:latin typeface="Times New Roman"/>
              </a:defRPr>
            </a:lvl1pPr>
          </a:lstStyle>
          <a:p>
            <a:pPr indent="0">
              <a:buNone/>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34" name="PlaceHolder 6"/>
          <p:cNvSpPr>
            <a:spLocks noGrp="1"/>
          </p:cNvSpPr>
          <p:nvPr>
            <p:ph type="sldNum" idx="13"/>
          </p:nvPr>
        </p:nvSpPr>
        <p:spPr>
          <a:xfrm>
            <a:off x="4278960" y="10157400"/>
            <a:ext cx="3280680" cy="534240"/>
          </a:xfrm>
          <a:prstGeom prst="rect">
            <a:avLst/>
          </a:prstGeom>
          <a:noFill/>
          <a:ln w="0">
            <a:noFill/>
          </a:ln>
        </p:spPr>
        <p:txBody>
          <a:bodyPr lIns="0" rIns="0" tIns="0" bIns="0" anchor="b">
            <a:noAutofit/>
          </a:bodyPr>
          <a:lstStyle>
            <a:lvl1pPr indent="0" algn="r">
              <a:buNone/>
              <a:defRPr b="0" lang="de-DE" sz="1400" spc="-1" strike="noStrike">
                <a:solidFill>
                  <a:srgbClr val="000000"/>
                </a:solidFill>
                <a:latin typeface="Times New Roman"/>
              </a:defRPr>
            </a:lvl1pPr>
          </a:lstStyle>
          <a:p>
            <a:pPr indent="0" algn="r">
              <a:buNone/>
            </a:pPr>
            <a:fld id="{3B856E6B-3102-459B-8BF4-DBB776656B2D}" type="slidenum">
              <a:rPr b="0" lang="de-DE" sz="1400" spc="-1" strike="noStrike">
                <a:solidFill>
                  <a:srgbClr val="000000"/>
                </a:solidFill>
                <a:latin typeface="Times New Roman"/>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422280" y="1241280"/>
            <a:ext cx="5952240" cy="3349080"/>
          </a:xfrm>
          <a:prstGeom prst="rect">
            <a:avLst/>
          </a:prstGeom>
          <a:ln w="0">
            <a:noFill/>
          </a:ln>
        </p:spPr>
      </p:sp>
      <p:sp>
        <p:nvSpPr>
          <p:cNvPr id="193" name="PlaceHolder 2"/>
          <p:cNvSpPr>
            <a:spLocks noGrp="1"/>
          </p:cNvSpPr>
          <p:nvPr>
            <p:ph type="body"/>
          </p:nvPr>
        </p:nvSpPr>
        <p:spPr>
          <a:xfrm>
            <a:off x="679680" y="4777200"/>
            <a:ext cx="5437080" cy="3907440"/>
          </a:xfrm>
          <a:prstGeom prst="rect">
            <a:avLst/>
          </a:prstGeom>
          <a:noFill/>
          <a:ln w="0">
            <a:noFill/>
          </a:ln>
        </p:spPr>
        <p:txBody>
          <a:bodyPr lIns="91440" rIns="91440" tIns="45720" bIns="45720" anchor="t">
            <a:noAutofit/>
          </a:bodyPr>
          <a:p>
            <a:pPr marL="216000" indent="-216000">
              <a:buNone/>
            </a:pPr>
            <a:endParaRPr b="0" lang="de-DE" sz="1800" spc="-1" strike="noStrike">
              <a:solidFill>
                <a:srgbClr val="000000"/>
              </a:solidFill>
              <a:latin typeface="Arial"/>
            </a:endParaRPr>
          </a:p>
        </p:txBody>
      </p:sp>
      <p:sp>
        <p:nvSpPr>
          <p:cNvPr id="194" name="PlaceHolder 3"/>
          <p:cNvSpPr>
            <a:spLocks noGrp="1"/>
          </p:cNvSpPr>
          <p:nvPr>
            <p:ph type="sldNum" idx="16"/>
          </p:nvPr>
        </p:nvSpPr>
        <p:spPr>
          <a:xfrm>
            <a:off x="3850560" y="9428760"/>
            <a:ext cx="2944440" cy="49680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de-DE" sz="1200" spc="-1" strike="noStrike">
                <a:solidFill>
                  <a:schemeClr val="dk1"/>
                </a:solidFill>
                <a:latin typeface="+mn-lt"/>
                <a:ea typeface="+mn-ea"/>
              </a:defRPr>
            </a:lvl1pPr>
          </a:lstStyle>
          <a:p>
            <a:pPr indent="0" algn="r" defTabSz="914400">
              <a:lnSpc>
                <a:spcPct val="100000"/>
              </a:lnSpc>
              <a:buNone/>
              <a:tabLst>
                <a:tab algn="l" pos="0"/>
              </a:tabLst>
            </a:pPr>
            <a:fld id="{881A8D03-CE03-4B99-856F-B3E0739C3576}" type="slidenum">
              <a:rPr b="0" lang="de-DE" sz="1200" spc="-1" strike="noStrike">
                <a:solidFill>
                  <a:schemeClr val="dk1"/>
                </a:solidFill>
                <a:latin typeface="+mn-lt"/>
                <a:ea typeface="+mn-ea"/>
              </a:rPr>
              <a:t>34</a:t>
            </a:fld>
            <a:endParaRPr b="0" lang="de-DE" sz="1200" spc="-1" strike="noStrike">
              <a:solidFill>
                <a:srgbClr val="000000"/>
              </a:solid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sldImg"/>
          </p:nvPr>
        </p:nvSpPr>
        <p:spPr>
          <a:xfrm>
            <a:off x="685800" y="1143000"/>
            <a:ext cx="5483520" cy="3083400"/>
          </a:xfrm>
          <a:prstGeom prst="rect">
            <a:avLst/>
          </a:prstGeom>
          <a:ln w="0">
            <a:noFill/>
          </a:ln>
        </p:spPr>
      </p:sp>
      <p:sp>
        <p:nvSpPr>
          <p:cNvPr id="196" name="PlaceHolder 2"/>
          <p:cNvSpPr>
            <a:spLocks noGrp="1"/>
          </p:cNvSpPr>
          <p:nvPr>
            <p:ph type="body"/>
          </p:nvPr>
        </p:nvSpPr>
        <p:spPr>
          <a:xfrm>
            <a:off x="685800" y="4400640"/>
            <a:ext cx="5483520" cy="3597480"/>
          </a:xfrm>
          <a:prstGeom prst="rect">
            <a:avLst/>
          </a:prstGeom>
          <a:noFill/>
          <a:ln w="0">
            <a:noFill/>
          </a:ln>
        </p:spPr>
        <p:txBody>
          <a:bodyPr lIns="91440" rIns="91440" tIns="45720" bIns="45720" anchor="t">
            <a:noAutofit/>
          </a:bodyPr>
          <a:p>
            <a:pPr marL="216000" indent="-216000">
              <a:buNone/>
            </a:pPr>
            <a:endParaRPr b="0" lang="de-DE" sz="1800" spc="-1" strike="noStrike">
              <a:solidFill>
                <a:srgbClr val="000000"/>
              </a:solidFill>
              <a:latin typeface="Arial"/>
            </a:endParaRPr>
          </a:p>
        </p:txBody>
      </p:sp>
      <p:sp>
        <p:nvSpPr>
          <p:cNvPr id="197" name="PlaceHolder 3"/>
          <p:cNvSpPr>
            <a:spLocks noGrp="1"/>
          </p:cNvSpPr>
          <p:nvPr>
            <p:ph type="sldNum" idx="17"/>
          </p:nvPr>
        </p:nvSpPr>
        <p:spPr>
          <a:xfrm>
            <a:off x="3884760" y="8685360"/>
            <a:ext cx="2968920" cy="45576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de-DE" sz="1200" spc="-1" strike="noStrike">
                <a:solidFill>
                  <a:schemeClr val="dk1"/>
                </a:solidFill>
                <a:latin typeface="+mn-lt"/>
                <a:ea typeface="+mn-ea"/>
              </a:defRPr>
            </a:lvl1pPr>
          </a:lstStyle>
          <a:p>
            <a:pPr indent="0" algn="r" defTabSz="914400">
              <a:lnSpc>
                <a:spcPct val="100000"/>
              </a:lnSpc>
              <a:buNone/>
              <a:tabLst>
                <a:tab algn="l" pos="0"/>
              </a:tabLst>
            </a:pPr>
            <a:fld id="{32780A0D-8005-4997-B80F-C3180B09B3E2}" type="slidenum">
              <a:rPr b="0" lang="de-DE" sz="1200" spc="-1" strike="noStrike">
                <a:solidFill>
                  <a:schemeClr val="dk1"/>
                </a:solidFill>
                <a:latin typeface="+mn-lt"/>
                <a:ea typeface="+mn-ea"/>
              </a:rPr>
              <a:t>34</a:t>
            </a:fld>
            <a:endParaRPr b="0" lang="de-DE" sz="12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685800" y="1143000"/>
            <a:ext cx="5483520" cy="3083400"/>
          </a:xfrm>
          <a:prstGeom prst="rect">
            <a:avLst/>
          </a:prstGeom>
          <a:ln w="0">
            <a:noFill/>
          </a:ln>
        </p:spPr>
      </p:sp>
      <p:sp>
        <p:nvSpPr>
          <p:cNvPr id="199" name="PlaceHolder 2"/>
          <p:cNvSpPr>
            <a:spLocks noGrp="1"/>
          </p:cNvSpPr>
          <p:nvPr>
            <p:ph type="body"/>
          </p:nvPr>
        </p:nvSpPr>
        <p:spPr>
          <a:xfrm>
            <a:off x="685800" y="4400640"/>
            <a:ext cx="5483520" cy="3597480"/>
          </a:xfrm>
          <a:prstGeom prst="rect">
            <a:avLst/>
          </a:prstGeom>
          <a:noFill/>
          <a:ln w="0">
            <a:noFill/>
          </a:ln>
        </p:spPr>
        <p:txBody>
          <a:bodyPr lIns="91440" rIns="91440" tIns="45720" bIns="45720" anchor="t">
            <a:noAutofit/>
          </a:bodyPr>
          <a:p>
            <a:pPr marL="216000" indent="-216000">
              <a:buNone/>
            </a:pPr>
            <a:endParaRPr b="0" lang="de-DE" sz="1800" spc="-1" strike="noStrike">
              <a:solidFill>
                <a:srgbClr val="000000"/>
              </a:solidFill>
              <a:latin typeface="Arial"/>
            </a:endParaRPr>
          </a:p>
        </p:txBody>
      </p:sp>
      <p:sp>
        <p:nvSpPr>
          <p:cNvPr id="200" name="PlaceHolder 3"/>
          <p:cNvSpPr>
            <a:spLocks noGrp="1"/>
          </p:cNvSpPr>
          <p:nvPr>
            <p:ph type="sldNum" idx="18"/>
          </p:nvPr>
        </p:nvSpPr>
        <p:spPr>
          <a:xfrm>
            <a:off x="3884760" y="8685360"/>
            <a:ext cx="2968920" cy="45576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de-DE" sz="1200" spc="-1" strike="noStrike">
                <a:solidFill>
                  <a:schemeClr val="dk1"/>
                </a:solidFill>
                <a:latin typeface="+mn-lt"/>
                <a:ea typeface="+mn-ea"/>
              </a:defRPr>
            </a:lvl1pPr>
          </a:lstStyle>
          <a:p>
            <a:pPr indent="0" algn="r" defTabSz="914400">
              <a:lnSpc>
                <a:spcPct val="100000"/>
              </a:lnSpc>
              <a:buNone/>
              <a:tabLst>
                <a:tab algn="l" pos="0"/>
              </a:tabLst>
            </a:pPr>
            <a:fld id="{576BE96C-94A4-45F8-9740-EAA776708503}" type="slidenum">
              <a:rPr b="0" lang="de-DE" sz="1200" spc="-1" strike="noStrike">
                <a:solidFill>
                  <a:schemeClr val="dk1"/>
                </a:solidFill>
                <a:latin typeface="+mn-lt"/>
                <a:ea typeface="+mn-ea"/>
              </a:rPr>
              <a:t>&lt;Foliennummer&gt;</a:t>
            </a:fld>
            <a:endParaRPr b="0" lang="de-DE" sz="1200" spc="-1" strike="noStrike">
              <a:solidFill>
                <a:srgbClr val="000000"/>
              </a:solidFill>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sldImg"/>
          </p:nvPr>
        </p:nvSpPr>
        <p:spPr>
          <a:xfrm>
            <a:off x="685800" y="1143000"/>
            <a:ext cx="5483520" cy="3083400"/>
          </a:xfrm>
          <a:prstGeom prst="rect">
            <a:avLst/>
          </a:prstGeom>
          <a:ln w="0">
            <a:noFill/>
          </a:ln>
        </p:spPr>
      </p:sp>
      <p:sp>
        <p:nvSpPr>
          <p:cNvPr id="202" name="PlaceHolder 2"/>
          <p:cNvSpPr>
            <a:spLocks noGrp="1"/>
          </p:cNvSpPr>
          <p:nvPr>
            <p:ph type="body"/>
          </p:nvPr>
        </p:nvSpPr>
        <p:spPr>
          <a:xfrm>
            <a:off x="685800" y="4400640"/>
            <a:ext cx="5483520" cy="3597480"/>
          </a:xfrm>
          <a:prstGeom prst="rect">
            <a:avLst/>
          </a:prstGeom>
          <a:noFill/>
          <a:ln w="0">
            <a:noFill/>
          </a:ln>
        </p:spPr>
        <p:txBody>
          <a:bodyPr lIns="91440" rIns="91440" tIns="45720" bIns="45720" anchor="t">
            <a:noAutofit/>
          </a:bodyPr>
          <a:p>
            <a:pPr marL="216000" indent="-216000">
              <a:buNone/>
            </a:pPr>
            <a:endParaRPr b="0" lang="de-DE" sz="1800" spc="-1" strike="noStrike">
              <a:solidFill>
                <a:srgbClr val="000000"/>
              </a:solidFill>
              <a:latin typeface="Arial"/>
            </a:endParaRPr>
          </a:p>
        </p:txBody>
      </p:sp>
      <p:sp>
        <p:nvSpPr>
          <p:cNvPr id="203" name="PlaceHolder 3"/>
          <p:cNvSpPr>
            <a:spLocks noGrp="1"/>
          </p:cNvSpPr>
          <p:nvPr>
            <p:ph type="sldNum" idx="19"/>
          </p:nvPr>
        </p:nvSpPr>
        <p:spPr>
          <a:xfrm>
            <a:off x="3884760" y="8685360"/>
            <a:ext cx="2968920" cy="45576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de-DE" sz="1200" spc="-1" strike="noStrike">
                <a:solidFill>
                  <a:schemeClr val="dk1"/>
                </a:solidFill>
                <a:latin typeface="+mn-lt"/>
                <a:ea typeface="+mn-ea"/>
              </a:defRPr>
            </a:lvl1pPr>
          </a:lstStyle>
          <a:p>
            <a:pPr indent="0" algn="r" defTabSz="914400">
              <a:lnSpc>
                <a:spcPct val="100000"/>
              </a:lnSpc>
              <a:buNone/>
              <a:tabLst>
                <a:tab algn="l" pos="0"/>
              </a:tabLst>
            </a:pPr>
            <a:fld id="{EF18322F-0057-4495-BF42-BBE2312CBD80}" type="slidenum">
              <a:rPr b="0" lang="de-DE" sz="1200" spc="-1" strike="noStrike">
                <a:solidFill>
                  <a:schemeClr val="dk1"/>
                </a:solidFill>
                <a:latin typeface="+mn-lt"/>
                <a:ea typeface="+mn-ea"/>
              </a:rPr>
              <a:t>&lt;Foliennummer&gt;</a:t>
            </a:fld>
            <a:endParaRPr b="0" lang="de-DE"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elfoli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4520" cy="132444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6" name="PlaceHolder 2"/>
          <p:cNvSpPr>
            <a:spLocks noGrp="1"/>
          </p:cNvSpPr>
          <p:nvPr>
            <p:ph type="subTitle"/>
          </p:nvPr>
        </p:nvSpPr>
        <p:spPr>
          <a:xfrm>
            <a:off x="838080" y="1825560"/>
            <a:ext cx="10514520" cy="435024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60FBD2B-D08D-4AC7-8DEF-4959657A83F8}" type="slidenum">
              <a:t>&lt;#&gt;</a:t>
            </a:fld>
          </a:p>
        </p:txBody>
      </p:sp>
      <p:sp>
        <p:nvSpPr>
          <p:cNvPr id="6" name="PlaceHolder 5"/>
          <p:cNvSpPr>
            <a:spLocks noGrp="1"/>
          </p:cNvSpPr>
          <p:nvPr>
            <p:ph type="dt" idx="3"/>
          </p:nvPr>
        </p:nvSpPr>
        <p:spPr/>
        <p:txBody>
          <a:bodyPr/>
          <a:p>
            <a:r>
              <a:rPr lang="de-DE"/>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el und Inhalt">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4520" cy="132444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3" name="PlaceHolder 2"/>
          <p:cNvSpPr>
            <a:spLocks noGrp="1"/>
          </p:cNvSpPr>
          <p:nvPr>
            <p:ph/>
          </p:nvPr>
        </p:nvSpPr>
        <p:spPr>
          <a:xfrm>
            <a:off x="838080" y="1825560"/>
            <a:ext cx="10514520" cy="4350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dt" idx="5"/>
          </p:nvPr>
        </p:nvSpPr>
        <p:spPr/>
        <p:txBody>
          <a:bodyPr/>
          <a:p>
            <a:r>
              <a:rPr lang="de-DE"/>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1_Titel und Inhalt">
    <p:spTree>
      <p:nvGrpSpPr>
        <p:cNvPr id="1" name=""/>
        <p:cNvGrpSpPr/>
        <p:nvPr/>
      </p:nvGrpSpPr>
      <p:grpSpPr>
        <a:xfrm>
          <a:off x="0" y="0"/>
          <a:ext cx="0" cy="0"/>
          <a:chOff x="0" y="0"/>
          <a:chExt cx="0" cy="0"/>
        </a:xfrm>
      </p:grpSpPr>
      <p:sp>
        <p:nvSpPr>
          <p:cNvPr id="20" name="PlaceHolder 1"/>
          <p:cNvSpPr>
            <a:spLocks noGrp="1"/>
          </p:cNvSpPr>
          <p:nvPr>
            <p:ph type="title"/>
          </p:nvPr>
        </p:nvSpPr>
        <p:spPr>
          <a:xfrm>
            <a:off x="838080" y="365040"/>
            <a:ext cx="10514520" cy="132444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21" name="PlaceHolder 2"/>
          <p:cNvSpPr>
            <a:spLocks noGrp="1"/>
          </p:cNvSpPr>
          <p:nvPr>
            <p:ph/>
          </p:nvPr>
        </p:nvSpPr>
        <p:spPr>
          <a:xfrm>
            <a:off x="838080" y="1825560"/>
            <a:ext cx="10514520" cy="4350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4" name="PlaceHolder 3"/>
          <p:cNvSpPr>
            <a:spLocks noGrp="1"/>
          </p:cNvSpPr>
          <p:nvPr>
            <p:ph type="ftr" idx="6"/>
          </p:nvPr>
        </p:nvSpPr>
        <p:spPr/>
        <p:txBody>
          <a:bodyPr/>
          <a:p>
            <a:r>
              <a:t>Footer</a:t>
            </a:r>
          </a:p>
        </p:txBody>
      </p:sp>
      <p:sp>
        <p:nvSpPr>
          <p:cNvPr id="5" name="PlaceHolder 4"/>
          <p:cNvSpPr>
            <a:spLocks noGrp="1"/>
          </p:cNvSpPr>
          <p:nvPr>
            <p:ph type="sldNum" idx="7"/>
          </p:nvPr>
        </p:nvSpPr>
        <p:spPr/>
        <p:txBody>
          <a:bodyPr/>
          <a:p>
            <a:fld id="{92B2521D-9B1E-4036-9017-9CEDDAC4BA82}" type="slidenum">
              <a:t>&lt;#&gt;</a:t>
            </a:fld>
          </a:p>
        </p:txBody>
      </p:sp>
      <p:sp>
        <p:nvSpPr>
          <p:cNvPr id="6" name="PlaceHolder 5"/>
          <p:cNvSpPr>
            <a:spLocks noGrp="1"/>
          </p:cNvSpPr>
          <p:nvPr>
            <p:ph type="dt" idx="8"/>
          </p:nvPr>
        </p:nvSpPr>
        <p:spPr/>
        <p:txBody>
          <a:bodyPr/>
          <a:p>
            <a:r>
              <a:rPr lang="de-DE"/>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el und Inhalt_">
    <p:spTree>
      <p:nvGrpSpPr>
        <p:cNvPr id="1" name=""/>
        <p:cNvGrpSpPr/>
        <p:nvPr/>
      </p:nvGrpSpPr>
      <p:grpSpPr>
        <a:xfrm>
          <a:off x="0" y="0"/>
          <a:ext cx="0" cy="0"/>
          <a:chOff x="0" y="0"/>
          <a:chExt cx="0" cy="0"/>
        </a:xfrm>
      </p:grpSpPr>
      <p:sp>
        <p:nvSpPr>
          <p:cNvPr id="27" name="PlaceHolder 1"/>
          <p:cNvSpPr>
            <a:spLocks noGrp="1"/>
          </p:cNvSpPr>
          <p:nvPr>
            <p:ph type="title"/>
          </p:nvPr>
        </p:nvSpPr>
        <p:spPr>
          <a:xfrm>
            <a:off x="838080" y="365040"/>
            <a:ext cx="10514520" cy="132444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28" name="PlaceHolder 2"/>
          <p:cNvSpPr>
            <a:spLocks noGrp="1"/>
          </p:cNvSpPr>
          <p:nvPr>
            <p:ph/>
          </p:nvPr>
        </p:nvSpPr>
        <p:spPr>
          <a:xfrm>
            <a:off x="838080" y="1825560"/>
            <a:ext cx="10514520" cy="4350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4" name="PlaceHolder 3"/>
          <p:cNvSpPr>
            <a:spLocks noGrp="1"/>
          </p:cNvSpPr>
          <p:nvPr>
            <p:ph type="ftr" idx="9"/>
          </p:nvPr>
        </p:nvSpPr>
        <p:spPr/>
        <p:txBody>
          <a:bodyPr/>
          <a:p>
            <a:r>
              <a:t>Footer</a:t>
            </a:r>
          </a:p>
        </p:txBody>
      </p:sp>
      <p:sp>
        <p:nvSpPr>
          <p:cNvPr id="5" name="PlaceHolder 4"/>
          <p:cNvSpPr>
            <a:spLocks noGrp="1"/>
          </p:cNvSpPr>
          <p:nvPr>
            <p:ph type="dt" idx="10"/>
          </p:nvPr>
        </p:nvSpPr>
        <p:spPr/>
        <p:txBody>
          <a:bodyPr/>
          <a:p>
            <a:r>
              <a:rPr lang="de-DE"/>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4520" cy="132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1" name="PlaceHolder 2"/>
          <p:cNvSpPr>
            <a:spLocks noGrp="1"/>
          </p:cNvSpPr>
          <p:nvPr>
            <p:ph type="ftr" idx="1"/>
          </p:nvPr>
        </p:nvSpPr>
        <p:spPr>
          <a:xfrm>
            <a:off x="4038480" y="6356520"/>
            <a:ext cx="4113720" cy="36396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400" spc="-1" strike="noStrike">
                <a:solidFill>
                  <a:srgbClr val="000000"/>
                </a:solidFill>
                <a:latin typeface="Times New Roman"/>
              </a:defRPr>
            </a:lvl1pPr>
          </a:lstStyle>
          <a:p>
            <a:pPr indent="0" algn="ctr" defTabSz="914400">
              <a:lnSpc>
                <a:spcPct val="100000"/>
              </a:lnSpc>
              <a:buNone/>
              <a:tabLst>
                <a:tab algn="l" pos="0"/>
              </a:tabLst>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2" name="PlaceHolder 3"/>
          <p:cNvSpPr>
            <a:spLocks noGrp="1"/>
          </p:cNvSpPr>
          <p:nvPr>
            <p:ph type="sldNum" idx="2"/>
          </p:nvPr>
        </p:nvSpPr>
        <p:spPr>
          <a:xfrm>
            <a:off x="8610480" y="6356520"/>
            <a:ext cx="274212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de-DE" sz="1200" spc="-1" strike="noStrike">
                <a:solidFill>
                  <a:schemeClr val="dk1">
                    <a:tint val="82000"/>
                  </a:schemeClr>
                </a:solidFill>
                <a:latin typeface="Aptos"/>
              </a:defRPr>
            </a:lvl1pPr>
          </a:lstStyle>
          <a:p>
            <a:pPr indent="0" algn="r" defTabSz="914400">
              <a:lnSpc>
                <a:spcPct val="100000"/>
              </a:lnSpc>
              <a:buNone/>
              <a:tabLst>
                <a:tab algn="l" pos="0"/>
              </a:tabLst>
            </a:pPr>
            <a:fld id="{165831BB-85D7-4E0A-9168-C9D4AD41A560}" type="slidenum">
              <a:rPr b="0" lang="de-DE" sz="1200" spc="-1" strike="noStrike">
                <a:solidFill>
                  <a:schemeClr val="dk1">
                    <a:tint val="82000"/>
                  </a:schemeClr>
                </a:solidFill>
                <a:latin typeface="Aptos"/>
              </a:rPr>
              <a:t>&lt;Foliennummer&gt;</a:t>
            </a:fld>
            <a:endParaRPr b="0" lang="de-DE" sz="1200" spc="-1" strike="noStrike">
              <a:solidFill>
                <a:srgbClr val="000000"/>
              </a:solidFill>
              <a:latin typeface="Times New Roman"/>
            </a:endParaRPr>
          </a:p>
        </p:txBody>
      </p:sp>
      <p:sp>
        <p:nvSpPr>
          <p:cNvPr id="3" name="PlaceHolder 4"/>
          <p:cNvSpPr>
            <a:spLocks noGrp="1"/>
          </p:cNvSpPr>
          <p:nvPr>
            <p:ph type="dt" idx="3"/>
          </p:nvPr>
        </p:nvSpPr>
        <p:spPr>
          <a:xfrm>
            <a:off x="838080" y="6356520"/>
            <a:ext cx="2742120" cy="363960"/>
          </a:xfrm>
          <a:prstGeom prst="rect">
            <a:avLst/>
          </a:prstGeom>
          <a:noFill/>
          <a:ln w="0">
            <a:noFill/>
          </a:ln>
        </p:spPr>
        <p:txBody>
          <a:bodyPr lIns="91440" rIns="91440" tIns="45720" bIns="45720" anchor="ctr">
            <a:noAutofit/>
          </a:bodyPr>
          <a:lstStyle>
            <a:lvl1pPr indent="0">
              <a:buNone/>
              <a:defRPr b="0" lang="de-DE" sz="1400" spc="-1" strike="noStrike">
                <a:solidFill>
                  <a:srgbClr val="000000"/>
                </a:solidFill>
                <a:latin typeface="Times New Roman"/>
              </a:defRPr>
            </a:lvl1pPr>
          </a:lstStyle>
          <a:p>
            <a:pPr indent="0">
              <a:buNone/>
            </a:pPr>
            <a:r>
              <a:rPr b="0" lang="de-DE" sz="1400" spc="-1" strike="noStrike">
                <a:solidFill>
                  <a:srgbClr val="000000"/>
                </a:solidFill>
                <a:latin typeface="Times New Roman"/>
              </a:rPr>
              <a:t>&lt;Datum/Uhrzeit&gt;</a:t>
            </a:r>
            <a:endParaRPr b="0" lang="de-DE" sz="1400" spc="-1" strike="noStrike">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3200" spc="-1" strike="noStrike">
                <a:solidFill>
                  <a:srgbClr val="000000"/>
                </a:solidFill>
                <a:latin typeface="Arial"/>
              </a:rPr>
              <a:t>Format des Gliederungstextes durch Klicken bearbeiten</a:t>
            </a:r>
            <a:endParaRPr b="0" lang="de-D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800" spc="-1" strike="noStrike">
                <a:solidFill>
                  <a:srgbClr val="000000"/>
                </a:solidFill>
                <a:latin typeface="Arial"/>
              </a:rPr>
              <a:t>Zweite Gliederungsebene</a:t>
            </a:r>
            <a:endParaRPr b="0" lang="de-D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2400" spc="-1" strike="noStrike">
                <a:solidFill>
                  <a:srgbClr val="000000"/>
                </a:solidFill>
                <a:latin typeface="Arial"/>
              </a:rPr>
              <a:t>Dritte Gliederungsebene</a:t>
            </a:r>
            <a:endParaRPr b="0" lang="de-D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Arial"/>
              </a:rPr>
              <a:t>Vierte Gliederungsebene</a:t>
            </a:r>
            <a:endParaRPr b="0" lang="de-D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 name="Grafik 6" descr=""/>
          <p:cNvPicPr/>
          <p:nvPr/>
        </p:nvPicPr>
        <p:blipFill>
          <a:blip r:embed="rId2"/>
          <a:stretch/>
        </p:blipFill>
        <p:spPr>
          <a:xfrm>
            <a:off x="10859400" y="6311880"/>
            <a:ext cx="1211040" cy="529920"/>
          </a:xfrm>
          <a:prstGeom prst="rect">
            <a:avLst/>
          </a:prstGeom>
          <a:ln w="0">
            <a:noFill/>
          </a:ln>
        </p:spPr>
      </p:pic>
      <p:sp>
        <p:nvSpPr>
          <p:cNvPr id="8" name="PlaceHolder 1"/>
          <p:cNvSpPr>
            <a:spLocks noGrp="1"/>
          </p:cNvSpPr>
          <p:nvPr>
            <p:ph type="title"/>
          </p:nvPr>
        </p:nvSpPr>
        <p:spPr>
          <a:xfrm>
            <a:off x="838080" y="365040"/>
            <a:ext cx="10514520" cy="132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9" name="PlaceHolder 2"/>
          <p:cNvSpPr>
            <a:spLocks noGrp="1"/>
          </p:cNvSpPr>
          <p:nvPr>
            <p:ph type="body"/>
          </p:nvPr>
        </p:nvSpPr>
        <p:spPr>
          <a:xfrm>
            <a:off x="838080" y="1825560"/>
            <a:ext cx="10514520" cy="4350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0" name="PlaceHolder 3"/>
          <p:cNvSpPr>
            <a:spLocks noGrp="1"/>
          </p:cNvSpPr>
          <p:nvPr>
            <p:ph type="ftr" idx="4"/>
          </p:nvPr>
        </p:nvSpPr>
        <p:spPr>
          <a:xfrm>
            <a:off x="4038480" y="6356520"/>
            <a:ext cx="4113720" cy="36396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400" spc="-1" strike="noStrike">
                <a:solidFill>
                  <a:srgbClr val="000000"/>
                </a:solidFill>
                <a:latin typeface="Times New Roman"/>
              </a:defRPr>
            </a:lvl1pPr>
          </a:lstStyle>
          <a:p>
            <a:pPr indent="0" algn="ctr" defTabSz="914400">
              <a:lnSpc>
                <a:spcPct val="100000"/>
              </a:lnSpc>
              <a:buNone/>
              <a:tabLst>
                <a:tab algn="l" pos="0"/>
              </a:tabLst>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11" name="PlaceHolder 4"/>
          <p:cNvSpPr>
            <a:spLocks noGrp="1"/>
          </p:cNvSpPr>
          <p:nvPr>
            <p:ph type="dt" idx="5"/>
          </p:nvPr>
        </p:nvSpPr>
        <p:spPr>
          <a:xfrm>
            <a:off x="838080" y="6356520"/>
            <a:ext cx="2742120" cy="363960"/>
          </a:xfrm>
          <a:prstGeom prst="rect">
            <a:avLst/>
          </a:prstGeom>
          <a:noFill/>
          <a:ln w="0">
            <a:noFill/>
          </a:ln>
        </p:spPr>
        <p:txBody>
          <a:bodyPr lIns="91440" rIns="91440" tIns="45720" bIns="45720" anchor="ctr">
            <a:noAutofit/>
          </a:bodyPr>
          <a:lstStyle>
            <a:lvl1pPr indent="0">
              <a:buNone/>
              <a:defRPr b="0" lang="de-DE" sz="1400" spc="-1" strike="noStrike">
                <a:solidFill>
                  <a:srgbClr val="000000"/>
                </a:solidFill>
                <a:latin typeface="Times New Roman"/>
              </a:defRPr>
            </a:lvl1pPr>
          </a:lstStyle>
          <a:p>
            <a:pPr indent="0">
              <a:buNone/>
            </a:pPr>
            <a:r>
              <a:rPr b="0" lang="de-DE" sz="1400" spc="-1" strike="noStrike">
                <a:solidFill>
                  <a:srgbClr val="000000"/>
                </a:solidFill>
                <a:latin typeface="Times New Roman"/>
              </a:rPr>
              <a:t>&lt;Datum/Uhrzeit&gt;</a:t>
            </a:r>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4" name="Grafik 6" descr=""/>
          <p:cNvPicPr/>
          <p:nvPr/>
        </p:nvPicPr>
        <p:blipFill>
          <a:blip r:embed="rId2"/>
          <a:stretch/>
        </p:blipFill>
        <p:spPr>
          <a:xfrm>
            <a:off x="10859400" y="6311880"/>
            <a:ext cx="1211040" cy="529920"/>
          </a:xfrm>
          <a:prstGeom prst="rect">
            <a:avLst/>
          </a:prstGeom>
          <a:ln w="0">
            <a:noFill/>
          </a:ln>
        </p:spPr>
      </p:pic>
      <p:sp>
        <p:nvSpPr>
          <p:cNvPr id="15" name="PlaceHolder 1"/>
          <p:cNvSpPr>
            <a:spLocks noGrp="1"/>
          </p:cNvSpPr>
          <p:nvPr>
            <p:ph type="title"/>
          </p:nvPr>
        </p:nvSpPr>
        <p:spPr>
          <a:xfrm>
            <a:off x="838080" y="365040"/>
            <a:ext cx="10514520" cy="132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16" name="PlaceHolder 2"/>
          <p:cNvSpPr>
            <a:spLocks noGrp="1"/>
          </p:cNvSpPr>
          <p:nvPr>
            <p:ph type="body"/>
          </p:nvPr>
        </p:nvSpPr>
        <p:spPr>
          <a:xfrm>
            <a:off x="838080" y="1825560"/>
            <a:ext cx="10514520" cy="4350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7" name="PlaceHolder 3"/>
          <p:cNvSpPr>
            <a:spLocks noGrp="1"/>
          </p:cNvSpPr>
          <p:nvPr>
            <p:ph type="ftr" idx="6"/>
          </p:nvPr>
        </p:nvSpPr>
        <p:spPr>
          <a:xfrm>
            <a:off x="4038480" y="6356520"/>
            <a:ext cx="4114080" cy="36432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400" spc="-1" strike="noStrike">
                <a:solidFill>
                  <a:srgbClr val="000000"/>
                </a:solidFill>
                <a:latin typeface="Aptos"/>
              </a:defRPr>
            </a:lvl1pPr>
          </a:lstStyle>
          <a:p>
            <a:pPr indent="0" algn="ctr" defTabSz="914400">
              <a:lnSpc>
                <a:spcPct val="100000"/>
              </a:lnSpc>
              <a:buNone/>
              <a:tabLst>
                <a:tab algn="l" pos="0"/>
              </a:tabLst>
            </a:pPr>
            <a:r>
              <a:rPr b="0" lang="de-DE" sz="1400" spc="-1" strike="noStrike">
                <a:solidFill>
                  <a:srgbClr val="000000"/>
                </a:solidFill>
                <a:latin typeface="Aptos"/>
              </a:rPr>
              <a:t>&lt;Fußzeile&gt;</a:t>
            </a:r>
            <a:endParaRPr b="0" lang="de-DE" sz="1400" spc="-1" strike="noStrike">
              <a:solidFill>
                <a:srgbClr val="000000"/>
              </a:solidFill>
              <a:latin typeface="Times New Roman"/>
            </a:endParaRPr>
          </a:p>
        </p:txBody>
      </p:sp>
      <p:sp>
        <p:nvSpPr>
          <p:cNvPr id="18" name="PlaceHolder 4"/>
          <p:cNvSpPr>
            <a:spLocks noGrp="1"/>
          </p:cNvSpPr>
          <p:nvPr>
            <p:ph type="sldNum" idx="7"/>
          </p:nvPr>
        </p:nvSpPr>
        <p:spPr>
          <a:xfrm>
            <a:off x="0" y="0"/>
            <a:ext cx="0" cy="0"/>
          </a:xfrm>
          <a:prstGeom prst="rect">
            <a:avLst/>
          </a:prstGeom>
          <a:noFill/>
          <a:ln w="0">
            <a:noFill/>
          </a:ln>
        </p:spPr>
        <p:txBody>
          <a:bodyPr lIns="90000" rIns="90000" tIns="-45000" bIns="-45000" anchor="t">
            <a:noAutofit/>
          </a:bodyPr>
          <a:lstStyle>
            <a:lvl1pPr indent="0" defTabSz="914400">
              <a:lnSpc>
                <a:spcPct val="100000"/>
              </a:lnSpc>
              <a:buNone/>
              <a:tabLst>
                <a:tab algn="l" pos="0"/>
              </a:tabLst>
              <a:defRPr b="0" lang="de-DE" sz="1800" spc="-1" strike="noStrike">
                <a:solidFill>
                  <a:schemeClr val="dk1"/>
                </a:solidFill>
                <a:latin typeface="Aptos"/>
              </a:defRPr>
            </a:lvl1pPr>
          </a:lstStyle>
          <a:p>
            <a:pPr indent="0" defTabSz="914400">
              <a:lnSpc>
                <a:spcPct val="100000"/>
              </a:lnSpc>
              <a:buNone/>
              <a:tabLst>
                <a:tab algn="l" pos="0"/>
              </a:tabLst>
            </a:pPr>
            <a:fld id="{7CA1423D-4B89-48E7-A915-06DB3A856B6F}" type="slidenum">
              <a:rPr b="0" lang="de-DE" sz="1800" spc="-1" strike="noStrike">
                <a:solidFill>
                  <a:schemeClr val="dk1"/>
                </a:solidFill>
                <a:latin typeface="Aptos"/>
              </a:rPr>
              <a:t>&lt;Foliennummer&gt;</a:t>
            </a:fld>
            <a:endParaRPr b="0" lang="de-DE" sz="1800" spc="-1" strike="noStrike">
              <a:solidFill>
                <a:srgbClr val="000000"/>
              </a:solidFill>
              <a:latin typeface="Times New Roman"/>
            </a:endParaRPr>
          </a:p>
        </p:txBody>
      </p:sp>
      <p:sp>
        <p:nvSpPr>
          <p:cNvPr id="19" name="PlaceHolder 5"/>
          <p:cNvSpPr>
            <a:spLocks noGrp="1"/>
          </p:cNvSpPr>
          <p:nvPr>
            <p:ph type="dt" idx="8"/>
          </p:nvPr>
        </p:nvSpPr>
        <p:spPr>
          <a:xfrm>
            <a:off x="838080" y="6356520"/>
            <a:ext cx="2742120" cy="363960"/>
          </a:xfrm>
          <a:prstGeom prst="rect">
            <a:avLst/>
          </a:prstGeom>
          <a:noFill/>
          <a:ln w="0">
            <a:noFill/>
          </a:ln>
        </p:spPr>
        <p:txBody>
          <a:bodyPr lIns="91440" rIns="91440" tIns="45720" bIns="45720" anchor="ctr">
            <a:noAutofit/>
          </a:bodyPr>
          <a:lstStyle>
            <a:lvl1pPr indent="0">
              <a:buNone/>
              <a:defRPr b="0" lang="de-DE" sz="1400" spc="-1" strike="noStrike">
                <a:solidFill>
                  <a:srgbClr val="000000"/>
                </a:solidFill>
                <a:latin typeface="Times New Roman"/>
              </a:defRPr>
            </a:lvl1pPr>
          </a:lstStyle>
          <a:p>
            <a:pPr indent="0">
              <a:buNone/>
            </a:pPr>
            <a:r>
              <a:rPr b="0" lang="de-DE" sz="1400" spc="-1" strike="noStrike">
                <a:solidFill>
                  <a:srgbClr val="000000"/>
                </a:solidFill>
                <a:latin typeface="Times New Roman"/>
              </a:rPr>
              <a:t>&lt;Datum/Uhrzeit&gt;</a:t>
            </a:r>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2" name="Grafik 6" descr=""/>
          <p:cNvPicPr/>
          <p:nvPr/>
        </p:nvPicPr>
        <p:blipFill>
          <a:blip r:embed="rId2"/>
          <a:stretch/>
        </p:blipFill>
        <p:spPr>
          <a:xfrm>
            <a:off x="10859400" y="6311880"/>
            <a:ext cx="1209240" cy="528120"/>
          </a:xfrm>
          <a:prstGeom prst="rect">
            <a:avLst/>
          </a:prstGeom>
          <a:ln w="0">
            <a:noFill/>
          </a:ln>
        </p:spPr>
      </p:pic>
      <p:sp>
        <p:nvSpPr>
          <p:cNvPr id="23" name="PlaceHolder 1"/>
          <p:cNvSpPr>
            <a:spLocks noGrp="1"/>
          </p:cNvSpPr>
          <p:nvPr>
            <p:ph type="title"/>
          </p:nvPr>
        </p:nvSpPr>
        <p:spPr>
          <a:xfrm>
            <a:off x="838080" y="365040"/>
            <a:ext cx="10514520" cy="132444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24" name="PlaceHolder 2"/>
          <p:cNvSpPr>
            <a:spLocks noGrp="1"/>
          </p:cNvSpPr>
          <p:nvPr>
            <p:ph type="body"/>
          </p:nvPr>
        </p:nvSpPr>
        <p:spPr>
          <a:xfrm>
            <a:off x="838080" y="1825560"/>
            <a:ext cx="10514520" cy="4350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25" name="PlaceHolder 3"/>
          <p:cNvSpPr>
            <a:spLocks noGrp="1"/>
          </p:cNvSpPr>
          <p:nvPr>
            <p:ph type="ftr" idx="9"/>
          </p:nvPr>
        </p:nvSpPr>
        <p:spPr>
          <a:xfrm>
            <a:off x="4038480" y="6356520"/>
            <a:ext cx="4111920" cy="3621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pc="-1" strike="noStrike">
                <a:solidFill>
                  <a:srgbClr val="000000"/>
                </a:solidFill>
                <a:latin typeface="Times New Roman"/>
              </a:defRPr>
            </a:lvl1pPr>
          </a:lstStyle>
          <a:p>
            <a:pPr indent="0" algn="ctr">
              <a:lnSpc>
                <a:spcPct val="100000"/>
              </a:lnSpc>
              <a:buNone/>
              <a:tabLst>
                <a:tab algn="l" pos="0"/>
              </a:tabLst>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26" name="PlaceHolder 4"/>
          <p:cNvSpPr>
            <a:spLocks noGrp="1"/>
          </p:cNvSpPr>
          <p:nvPr>
            <p:ph type="dt" idx="10"/>
          </p:nvPr>
        </p:nvSpPr>
        <p:spPr>
          <a:xfrm>
            <a:off x="838080" y="6356520"/>
            <a:ext cx="2740320" cy="362160"/>
          </a:xfrm>
          <a:prstGeom prst="rect">
            <a:avLst/>
          </a:prstGeom>
          <a:noFill/>
          <a:ln w="0">
            <a:noFill/>
          </a:ln>
        </p:spPr>
        <p:txBody>
          <a:bodyPr lIns="91440" rIns="91440" tIns="45720" bIns="45720" anchor="ctr">
            <a:noAutofit/>
          </a:bodyPr>
          <a:lstStyle>
            <a:lvl1pPr indent="0">
              <a:buNone/>
              <a:defRPr b="0" lang="de-DE" sz="1400" spc="-1" strike="noStrike">
                <a:solidFill>
                  <a:srgbClr val="000000"/>
                </a:solidFill>
                <a:latin typeface="Times New Roman"/>
              </a:defRPr>
            </a:lvl1pPr>
          </a:lstStyle>
          <a:p>
            <a:pPr indent="0">
              <a:buNone/>
            </a:pPr>
            <a:r>
              <a:rPr b="0" lang="de-DE" sz="1400" spc="-1" strike="noStrike">
                <a:solidFill>
                  <a:srgbClr val="000000"/>
                </a:solidFill>
                <a:latin typeface="Times New Roman"/>
              </a:rPr>
              <a:t>&lt;Datum/Uhrzeit&gt;</a:t>
            </a:r>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hyperlink" Target="https://www.deloitte.com/de/de/services/financial-advisory/analysis/future-of-private-equity-led-medical-care-centers.html" TargetMode="External"/><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35" name="Rectangle 78">
            <a:extLst>
              <a:ext uri="{C183D7F6-B498-43B3-948B-1728B52AA6E4}">
                <adec:decorative xmlns:adec="http://schemas.microsoft.com/office/drawing/2017/decorative" val="1"/>
              </a:ext>
            </a:extLst>
          </p:cNvPr>
          <p:cNvSpPr/>
          <p:nvPr/>
        </p:nvSpPr>
        <p:spPr>
          <a:xfrm>
            <a:off x="0" y="0"/>
            <a:ext cx="1219140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pic>
        <p:nvPicPr>
          <p:cNvPr id="36" name="Grafik 3" descr="Ein Bild, das Text, Schrift, Grafiken, Grafikdesign enthält.&#10;&#10;KI-generierte Inhalte können fehlerhaft sein."/>
          <p:cNvPicPr/>
          <p:nvPr/>
        </p:nvPicPr>
        <p:blipFill>
          <a:blip r:embed="rId1"/>
          <a:stretch/>
        </p:blipFill>
        <p:spPr>
          <a:xfrm>
            <a:off x="621720" y="1985760"/>
            <a:ext cx="6588720" cy="2882160"/>
          </a:xfrm>
          <a:prstGeom prst="rect">
            <a:avLst/>
          </a:prstGeom>
          <a:ln w="0">
            <a:noFill/>
          </a:ln>
        </p:spPr>
      </p:pic>
      <p:sp>
        <p:nvSpPr>
          <p:cNvPr id="37" name="Right Triangle 80">
            <a:extLst>
              <a:ext uri="{C183D7F6-B498-43B3-948B-1728B52AA6E4}">
                <adec:decorative xmlns:adec="http://schemas.microsoft.com/office/drawing/2017/decorative" val="1"/>
              </a:ext>
            </a:extLst>
          </p:cNvPr>
          <p:cNvSpPr/>
          <p:nvPr/>
        </p:nvSpPr>
        <p:spPr>
          <a:xfrm flipH="1">
            <a:off x="8575920" y="3335760"/>
            <a:ext cx="3291120" cy="319968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38" name="Rectangle 82">
            <a:extLst>
              <a:ext uri="{C183D7F6-B498-43B3-948B-1728B52AA6E4}">
                <adec:decorative xmlns:adec="http://schemas.microsoft.com/office/drawing/2017/decorative" val="1"/>
              </a:ext>
            </a:extLst>
          </p:cNvPr>
          <p:cNvSpPr/>
          <p:nvPr/>
        </p:nvSpPr>
        <p:spPr>
          <a:xfrm>
            <a:off x="7534800" y="623160"/>
            <a:ext cx="4011480" cy="5607000"/>
          </a:xfrm>
          <a:prstGeom prst="rect">
            <a:avLst/>
          </a:prstGeom>
          <a:noFill/>
          <a:ln>
            <a:solidFill>
              <a:srgbClr val="40404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39" name="PlaceHolder 1"/>
          <p:cNvSpPr>
            <a:spLocks noGrp="1"/>
          </p:cNvSpPr>
          <p:nvPr>
            <p:ph type="title"/>
          </p:nvPr>
        </p:nvSpPr>
        <p:spPr>
          <a:xfrm>
            <a:off x="8052480" y="1056600"/>
            <a:ext cx="3196800" cy="3125160"/>
          </a:xfrm>
          <a:prstGeom prst="rect">
            <a:avLst/>
          </a:prstGeom>
          <a:noFill/>
          <a:ln w="0">
            <a:noFill/>
          </a:ln>
        </p:spPr>
        <p:txBody>
          <a:bodyPr lIns="91440" rIns="91440" tIns="45720" bIns="45720" anchor="b">
            <a:normAutofit fontScale="93333"/>
          </a:bodyPr>
          <a:p>
            <a:pPr indent="0" defTabSz="914400">
              <a:lnSpc>
                <a:spcPct val="90000"/>
              </a:lnSpc>
              <a:buNone/>
              <a:tabLst>
                <a:tab algn="l" pos="0"/>
              </a:tabLst>
            </a:pPr>
            <a:r>
              <a:rPr b="1" lang="de-DE" sz="2900" spc="-1" strike="noStrike">
                <a:solidFill>
                  <a:schemeClr val="dk1"/>
                </a:solidFill>
                <a:latin typeface="Aptos Display"/>
              </a:rPr>
              <a:t>Markt/Konkurrenz/Zentralisierung</a:t>
            </a:r>
            <a:br>
              <a:rPr sz="2900"/>
            </a:br>
            <a:r>
              <a:rPr b="1" lang="de-DE" sz="2900" spc="-1" strike="noStrike">
                <a:solidFill>
                  <a:schemeClr val="dk1"/>
                </a:solidFill>
                <a:latin typeface="Aptos Display"/>
              </a:rPr>
              <a:t>versus</a:t>
            </a:r>
            <a:br>
              <a:rPr sz="2900"/>
            </a:br>
            <a:r>
              <a:rPr b="1" lang="de-DE" sz="2900" spc="-1" strike="noStrike">
                <a:solidFill>
                  <a:schemeClr val="dk1"/>
                </a:solidFill>
                <a:latin typeface="Aptos Display"/>
              </a:rPr>
              <a:t>alternative Strukturen und Bedarfsplanung</a:t>
            </a:r>
            <a:br>
              <a:rPr sz="2900"/>
            </a:br>
            <a:endParaRPr b="0" lang="de-DE" sz="2900" spc="-1" strike="noStrike">
              <a:solidFill>
                <a:srgbClr val="000000"/>
              </a:solidFill>
              <a:latin typeface="Arial"/>
            </a:endParaRPr>
          </a:p>
        </p:txBody>
      </p:sp>
      <p:sp>
        <p:nvSpPr>
          <p:cNvPr id="40" name="PlaceHolder 2"/>
          <p:cNvSpPr>
            <a:spLocks noGrp="1"/>
          </p:cNvSpPr>
          <p:nvPr>
            <p:ph type="subTitle"/>
          </p:nvPr>
        </p:nvSpPr>
        <p:spPr>
          <a:xfrm>
            <a:off x="8052480" y="4301640"/>
            <a:ext cx="2705040" cy="761760"/>
          </a:xfrm>
          <a:prstGeom prst="rect">
            <a:avLst/>
          </a:prstGeom>
          <a:noFill/>
          <a:ln w="0">
            <a:noFill/>
          </a:ln>
        </p:spPr>
        <p:txBody>
          <a:bodyPr lIns="91440" rIns="91440" tIns="45720" bIns="45720" anchor="t">
            <a:normAutofit fontScale="93333"/>
          </a:bodyPr>
          <a:p>
            <a:pPr marL="228600" indent="-228600" defTabSz="914400">
              <a:lnSpc>
                <a:spcPct val="90000"/>
              </a:lnSpc>
              <a:spcBef>
                <a:spcPts val="1001"/>
              </a:spcBef>
              <a:spcAft>
                <a:spcPts val="601"/>
              </a:spcAft>
              <a:buClr>
                <a:srgbClr val="000000"/>
              </a:buClr>
              <a:buFont typeface="Arial"/>
              <a:buChar char="•"/>
            </a:pPr>
            <a:r>
              <a:rPr b="0" lang="de-DE" sz="1700" spc="-1" strike="noStrike">
                <a:solidFill>
                  <a:schemeClr val="dk1"/>
                </a:solidFill>
                <a:latin typeface="Aptos"/>
              </a:rPr>
              <a:t>Achim Teusch, Dietmar Lange, Göttingen, 10. Oktober 2025</a:t>
            </a:r>
            <a:endParaRPr b="0" lang="de-DE" sz="1700" spc="-1" strike="noStrike">
              <a:solidFill>
                <a:srgbClr val="000000"/>
              </a:solidFill>
              <a:latin typeface="Arial"/>
            </a:endParaRPr>
          </a:p>
          <a:p>
            <a:pPr marL="228600" indent="0" defTabSz="914400">
              <a:lnSpc>
                <a:spcPct val="90000"/>
              </a:lnSpc>
              <a:spcBef>
                <a:spcPts val="1001"/>
              </a:spcBef>
              <a:spcAft>
                <a:spcPts val="601"/>
              </a:spcAft>
              <a:buNone/>
              <a:tabLst>
                <a:tab algn="l" pos="0"/>
              </a:tabLst>
            </a:pPr>
            <a:endParaRPr b="0" lang="de-DE" sz="1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Rectangle 8">
            <a:extLst>
              <a:ext uri="{C183D7F6-B498-43B3-948B-1728B52AA6E4}">
                <adec:decorative xmlns:adec="http://schemas.microsoft.com/office/drawing/2017/decorative" val="1"/>
              </a:ext>
            </a:extLst>
          </p:cNvPr>
          <p:cNvSpPr/>
          <p:nvPr/>
        </p:nvSpPr>
        <p:spPr>
          <a:xfrm>
            <a:off x="0" y="0"/>
            <a:ext cx="6082200" cy="68569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76" name="PlaceHolder 1"/>
          <p:cNvSpPr>
            <a:spLocks noGrp="1"/>
          </p:cNvSpPr>
          <p:nvPr>
            <p:ph type="title"/>
          </p:nvPr>
        </p:nvSpPr>
        <p:spPr>
          <a:xfrm>
            <a:off x="1155600" y="637920"/>
            <a:ext cx="4569480" cy="55756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en-US" sz="6000" spc="-1" strike="noStrike">
                <a:solidFill>
                  <a:schemeClr val="lt1"/>
                </a:solidFill>
                <a:latin typeface="Aptos Display"/>
              </a:rPr>
              <a:t>Stationäre Versorgung</a:t>
            </a:r>
            <a:br>
              <a:rPr sz="6000"/>
            </a:br>
            <a:endParaRPr b="0" lang="de-DE" sz="6000" spc="-1" strike="noStrike">
              <a:solidFill>
                <a:srgbClr val="000000"/>
              </a:solidFill>
              <a:latin typeface="Arial"/>
            </a:endParaRPr>
          </a:p>
        </p:txBody>
      </p:sp>
      <p:sp>
        <p:nvSpPr>
          <p:cNvPr id="77" name="Rectangle 10">
            <a:extLst>
              <a:ext uri="{C183D7F6-B498-43B3-948B-1728B52AA6E4}">
                <adec:decorative xmlns:adec="http://schemas.microsoft.com/office/drawing/2017/decorative" val="1"/>
              </a:ext>
            </a:extLst>
          </p:cNvPr>
          <p:cNvSpPr/>
          <p:nvPr/>
        </p:nvSpPr>
        <p:spPr>
          <a:xfrm>
            <a:off x="6095880" y="0"/>
            <a:ext cx="6094800" cy="68569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78" name="Rectangle 7">
            <a:extLst>
              <a:ext uri="{C183D7F6-B498-43B3-948B-1728B52AA6E4}">
                <adec:decorative xmlns:adec="http://schemas.microsoft.com/office/drawing/2017/decorative" val="1"/>
              </a:ext>
            </a:extLst>
          </p:cNvPr>
          <p:cNvSpPr/>
          <p:nvPr/>
        </p:nvSpPr>
        <p:spPr>
          <a:xfrm>
            <a:off x="2880" y="4320"/>
            <a:ext cx="1218816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79" name="Rectangle 9">
            <a:extLst>
              <a:ext uri="{C183D7F6-B498-43B3-948B-1728B52AA6E4}">
                <adec:decorative xmlns:adec="http://schemas.microsoft.com/office/drawing/2017/decorative" val="1"/>
              </a:ext>
            </a:extLst>
          </p:cNvPr>
          <p:cNvSpPr/>
          <p:nvPr/>
        </p:nvSpPr>
        <p:spPr>
          <a:xfrm>
            <a:off x="0" y="0"/>
            <a:ext cx="4166640" cy="685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80" name="PlaceHolder 1"/>
          <p:cNvSpPr>
            <a:spLocks noGrp="1"/>
          </p:cNvSpPr>
          <p:nvPr>
            <p:ph type="title"/>
          </p:nvPr>
        </p:nvSpPr>
        <p:spPr>
          <a:xfrm>
            <a:off x="686880" y="591480"/>
            <a:ext cx="3199680" cy="5585040"/>
          </a:xfrm>
          <a:prstGeom prst="rect">
            <a:avLst/>
          </a:prstGeom>
          <a:noFill/>
          <a:ln w="0">
            <a:noFill/>
          </a:ln>
        </p:spPr>
        <p:txBody>
          <a:bodyPr lIns="0" rIns="0" tIns="0" bIns="0" anchor="ctr">
            <a:normAutofit/>
          </a:bodyPr>
          <a:p>
            <a:pPr indent="0" defTabSz="914400">
              <a:lnSpc>
                <a:spcPct val="90000"/>
              </a:lnSpc>
              <a:buNone/>
              <a:tabLst>
                <a:tab algn="l" pos="0"/>
              </a:tabLst>
            </a:pPr>
            <a:r>
              <a:rPr b="0" lang="de-DE" sz="4400" spc="-1" strike="noStrike">
                <a:solidFill>
                  <a:srgbClr val="ffffff"/>
                </a:solidFill>
                <a:latin typeface="Aptos Display"/>
              </a:rPr>
              <a:t>Stationäre Versorgung –</a:t>
            </a:r>
            <a:br>
              <a:rPr sz="4400"/>
            </a:br>
            <a:r>
              <a:rPr b="0" lang="de-DE" sz="4400" spc="-1" strike="noStrike">
                <a:solidFill>
                  <a:srgbClr val="ffffff"/>
                </a:solidFill>
                <a:latin typeface="Aptos Display"/>
              </a:rPr>
              <a:t>Markt und Konkurrenz</a:t>
            </a:r>
            <a:endParaRPr b="0" lang="de-DE" sz="4400" spc="-1" strike="noStrike">
              <a:solidFill>
                <a:srgbClr val="000000"/>
              </a:solidFill>
              <a:latin typeface="Arial"/>
            </a:endParaRPr>
          </a:p>
        </p:txBody>
      </p:sp>
      <p:sp>
        <p:nvSpPr>
          <p:cNvPr id="81" name="Arc 11">
            <a:extLst>
              <a:ext uri="{C183D7F6-B498-43B3-948B-1728B52AA6E4}">
                <adec:decorative xmlns:adec="http://schemas.microsoft.com/office/drawing/2017/decorative" val="1"/>
              </a:ext>
            </a:extLst>
          </p:cNvPr>
          <p:cNvSpPr/>
          <p:nvPr/>
        </p:nvSpPr>
        <p:spPr>
          <a:xfrm flipV="1">
            <a:off x="7550280" y="2454120"/>
            <a:ext cx="4082760" cy="408276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Aptos"/>
            </a:endParaRPr>
          </a:p>
        </p:txBody>
      </p:sp>
      <p:sp>
        <p:nvSpPr>
          <p:cNvPr id="82" name="PlaceHolder 2"/>
          <p:cNvSpPr>
            <a:spLocks noGrp="1"/>
          </p:cNvSpPr>
          <p:nvPr>
            <p:ph/>
          </p:nvPr>
        </p:nvSpPr>
        <p:spPr>
          <a:xfrm>
            <a:off x="4447440" y="591480"/>
            <a:ext cx="6905880" cy="5585040"/>
          </a:xfrm>
          <a:prstGeom prst="rect">
            <a:avLst/>
          </a:prstGeom>
          <a:noFill/>
          <a:ln w="0">
            <a:noFill/>
          </a:ln>
        </p:spPr>
        <p:txBody>
          <a:bodyPr lIns="0" rIns="0" tIns="0" bIns="0" anchor="ctr">
            <a:normAutofit fontScale="91111"/>
          </a:bodyPr>
          <a:p>
            <a:pPr indent="0" algn="ctr" defTabSz="914400">
              <a:lnSpc>
                <a:spcPct val="100000"/>
              </a:lnSpc>
              <a:spcBef>
                <a:spcPts val="1001"/>
              </a:spcBef>
              <a:buNone/>
              <a:tabLst>
                <a:tab algn="l" pos="0"/>
              </a:tabLst>
            </a:pPr>
            <a:r>
              <a:rPr b="1" lang="de-DE" sz="2800" spc="-1" strike="noStrike">
                <a:solidFill>
                  <a:schemeClr val="dk1"/>
                </a:solidFill>
                <a:latin typeface="Aptos"/>
              </a:rPr>
              <a:t>Die Folge von Markt und Konkurrenz:</a:t>
            </a:r>
            <a:endParaRPr b="0" lang="de-DE" sz="2800" spc="-1" strike="noStrike">
              <a:solidFill>
                <a:srgbClr val="000000"/>
              </a:solidFill>
              <a:latin typeface="Arial"/>
            </a:endParaRPr>
          </a:p>
          <a:p>
            <a:pPr indent="0" algn="ctr" defTabSz="914400">
              <a:lnSpc>
                <a:spcPct val="100000"/>
              </a:lnSpc>
              <a:spcBef>
                <a:spcPts val="1001"/>
              </a:spcBef>
              <a:buNone/>
              <a:tabLst>
                <a:tab algn="l" pos="0"/>
              </a:tabLst>
            </a:pPr>
            <a:r>
              <a:rPr b="1" lang="de-DE" sz="2800" spc="-1" strike="noStrike">
                <a:solidFill>
                  <a:schemeClr val="dk1"/>
                </a:solidFill>
                <a:latin typeface="Aptos"/>
              </a:rPr>
              <a:t>Flächendeckendes Personalkostendumping</a:t>
            </a:r>
            <a:endParaRPr b="0" lang="de-DE" sz="2800" spc="-1" strike="noStrike">
              <a:solidFill>
                <a:srgbClr val="000000"/>
              </a:solidFill>
              <a:latin typeface="Arial"/>
            </a:endParaRPr>
          </a:p>
          <a:p>
            <a:pPr indent="0" defTabSz="914400">
              <a:lnSpc>
                <a:spcPct val="100000"/>
              </a:lnSpc>
              <a:spcBef>
                <a:spcPts val="1001"/>
              </a:spcBef>
              <a:buNone/>
              <a:tabLst>
                <a:tab algn="l" pos="0"/>
              </a:tabLst>
            </a:pPr>
            <a:r>
              <a:rPr b="0" lang="de-DE" sz="2000" spc="-1" strike="noStrike">
                <a:solidFill>
                  <a:schemeClr val="dk1"/>
                </a:solidFill>
                <a:latin typeface="Aptos"/>
              </a:rPr>
              <a:t>Leitbild ist nicht das kooperierende, sondern das im kapitalistischen Konkurrenzkampf „eigenverantwortlich wirtschaftende“ Krankenhaus (§ 1 Abs. 1 KHG).</a:t>
            </a:r>
            <a:endParaRPr b="0" lang="de-DE" sz="2000" spc="-1" strike="noStrike">
              <a:solidFill>
                <a:srgbClr val="000000"/>
              </a:solidFill>
              <a:latin typeface="Arial"/>
            </a:endParaRPr>
          </a:p>
          <a:p>
            <a:pPr indent="0" defTabSz="914400">
              <a:lnSpc>
                <a:spcPct val="100000"/>
              </a:lnSpc>
              <a:spcBef>
                <a:spcPts val="1001"/>
              </a:spcBef>
              <a:buNone/>
              <a:tabLst>
                <a:tab algn="l" pos="0"/>
              </a:tabLst>
            </a:pPr>
            <a:r>
              <a:rPr b="0" lang="de-DE" sz="2000" spc="-1" strike="noStrike">
                <a:solidFill>
                  <a:schemeClr val="dk1"/>
                </a:solidFill>
                <a:latin typeface="Aptos"/>
              </a:rPr>
              <a:t>Dem entspricht die Simulation eines Marktes durch eine vom Staat gesetzlich vorgeschriebene Zusammenfassung der Krankenhausleistungen in einer überschaubaren Zahl von „Produktgruppen“ (DRGs, Fallgruppen), deren Leistungen mit staatlich genehmigten Flatrates (Fallpauschalen) bezahlt werden.</a:t>
            </a:r>
            <a:endParaRPr b="0" lang="de-DE" sz="2000" spc="-1" strike="noStrike">
              <a:solidFill>
                <a:srgbClr val="000000"/>
              </a:solidFill>
              <a:latin typeface="Arial"/>
            </a:endParaRPr>
          </a:p>
          <a:p>
            <a:pPr indent="0" defTabSz="914400">
              <a:lnSpc>
                <a:spcPct val="100000"/>
              </a:lnSpc>
              <a:spcBef>
                <a:spcPts val="1001"/>
              </a:spcBef>
              <a:buNone/>
              <a:tabLst>
                <a:tab algn="l" pos="0"/>
              </a:tabLst>
            </a:pPr>
            <a:r>
              <a:rPr b="0" lang="de-DE" sz="2000" spc="-1" strike="noStrike">
                <a:solidFill>
                  <a:schemeClr val="dk1"/>
                </a:solidFill>
                <a:latin typeface="Aptos"/>
              </a:rPr>
              <a:t>Im simulierten Markt findet ein realer Konkurrenzkampf statt. Da die Preise feststehen, kann nur um Höhe und Struktur der Kosten konkurriert werden. Das Ergebnis ist flächendeckendes Personalkostendumping mit der Folge schwerer Versorgungsmängel.</a:t>
            </a:r>
            <a:endParaRPr b="0" lang="de-DE" sz="2000" spc="-1" strike="noStrike">
              <a:solidFill>
                <a:srgbClr val="000000"/>
              </a:solidFill>
              <a:latin typeface="Arial"/>
            </a:endParaRPr>
          </a:p>
          <a:p>
            <a:pPr indent="0" defTabSz="914400">
              <a:lnSpc>
                <a:spcPct val="100000"/>
              </a:lnSpc>
              <a:buNone/>
              <a:tabLst>
                <a:tab algn="l" pos="0"/>
              </a:tabLst>
            </a:pPr>
            <a:endParaRPr b="0" lang="de-DE"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83" name="Rectangle 7">
            <a:extLst>
              <a:ext uri="{C183D7F6-B498-43B3-948B-1728B52AA6E4}">
                <adec:decorative xmlns:adec="http://schemas.microsoft.com/office/drawing/2017/decorative" val="1"/>
              </a:ext>
            </a:extLst>
          </p:cNvPr>
          <p:cNvSpPr/>
          <p:nvPr/>
        </p:nvSpPr>
        <p:spPr>
          <a:xfrm>
            <a:off x="2880" y="4320"/>
            <a:ext cx="1218816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84" name="Rectangle 9">
            <a:extLst>
              <a:ext uri="{C183D7F6-B498-43B3-948B-1728B52AA6E4}">
                <adec:decorative xmlns:adec="http://schemas.microsoft.com/office/drawing/2017/decorative" val="1"/>
              </a:ext>
            </a:extLst>
          </p:cNvPr>
          <p:cNvSpPr/>
          <p:nvPr/>
        </p:nvSpPr>
        <p:spPr>
          <a:xfrm>
            <a:off x="0" y="0"/>
            <a:ext cx="4166640" cy="685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85" name="PlaceHolder 1"/>
          <p:cNvSpPr>
            <a:spLocks noGrp="1"/>
          </p:cNvSpPr>
          <p:nvPr>
            <p:ph type="title"/>
          </p:nvPr>
        </p:nvSpPr>
        <p:spPr>
          <a:xfrm>
            <a:off x="686880" y="591480"/>
            <a:ext cx="3199680" cy="5585040"/>
          </a:xfrm>
          <a:prstGeom prst="rect">
            <a:avLst/>
          </a:prstGeom>
          <a:noFill/>
          <a:ln w="0">
            <a:noFill/>
          </a:ln>
        </p:spPr>
        <p:txBody>
          <a:bodyPr lIns="0" rIns="0" tIns="0" bIns="0" anchor="ctr">
            <a:normAutofit/>
          </a:bodyPr>
          <a:p>
            <a:pPr indent="0" defTabSz="914400">
              <a:lnSpc>
                <a:spcPct val="90000"/>
              </a:lnSpc>
              <a:buNone/>
              <a:tabLst>
                <a:tab algn="l" pos="0"/>
              </a:tabLst>
            </a:pPr>
            <a:r>
              <a:rPr b="0" lang="de-DE" sz="4400" spc="-1" strike="noStrike">
                <a:solidFill>
                  <a:srgbClr val="ffffff"/>
                </a:solidFill>
                <a:latin typeface="Aptos Display"/>
              </a:rPr>
              <a:t>Stationäre Versorgung –</a:t>
            </a:r>
            <a:br>
              <a:rPr sz="4400"/>
            </a:br>
            <a:r>
              <a:rPr b="0" lang="de-DE" sz="4400" spc="-1" strike="noStrike">
                <a:solidFill>
                  <a:srgbClr val="ffffff"/>
                </a:solidFill>
                <a:latin typeface="Aptos Display"/>
              </a:rPr>
              <a:t>öffentlich, freigemein-nützig, privat</a:t>
            </a:r>
            <a:endParaRPr b="0" lang="de-DE" sz="4400" spc="-1" strike="noStrike">
              <a:solidFill>
                <a:srgbClr val="000000"/>
              </a:solidFill>
              <a:latin typeface="Arial"/>
            </a:endParaRPr>
          </a:p>
        </p:txBody>
      </p:sp>
      <p:sp>
        <p:nvSpPr>
          <p:cNvPr id="86" name="Arc 11">
            <a:extLst>
              <a:ext uri="{C183D7F6-B498-43B3-948B-1728B52AA6E4}">
                <adec:decorative xmlns:adec="http://schemas.microsoft.com/office/drawing/2017/decorative" val="1"/>
              </a:ext>
            </a:extLst>
          </p:cNvPr>
          <p:cNvSpPr/>
          <p:nvPr/>
        </p:nvSpPr>
        <p:spPr>
          <a:xfrm flipV="1">
            <a:off x="7550280" y="2454120"/>
            <a:ext cx="4082760" cy="408276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Aptos"/>
            </a:endParaRPr>
          </a:p>
        </p:txBody>
      </p:sp>
      <p:sp>
        <p:nvSpPr>
          <p:cNvPr id="87" name="PlaceHolder 2"/>
          <p:cNvSpPr>
            <a:spLocks noGrp="1"/>
          </p:cNvSpPr>
          <p:nvPr>
            <p:ph/>
          </p:nvPr>
        </p:nvSpPr>
        <p:spPr>
          <a:xfrm>
            <a:off x="4447440" y="591480"/>
            <a:ext cx="6905880" cy="5585040"/>
          </a:xfrm>
          <a:prstGeom prst="rect">
            <a:avLst/>
          </a:prstGeom>
          <a:noFill/>
          <a:ln w="0">
            <a:noFill/>
          </a:ln>
        </p:spPr>
        <p:txBody>
          <a:bodyPr lIns="0" rIns="0" tIns="0" bIns="0" anchor="ctr">
            <a:normAutofit fontScale="98333" lnSpcReduction="10000"/>
          </a:bodyPr>
          <a:p>
            <a:pPr indent="0" algn="ctr" defTabSz="914400">
              <a:lnSpc>
                <a:spcPct val="100000"/>
              </a:lnSpc>
              <a:spcBef>
                <a:spcPts val="1001"/>
              </a:spcBef>
              <a:buNone/>
              <a:tabLst>
                <a:tab algn="l" pos="0"/>
              </a:tabLst>
            </a:pPr>
            <a:r>
              <a:rPr b="1" lang="de-DE" sz="2800" spc="-1" strike="noStrike">
                <a:solidFill>
                  <a:schemeClr val="dk1"/>
                </a:solidFill>
                <a:latin typeface="Aptos"/>
              </a:rPr>
              <a:t>Die Möglichkeit zur Gewinnerzielung schafft privaten Krankenhaussektor</a:t>
            </a:r>
            <a:endParaRPr b="0" lang="de-DE" sz="2800" spc="-1" strike="noStrike">
              <a:solidFill>
                <a:srgbClr val="000000"/>
              </a:solidFill>
              <a:latin typeface="Arial"/>
            </a:endParaRPr>
          </a:p>
          <a:p>
            <a:pPr indent="0" defTabSz="914400">
              <a:lnSpc>
                <a:spcPct val="100000"/>
              </a:lnSpc>
              <a:spcBef>
                <a:spcPts val="1001"/>
              </a:spcBef>
              <a:buNone/>
              <a:tabLst>
                <a:tab algn="l" pos="0"/>
              </a:tabLst>
            </a:pPr>
            <a:endParaRPr b="0" lang="de-DE" sz="2000" spc="-1" strike="noStrike">
              <a:solidFill>
                <a:srgbClr val="000000"/>
              </a:solidFill>
              <a:latin typeface="Arial"/>
            </a:endParaRPr>
          </a:p>
          <a:p>
            <a:pPr indent="0" defTabSz="914400">
              <a:lnSpc>
                <a:spcPct val="100000"/>
              </a:lnSpc>
              <a:spcBef>
                <a:spcPts val="1001"/>
              </a:spcBef>
              <a:buNone/>
              <a:tabLst>
                <a:tab algn="l" pos="0"/>
              </a:tabLst>
            </a:pPr>
            <a:r>
              <a:rPr b="0" lang="de-DE" sz="2000" spc="-1" strike="noStrike">
                <a:solidFill>
                  <a:schemeClr val="dk1"/>
                </a:solidFill>
                <a:latin typeface="Aptos"/>
              </a:rPr>
              <a:t>Da im Krankenhausmarkt reale Gewinne erzielt werden können, hat sich die Eigentümerstruktur seit 1984 wesentlich verändert:</a:t>
            </a:r>
            <a:endParaRPr b="0" lang="de-DE" sz="2000" spc="-1" strike="noStrike">
              <a:solidFill>
                <a:srgbClr val="000000"/>
              </a:solidFill>
              <a:latin typeface="Arial"/>
            </a:endParaRPr>
          </a:p>
          <a:p>
            <a:pPr indent="0" defTabSz="914400">
              <a:lnSpc>
                <a:spcPct val="100000"/>
              </a:lnSpc>
              <a:spcBef>
                <a:spcPts val="1001"/>
              </a:spcBef>
              <a:buNone/>
              <a:tabLst>
                <a:tab algn="l" pos="0"/>
              </a:tabLst>
            </a:pPr>
            <a:r>
              <a:rPr b="0" lang="de-DE" sz="2000" spc="-1" strike="noStrike">
                <a:solidFill>
                  <a:schemeClr val="dk1"/>
                </a:solidFill>
                <a:latin typeface="Aptos"/>
              </a:rPr>
              <a:t>Inzwischen ist nur noch ein knappes Drittel der Krankenhäuser öffentlich (28 % mit 47 % der Betten), ein weiteres Drittel freigemeinnützig (32% mit 32% der Betten) und mehr als ein Drittel privat (40% mit 21% der Betten). </a:t>
            </a:r>
            <a:endParaRPr b="0" lang="de-DE" sz="2000" spc="-1" strike="noStrike">
              <a:solidFill>
                <a:srgbClr val="000000"/>
              </a:solidFill>
              <a:latin typeface="Arial"/>
            </a:endParaRPr>
          </a:p>
          <a:p>
            <a:pPr indent="0" defTabSz="914400">
              <a:lnSpc>
                <a:spcPct val="100000"/>
              </a:lnSpc>
              <a:spcBef>
                <a:spcPts val="1001"/>
              </a:spcBef>
              <a:buNone/>
              <a:tabLst>
                <a:tab algn="l" pos="0"/>
              </a:tabLst>
            </a:pPr>
            <a:r>
              <a:rPr b="0" lang="de-DE" sz="2000" spc="-1" strike="noStrike">
                <a:solidFill>
                  <a:schemeClr val="dk1"/>
                </a:solidFill>
                <a:latin typeface="Aptos"/>
              </a:rPr>
              <a:t>Verstärkt wird dieser Trend durch zahlreiche meist private Fachkliniken. </a:t>
            </a:r>
            <a:endParaRPr b="0" lang="de-DE" sz="2000" spc="-1" strike="noStrike">
              <a:solidFill>
                <a:srgbClr val="000000"/>
              </a:solidFill>
              <a:latin typeface="Arial"/>
            </a:endParaRPr>
          </a:p>
          <a:p>
            <a:pPr indent="0" defTabSz="914400">
              <a:lnSpc>
                <a:spcPct val="100000"/>
              </a:lnSpc>
              <a:spcBef>
                <a:spcPts val="1001"/>
              </a:spcBef>
              <a:buNone/>
              <a:tabLst>
                <a:tab algn="l" pos="0"/>
              </a:tabLst>
            </a:pPr>
            <a:r>
              <a:rPr b="0" lang="de-DE" sz="2000" spc="-1" strike="noStrike">
                <a:solidFill>
                  <a:schemeClr val="dk1"/>
                </a:solidFill>
                <a:latin typeface="Aptos"/>
              </a:rPr>
              <a:t>Viele Länder, mit denen wir verglichen werden, haben ein staatliches Gesundheitswesen, in dem alle Krankenhäuser staatlichen Vorgaben folgend kooperieren.</a:t>
            </a:r>
            <a:endParaRPr b="0" lang="de-DE" sz="2000" spc="-1" strike="noStrike">
              <a:solidFill>
                <a:srgbClr val="000000"/>
              </a:solidFill>
              <a:latin typeface="Arial"/>
            </a:endParaRPr>
          </a:p>
          <a:p>
            <a:pPr indent="0" defTabSz="914400">
              <a:lnSpc>
                <a:spcPct val="100000"/>
              </a:lnSpc>
              <a:buNone/>
              <a:tabLst>
                <a:tab algn="l" pos="0"/>
              </a:tabLst>
            </a:pPr>
            <a:endParaRPr b="0" lang="de-DE"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88" name="Rectangle 7">
            <a:extLst>
              <a:ext uri="{C183D7F6-B498-43B3-948B-1728B52AA6E4}">
                <adec:decorative xmlns:adec="http://schemas.microsoft.com/office/drawing/2017/decorative" val="1"/>
              </a:ext>
            </a:extLst>
          </p:cNvPr>
          <p:cNvSpPr/>
          <p:nvPr/>
        </p:nvSpPr>
        <p:spPr>
          <a:xfrm>
            <a:off x="2880" y="4320"/>
            <a:ext cx="1218816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89" name="Rectangle 9">
            <a:extLst>
              <a:ext uri="{C183D7F6-B498-43B3-948B-1728B52AA6E4}">
                <adec:decorative xmlns:adec="http://schemas.microsoft.com/office/drawing/2017/decorative" val="1"/>
              </a:ext>
            </a:extLst>
          </p:cNvPr>
          <p:cNvSpPr/>
          <p:nvPr/>
        </p:nvSpPr>
        <p:spPr>
          <a:xfrm>
            <a:off x="0" y="0"/>
            <a:ext cx="4166640" cy="685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90" name="PlaceHolder 1"/>
          <p:cNvSpPr>
            <a:spLocks noGrp="1"/>
          </p:cNvSpPr>
          <p:nvPr>
            <p:ph type="title"/>
          </p:nvPr>
        </p:nvSpPr>
        <p:spPr>
          <a:xfrm>
            <a:off x="180000" y="253800"/>
            <a:ext cx="3779640" cy="5685840"/>
          </a:xfrm>
          <a:prstGeom prst="rect">
            <a:avLst/>
          </a:prstGeom>
          <a:noFill/>
          <a:ln w="0">
            <a:noFill/>
          </a:ln>
        </p:spPr>
        <p:txBody>
          <a:bodyPr lIns="0" rIns="0" tIns="0" bIns="0" anchor="ctr">
            <a:normAutofit/>
          </a:bodyPr>
          <a:p>
            <a:pPr indent="0" defTabSz="914400">
              <a:lnSpc>
                <a:spcPct val="90000"/>
              </a:lnSpc>
              <a:buNone/>
              <a:tabLst>
                <a:tab algn="l" pos="0"/>
              </a:tabLst>
            </a:pPr>
            <a:r>
              <a:rPr b="0" lang="de-DE" sz="4400" spc="-1" strike="noStrike">
                <a:solidFill>
                  <a:srgbClr val="ffffff"/>
                </a:solidFill>
                <a:latin typeface="Aptos Display"/>
              </a:rPr>
              <a:t>Stationäre Versorgung –</a:t>
            </a:r>
            <a:br>
              <a:rPr sz="4400"/>
            </a:br>
            <a:r>
              <a:rPr b="0" lang="de-DE" sz="4400" spc="-1" strike="noStrike">
                <a:solidFill>
                  <a:srgbClr val="ffffff"/>
                </a:solidFill>
                <a:latin typeface="Aptos Display"/>
              </a:rPr>
              <a:t>Reformbedarf</a:t>
            </a:r>
            <a:endParaRPr b="0" lang="de-DE" sz="4400" spc="-1" strike="noStrike">
              <a:solidFill>
                <a:srgbClr val="000000"/>
              </a:solidFill>
              <a:latin typeface="Arial"/>
            </a:endParaRPr>
          </a:p>
        </p:txBody>
      </p:sp>
      <p:sp>
        <p:nvSpPr>
          <p:cNvPr id="91" name="Arc 11">
            <a:extLst>
              <a:ext uri="{C183D7F6-B498-43B3-948B-1728B52AA6E4}">
                <adec:decorative xmlns:adec="http://schemas.microsoft.com/office/drawing/2017/decorative" val="1"/>
              </a:ext>
            </a:extLst>
          </p:cNvPr>
          <p:cNvSpPr/>
          <p:nvPr/>
        </p:nvSpPr>
        <p:spPr>
          <a:xfrm flipV="1">
            <a:off x="7550280" y="2454120"/>
            <a:ext cx="4082760" cy="408276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Aptos"/>
            </a:endParaRPr>
          </a:p>
        </p:txBody>
      </p:sp>
      <p:sp>
        <p:nvSpPr>
          <p:cNvPr id="92" name="PlaceHolder 2"/>
          <p:cNvSpPr>
            <a:spLocks noGrp="1"/>
          </p:cNvSpPr>
          <p:nvPr>
            <p:ph/>
          </p:nvPr>
        </p:nvSpPr>
        <p:spPr>
          <a:xfrm>
            <a:off x="4447440" y="591480"/>
            <a:ext cx="6905880" cy="5585040"/>
          </a:xfrm>
          <a:prstGeom prst="rect">
            <a:avLst/>
          </a:prstGeom>
          <a:noFill/>
          <a:ln w="0">
            <a:noFill/>
          </a:ln>
        </p:spPr>
        <p:txBody>
          <a:bodyPr lIns="0" rIns="0" tIns="0" bIns="0" anchor="ctr">
            <a:normAutofit/>
          </a:bodyPr>
          <a:p>
            <a:pPr indent="0" algn="ctr" defTabSz="914400">
              <a:lnSpc>
                <a:spcPct val="100000"/>
              </a:lnSpc>
              <a:spcBef>
                <a:spcPts val="1001"/>
              </a:spcBef>
              <a:buNone/>
              <a:tabLst>
                <a:tab algn="l" pos="0"/>
              </a:tabLst>
            </a:pPr>
            <a:r>
              <a:rPr b="1" lang="de-DE" sz="2800" spc="-1" strike="noStrike">
                <a:solidFill>
                  <a:schemeClr val="dk1"/>
                </a:solidFill>
                <a:latin typeface="Aptos"/>
              </a:rPr>
              <a:t>Im Konkurrenzkampf entstand ein buntes Leistungsmosaik</a:t>
            </a:r>
            <a:endParaRPr b="0" lang="de-DE" sz="2800" spc="-1" strike="noStrike">
              <a:solidFill>
                <a:srgbClr val="000000"/>
              </a:solidFill>
              <a:latin typeface="Arial"/>
            </a:endParaRPr>
          </a:p>
          <a:p>
            <a:pPr indent="0" defTabSz="914400">
              <a:lnSpc>
                <a:spcPct val="100000"/>
              </a:lnSpc>
              <a:spcBef>
                <a:spcPts val="1001"/>
              </a:spcBef>
              <a:buNone/>
              <a:tabLst>
                <a:tab algn="l" pos="0"/>
              </a:tabLst>
            </a:pPr>
            <a:endParaRPr b="0" lang="de-DE" sz="2200" spc="-1" strike="noStrike">
              <a:solidFill>
                <a:srgbClr val="000000"/>
              </a:solidFill>
              <a:latin typeface="Arial"/>
            </a:endParaRPr>
          </a:p>
          <a:p>
            <a:pPr indent="0" defTabSz="914400">
              <a:lnSpc>
                <a:spcPct val="100000"/>
              </a:lnSpc>
              <a:spcBef>
                <a:spcPts val="1001"/>
              </a:spcBef>
              <a:buNone/>
              <a:tabLst>
                <a:tab algn="l" pos="0"/>
              </a:tabLst>
            </a:pPr>
            <a:r>
              <a:rPr b="0" lang="de-DE" sz="2200" spc="-1" strike="noStrike">
                <a:solidFill>
                  <a:schemeClr val="dk1"/>
                </a:solidFill>
                <a:latin typeface="Aptos"/>
              </a:rPr>
              <a:t>Im Konkurrenzkampf der Krankenhäuser ist ein weitgehend ungeplantes Mosaik aus vielen kleinen, mittleren und wenigen großen Krankenhäusern entstanden, in dem alle noch existierenden Krankenhäuser versuchen, finanziell einträgliche Strukturen zu schaffen und entsprechende medizinische  Schwerpunkte zu setzen. </a:t>
            </a:r>
            <a:endParaRPr b="0" lang="de-DE" sz="2200" spc="-1" strike="noStrike">
              <a:solidFill>
                <a:srgbClr val="000000"/>
              </a:solidFill>
              <a:latin typeface="Arial"/>
            </a:endParaRPr>
          </a:p>
          <a:p>
            <a:pPr indent="0" defTabSz="914400">
              <a:lnSpc>
                <a:spcPct val="100000"/>
              </a:lnSpc>
              <a:spcBef>
                <a:spcPts val="1001"/>
              </a:spcBef>
              <a:buNone/>
              <a:tabLst>
                <a:tab algn="l" pos="0"/>
              </a:tabLst>
            </a:pPr>
            <a:endParaRPr b="0" lang="de-DE" sz="2200" spc="-1" strike="noStrike">
              <a:solidFill>
                <a:srgbClr val="000000"/>
              </a:solidFill>
              <a:latin typeface="Arial"/>
            </a:endParaRPr>
          </a:p>
          <a:p>
            <a:pPr indent="0" defTabSz="914400">
              <a:lnSpc>
                <a:spcPct val="100000"/>
              </a:lnSpc>
              <a:spcBef>
                <a:spcPts val="1001"/>
              </a:spcBef>
              <a:buNone/>
              <a:tabLst>
                <a:tab algn="l" pos="0"/>
              </a:tabLst>
            </a:pPr>
            <a:r>
              <a:rPr b="0" lang="de-DE" sz="2200" spc="-1" strike="noStrike">
                <a:solidFill>
                  <a:schemeClr val="dk1"/>
                </a:solidFill>
                <a:latin typeface="Aptos"/>
              </a:rPr>
              <a:t>Bedarfsdeckung spielte dabei keine Rolle. Deswegen besteht Reformbedarf.</a:t>
            </a:r>
            <a:endParaRPr b="0" lang="de-DE" sz="2200" spc="-1" strike="noStrike">
              <a:solidFill>
                <a:srgbClr val="000000"/>
              </a:solidFill>
              <a:latin typeface="Arial"/>
            </a:endParaRPr>
          </a:p>
          <a:p>
            <a:pPr indent="0" defTabSz="914400">
              <a:lnSpc>
                <a:spcPct val="100000"/>
              </a:lnSpc>
              <a:spcBef>
                <a:spcPts val="1001"/>
              </a:spcBef>
              <a:buNone/>
              <a:tabLst>
                <a:tab algn="l" pos="0"/>
              </a:tabLst>
            </a:pPr>
            <a:endParaRPr b="0" lang="de-DE" sz="2200" spc="-1" strike="noStrike">
              <a:solidFill>
                <a:srgbClr val="000000"/>
              </a:solidFill>
              <a:latin typeface="Arial"/>
            </a:endParaRPr>
          </a:p>
          <a:p>
            <a:pPr indent="0" defTabSz="914400">
              <a:lnSpc>
                <a:spcPct val="100000"/>
              </a:lnSpc>
              <a:buNone/>
              <a:tabLst>
                <a:tab algn="l" pos="0"/>
              </a:tabLst>
            </a:pPr>
            <a:endParaRPr b="0" lang="de-DE"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93" name="Rectangle 7">
            <a:extLst>
              <a:ext uri="{C183D7F6-B498-43B3-948B-1728B52AA6E4}">
                <adec:decorative xmlns:adec="http://schemas.microsoft.com/office/drawing/2017/decorative" val="1"/>
              </a:ext>
            </a:extLst>
          </p:cNvPr>
          <p:cNvSpPr/>
          <p:nvPr/>
        </p:nvSpPr>
        <p:spPr>
          <a:xfrm>
            <a:off x="2880" y="4320"/>
            <a:ext cx="1218816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94" name="Rectangle 9">
            <a:extLst>
              <a:ext uri="{C183D7F6-B498-43B3-948B-1728B52AA6E4}">
                <adec:decorative xmlns:adec="http://schemas.microsoft.com/office/drawing/2017/decorative" val="1"/>
              </a:ext>
            </a:extLst>
          </p:cNvPr>
          <p:cNvSpPr/>
          <p:nvPr/>
        </p:nvSpPr>
        <p:spPr>
          <a:xfrm>
            <a:off x="0" y="0"/>
            <a:ext cx="4166640" cy="685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95" name="PlaceHolder 1"/>
          <p:cNvSpPr>
            <a:spLocks noGrp="1"/>
          </p:cNvSpPr>
          <p:nvPr>
            <p:ph type="title"/>
          </p:nvPr>
        </p:nvSpPr>
        <p:spPr>
          <a:xfrm>
            <a:off x="180000" y="540000"/>
            <a:ext cx="3706560" cy="5636520"/>
          </a:xfrm>
          <a:prstGeom prst="rect">
            <a:avLst/>
          </a:prstGeom>
          <a:noFill/>
          <a:ln w="0">
            <a:noFill/>
          </a:ln>
        </p:spPr>
        <p:txBody>
          <a:bodyPr lIns="0" rIns="0" tIns="0" bIns="0" anchor="ctr">
            <a:normAutofit/>
          </a:bodyPr>
          <a:p>
            <a:pPr indent="0" defTabSz="914400">
              <a:lnSpc>
                <a:spcPct val="90000"/>
              </a:lnSpc>
              <a:buNone/>
              <a:tabLst>
                <a:tab algn="l" pos="0"/>
              </a:tabLst>
            </a:pPr>
            <a:r>
              <a:rPr b="0" lang="de-DE" sz="4400" spc="-1" strike="noStrike">
                <a:solidFill>
                  <a:srgbClr val="ffffff"/>
                </a:solidFill>
                <a:latin typeface="Aptos Display"/>
              </a:rPr>
              <a:t>Stationäre Versorgung –</a:t>
            </a:r>
            <a:br>
              <a:rPr sz="4400"/>
            </a:br>
            <a:r>
              <a:rPr b="0" lang="de-DE" sz="4400" spc="-1" strike="noStrike">
                <a:solidFill>
                  <a:srgbClr val="ffffff"/>
                </a:solidFill>
                <a:latin typeface="Aptos Display"/>
              </a:rPr>
              <a:t>demokratisch geplant und kooperativ</a:t>
            </a:r>
            <a:endParaRPr b="0" lang="de-DE" sz="4400" spc="-1" strike="noStrike">
              <a:solidFill>
                <a:srgbClr val="000000"/>
              </a:solidFill>
              <a:latin typeface="Arial"/>
            </a:endParaRPr>
          </a:p>
        </p:txBody>
      </p:sp>
      <p:sp>
        <p:nvSpPr>
          <p:cNvPr id="96" name="Arc 11">
            <a:extLst>
              <a:ext uri="{C183D7F6-B498-43B3-948B-1728B52AA6E4}">
                <adec:decorative xmlns:adec="http://schemas.microsoft.com/office/drawing/2017/decorative" val="1"/>
              </a:ext>
            </a:extLst>
          </p:cNvPr>
          <p:cNvSpPr/>
          <p:nvPr/>
        </p:nvSpPr>
        <p:spPr>
          <a:xfrm flipV="1">
            <a:off x="7550280" y="2454120"/>
            <a:ext cx="4082760" cy="408276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Aptos"/>
            </a:endParaRPr>
          </a:p>
        </p:txBody>
      </p:sp>
      <p:sp>
        <p:nvSpPr>
          <p:cNvPr id="97" name="PlaceHolder 2"/>
          <p:cNvSpPr>
            <a:spLocks noGrp="1"/>
          </p:cNvSpPr>
          <p:nvPr>
            <p:ph/>
          </p:nvPr>
        </p:nvSpPr>
        <p:spPr>
          <a:xfrm>
            <a:off x="4447440" y="417240"/>
            <a:ext cx="6905880" cy="5585040"/>
          </a:xfrm>
          <a:prstGeom prst="rect">
            <a:avLst/>
          </a:prstGeom>
          <a:noFill/>
          <a:ln w="0">
            <a:noFill/>
          </a:ln>
        </p:spPr>
        <p:txBody>
          <a:bodyPr lIns="0" rIns="0" tIns="0" bIns="0" anchor="ctr">
            <a:normAutofit/>
          </a:bodyPr>
          <a:p>
            <a:pPr indent="0" algn="ctr" defTabSz="914400">
              <a:lnSpc>
                <a:spcPct val="100000"/>
              </a:lnSpc>
              <a:buNone/>
              <a:tabLst>
                <a:tab algn="l" pos="0"/>
              </a:tabLst>
            </a:pPr>
            <a:r>
              <a:rPr b="1" lang="de-DE" sz="3200" spc="-1" strike="noStrike">
                <a:solidFill>
                  <a:schemeClr val="dk1"/>
                </a:solidFill>
                <a:latin typeface="Aptos"/>
              </a:rPr>
              <a:t>Kooperation statt Zentralisierung</a:t>
            </a:r>
            <a:endParaRPr b="0" lang="de-DE" sz="3200" spc="-1" strike="noStrike">
              <a:solidFill>
                <a:srgbClr val="000000"/>
              </a:solidFill>
              <a:latin typeface="Arial"/>
            </a:endParaRPr>
          </a:p>
          <a:p>
            <a:pPr indent="0" defTabSz="914400">
              <a:lnSpc>
                <a:spcPct val="100000"/>
              </a:lnSpc>
              <a:buNone/>
              <a:tabLst>
                <a:tab algn="l" pos="0"/>
              </a:tabLst>
            </a:pPr>
            <a:endParaRPr b="0" lang="de-DE" sz="3200" spc="-1" strike="noStrike">
              <a:solidFill>
                <a:srgbClr val="000000"/>
              </a:solidFill>
              <a:latin typeface="Arial"/>
            </a:endParaRPr>
          </a:p>
          <a:p>
            <a:pPr indent="0" defTabSz="914400">
              <a:lnSpc>
                <a:spcPct val="100000"/>
              </a:lnSpc>
              <a:buNone/>
              <a:tabLst>
                <a:tab algn="l" pos="0"/>
              </a:tabLst>
            </a:pPr>
            <a:r>
              <a:rPr b="0" lang="de-DE" sz="3200" spc="-1" strike="noStrike">
                <a:solidFill>
                  <a:schemeClr val="dk1"/>
                </a:solidFill>
                <a:latin typeface="Aptos"/>
              </a:rPr>
              <a:t>Die Reform sollte nicht auf die Zentralisierung des Konkurrenzsystems ausgerichtet sein, sondern auf seine Abschaffung und auf die Herausbildung demokratisch geplanter, kooperativer regionaler Krankenhausstrukturen.</a:t>
            </a:r>
            <a:endParaRPr b="0" lang="de-DE" sz="3200" spc="-1" strike="noStrike">
              <a:solidFill>
                <a:srgbClr val="000000"/>
              </a:solidFill>
              <a:latin typeface="Arial"/>
            </a:endParaRPr>
          </a:p>
          <a:p>
            <a:pPr indent="0" defTabSz="914400">
              <a:lnSpc>
                <a:spcPct val="100000"/>
              </a:lnSpc>
              <a:spcBef>
                <a:spcPts val="1001"/>
              </a:spcBef>
              <a:buNone/>
              <a:tabLst>
                <a:tab algn="l" pos="0"/>
              </a:tabLst>
            </a:pPr>
            <a:endParaRPr b="0" lang="de-DE" sz="3100" spc="-1" strike="noStrike">
              <a:solidFill>
                <a:srgbClr val="000000"/>
              </a:solidFill>
              <a:latin typeface="Arial"/>
            </a:endParaRPr>
          </a:p>
          <a:p>
            <a:pPr indent="0" defTabSz="914400">
              <a:lnSpc>
                <a:spcPct val="100000"/>
              </a:lnSpc>
              <a:buNone/>
              <a:tabLst>
                <a:tab algn="l" pos="0"/>
              </a:tabLst>
            </a:pPr>
            <a:endParaRPr b="0" lang="de-DE" sz="3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98" name="Rectangle 8">
            <a:extLst>
              <a:ext uri="{C183D7F6-B498-43B3-948B-1728B52AA6E4}">
                <adec:decorative xmlns:adec="http://schemas.microsoft.com/office/drawing/2017/decorative" val="1"/>
              </a:ext>
            </a:extLst>
          </p:cNvPr>
          <p:cNvSpPr/>
          <p:nvPr/>
        </p:nvSpPr>
        <p:spPr>
          <a:xfrm>
            <a:off x="0" y="0"/>
            <a:ext cx="6082200" cy="68569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99" name="PlaceHolder 1"/>
          <p:cNvSpPr>
            <a:spLocks noGrp="1"/>
          </p:cNvSpPr>
          <p:nvPr>
            <p:ph type="title"/>
          </p:nvPr>
        </p:nvSpPr>
        <p:spPr>
          <a:xfrm>
            <a:off x="1155600" y="637920"/>
            <a:ext cx="4569480" cy="55756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en-US" sz="4400" spc="-1" strike="noStrike" u="sng">
                <a:solidFill>
                  <a:schemeClr val="lt1"/>
                </a:solidFill>
                <a:uFillTx/>
                <a:latin typeface="Aptos Display"/>
              </a:rPr>
              <a:t>Kritik der Zentralisieruns-bestrebungen</a:t>
            </a:r>
            <a:br>
              <a:rPr sz="4400"/>
            </a:br>
            <a:endParaRPr b="0" lang="de-DE" sz="4400" spc="-1" strike="noStrike">
              <a:solidFill>
                <a:srgbClr val="000000"/>
              </a:solidFill>
              <a:latin typeface="Arial"/>
            </a:endParaRPr>
          </a:p>
        </p:txBody>
      </p:sp>
      <p:sp>
        <p:nvSpPr>
          <p:cNvPr id="100" name="Rectangle 10">
            <a:extLst>
              <a:ext uri="{C183D7F6-B498-43B3-948B-1728B52AA6E4}">
                <adec:decorative xmlns:adec="http://schemas.microsoft.com/office/drawing/2017/decorative" val="1"/>
              </a:ext>
            </a:extLst>
          </p:cNvPr>
          <p:cNvSpPr/>
          <p:nvPr/>
        </p:nvSpPr>
        <p:spPr>
          <a:xfrm>
            <a:off x="6095880" y="0"/>
            <a:ext cx="6094800" cy="68569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01" name="Rectangle 7">
            <a:extLst>
              <a:ext uri="{C183D7F6-B498-43B3-948B-1728B52AA6E4}">
                <adec:decorative xmlns:adec="http://schemas.microsoft.com/office/drawing/2017/decorative" val="1"/>
              </a:ext>
            </a:extLst>
          </p:cNvPr>
          <p:cNvSpPr/>
          <p:nvPr/>
        </p:nvSpPr>
        <p:spPr>
          <a:xfrm>
            <a:off x="2880" y="0"/>
            <a:ext cx="1218816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02" name="Freeform: Shape 9">
            <a:extLst>
              <a:ext uri="{C183D7F6-B498-43B3-948B-1728B52AA6E4}">
                <adec:decorative xmlns:adec="http://schemas.microsoft.com/office/drawing/2017/decorative" val="1"/>
              </a:ext>
            </a:extLst>
          </p:cNvPr>
          <p:cNvSpPr/>
          <p:nvPr/>
        </p:nvSpPr>
        <p:spPr>
          <a:xfrm>
            <a:off x="0" y="0"/>
            <a:ext cx="4166640" cy="6857280"/>
          </a:xfrm>
          <a:custGeom>
            <a:avLst/>
            <a:gdLst>
              <a:gd name="textAreaLeft" fmla="*/ 0 w 4166640"/>
              <a:gd name="textAreaRight" fmla="*/ 4167360 w 4166640"/>
              <a:gd name="textAreaTop" fmla="*/ 0 h 6857280"/>
              <a:gd name="textAreaBottom" fmla="*/ 6858000 h 685728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03" name="PlaceHolder 1"/>
          <p:cNvSpPr>
            <a:spLocks noGrp="1"/>
          </p:cNvSpPr>
          <p:nvPr>
            <p:ph type="title"/>
          </p:nvPr>
        </p:nvSpPr>
        <p:spPr>
          <a:xfrm>
            <a:off x="686880" y="1153440"/>
            <a:ext cx="3199680" cy="446040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0" lang="de-DE" sz="4400" spc="-1" strike="noStrike">
                <a:solidFill>
                  <a:srgbClr val="ffffff"/>
                </a:solidFill>
                <a:latin typeface="Aptos Display"/>
              </a:rPr>
              <a:t>Planung im stationären Bereich</a:t>
            </a:r>
            <a:endParaRPr b="0" lang="de-DE" sz="4400" spc="-1" strike="noStrike">
              <a:solidFill>
                <a:srgbClr val="000000"/>
              </a:solidFill>
              <a:latin typeface="Arial"/>
            </a:endParaRPr>
          </a:p>
        </p:txBody>
      </p:sp>
      <p:sp>
        <p:nvSpPr>
          <p:cNvPr id="104" name="Arc 11">
            <a:extLst>
              <a:ext uri="{C183D7F6-B498-43B3-948B-1728B52AA6E4}">
                <adec:decorative xmlns:adec="http://schemas.microsoft.com/office/drawing/2017/decorative" val="1"/>
              </a:ext>
            </a:extLst>
          </p:cNvPr>
          <p:cNvSpPr/>
          <p:nvPr/>
        </p:nvSpPr>
        <p:spPr>
          <a:xfrm flipV="1">
            <a:off x="7550280" y="2454120"/>
            <a:ext cx="4082760" cy="408276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Aptos"/>
            </a:endParaRPr>
          </a:p>
        </p:txBody>
      </p:sp>
      <p:sp>
        <p:nvSpPr>
          <p:cNvPr id="105" name="PlaceHolder 2"/>
          <p:cNvSpPr>
            <a:spLocks noGrp="1"/>
          </p:cNvSpPr>
          <p:nvPr>
            <p:ph/>
          </p:nvPr>
        </p:nvSpPr>
        <p:spPr>
          <a:xfrm>
            <a:off x="4447440" y="591480"/>
            <a:ext cx="6905880" cy="5585040"/>
          </a:xfrm>
          <a:prstGeom prst="rect">
            <a:avLst/>
          </a:prstGeom>
          <a:noFill/>
          <a:ln w="0">
            <a:noFill/>
          </a:ln>
        </p:spPr>
        <p:txBody>
          <a:bodyPr lIns="91440" rIns="91440" tIns="45720" bIns="45720" anchor="ctr">
            <a:normAutofit/>
          </a:bodyPr>
          <a:p>
            <a:pPr indent="0" algn="ctr" defTabSz="914400">
              <a:lnSpc>
                <a:spcPct val="90000"/>
              </a:lnSpc>
              <a:spcBef>
                <a:spcPts val="1001"/>
              </a:spcBef>
              <a:buNone/>
              <a:tabLst>
                <a:tab algn="l" pos="0"/>
              </a:tabLst>
            </a:pPr>
            <a:r>
              <a:rPr b="1" lang="de-DE" sz="2800" spc="-1" strike="noStrike">
                <a:solidFill>
                  <a:schemeClr val="dk1"/>
                </a:solidFill>
                <a:latin typeface="Aptos"/>
              </a:rPr>
              <a:t>Die Begründung für die Zentralisierung in großen Einheiten: </a:t>
            </a:r>
            <a:endParaRPr b="0" lang="de-DE" sz="2800" spc="-1" strike="noStrike">
              <a:solidFill>
                <a:srgbClr val="000000"/>
              </a:solidFill>
              <a:latin typeface="Arial"/>
            </a:endParaRPr>
          </a:p>
          <a:p>
            <a:pPr indent="0" algn="ctr" defTabSz="914400">
              <a:lnSpc>
                <a:spcPct val="90000"/>
              </a:lnSpc>
              <a:spcBef>
                <a:spcPts val="1001"/>
              </a:spcBef>
              <a:buNone/>
              <a:tabLst>
                <a:tab algn="l" pos="0"/>
              </a:tabLst>
            </a:pPr>
            <a:r>
              <a:rPr b="1" lang="de-DE" sz="2800" spc="-1" strike="noStrike">
                <a:solidFill>
                  <a:schemeClr val="dk1"/>
                </a:solidFill>
                <a:latin typeface="Aptos"/>
              </a:rPr>
              <a:t>Das deutsche Krankenhauswesen sei zu teuer, weil es zu viele Betten in zu vielen Krankenhäusern gebe</a:t>
            </a:r>
            <a:endParaRPr b="0" lang="de-DE" sz="2800" spc="-1" strike="noStrike">
              <a:solidFill>
                <a:srgbClr val="000000"/>
              </a:solidFill>
              <a:latin typeface="Arial"/>
            </a:endParaRPr>
          </a:p>
          <a:p>
            <a:pPr indent="0" defTabSz="914400">
              <a:lnSpc>
                <a:spcPct val="90000"/>
              </a:lnSpc>
              <a:spcBef>
                <a:spcPts val="1001"/>
              </a:spcBef>
              <a:buNone/>
              <a:tabLst>
                <a:tab algn="l" pos="0"/>
              </a:tabLst>
            </a:pPr>
            <a:endParaRPr b="0" lang="de-DE"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06" name="Rectangle 182">
            <a:extLst>
              <a:ext uri="{C183D7F6-B498-43B3-948B-1728B52AA6E4}">
                <adec:decorative xmlns:adec="http://schemas.microsoft.com/office/drawing/2017/decorative" val="1"/>
              </a:ext>
            </a:extLst>
          </p:cNvPr>
          <p:cNvSpPr/>
          <p:nvPr/>
        </p:nvSpPr>
        <p:spPr>
          <a:xfrm>
            <a:off x="2880" y="0"/>
            <a:ext cx="1218816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07" name="Freeform: Shape 184">
            <a:extLst>
              <a:ext uri="{C183D7F6-B498-43B3-948B-1728B52AA6E4}">
                <adec:decorative xmlns:adec="http://schemas.microsoft.com/office/drawing/2017/decorative" val="1"/>
              </a:ext>
            </a:extLst>
          </p:cNvPr>
          <p:cNvSpPr/>
          <p:nvPr/>
        </p:nvSpPr>
        <p:spPr>
          <a:xfrm>
            <a:off x="0" y="0"/>
            <a:ext cx="4166640" cy="6857280"/>
          </a:xfrm>
          <a:custGeom>
            <a:avLst/>
            <a:gdLst>
              <a:gd name="textAreaLeft" fmla="*/ 0 w 4166640"/>
              <a:gd name="textAreaRight" fmla="*/ 4167360 w 4166640"/>
              <a:gd name="textAreaTop" fmla="*/ 0 h 6857280"/>
              <a:gd name="textAreaBottom" fmla="*/ 6858000 h 685728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08" name="PlaceHolder 1"/>
          <p:cNvSpPr>
            <a:spLocks noGrp="1"/>
          </p:cNvSpPr>
          <p:nvPr>
            <p:ph type="title"/>
          </p:nvPr>
        </p:nvSpPr>
        <p:spPr>
          <a:xfrm>
            <a:off x="686880" y="1153440"/>
            <a:ext cx="3199680" cy="446040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de-DE" sz="4400" spc="-1" strike="noStrike" u="sng">
                <a:solidFill>
                  <a:srgbClr val="ffffff"/>
                </a:solidFill>
                <a:uFillTx/>
                <a:latin typeface="Aptos Display"/>
              </a:rPr>
              <a:t>Zu viele Betten?</a:t>
            </a:r>
            <a:endParaRPr b="0" lang="de-DE" sz="4400" spc="-1" strike="noStrike">
              <a:solidFill>
                <a:srgbClr val="000000"/>
              </a:solidFill>
              <a:latin typeface="Arial"/>
            </a:endParaRPr>
          </a:p>
        </p:txBody>
      </p:sp>
      <p:sp>
        <p:nvSpPr>
          <p:cNvPr id="109" name="Arc 186">
            <a:extLst>
              <a:ext uri="{C183D7F6-B498-43B3-948B-1728B52AA6E4}">
                <adec:decorative xmlns:adec="http://schemas.microsoft.com/office/drawing/2017/decorative" val="1"/>
              </a:ext>
            </a:extLst>
          </p:cNvPr>
          <p:cNvSpPr/>
          <p:nvPr/>
        </p:nvSpPr>
        <p:spPr>
          <a:xfrm flipV="1">
            <a:off x="7550280" y="2454120"/>
            <a:ext cx="4082760" cy="408276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Aptos"/>
            </a:endParaRPr>
          </a:p>
        </p:txBody>
      </p:sp>
      <p:sp>
        <p:nvSpPr>
          <p:cNvPr id="110" name="PlaceHolder 2"/>
          <p:cNvSpPr>
            <a:spLocks noGrp="1"/>
          </p:cNvSpPr>
          <p:nvPr>
            <p:ph/>
          </p:nvPr>
        </p:nvSpPr>
        <p:spPr>
          <a:xfrm>
            <a:off x="4479840" y="636120"/>
            <a:ext cx="6905880" cy="5585040"/>
          </a:xfrm>
          <a:prstGeom prst="rect">
            <a:avLst/>
          </a:prstGeom>
          <a:noFill/>
          <a:ln w="0">
            <a:noFill/>
          </a:ln>
        </p:spPr>
        <p:txBody>
          <a:bodyPr lIns="91440" rIns="91440" tIns="45720" bIns="45720" anchor="ctr">
            <a:normAutofit fontScale="87222"/>
          </a:bodyPr>
          <a:p>
            <a:pPr indent="0" algn="ctr" defTabSz="914400">
              <a:lnSpc>
                <a:spcPct val="100000"/>
              </a:lnSpc>
              <a:spcBef>
                <a:spcPts val="1001"/>
              </a:spcBef>
              <a:buNone/>
              <a:tabLst>
                <a:tab algn="l" pos="0"/>
              </a:tabLst>
            </a:pPr>
            <a:endParaRPr b="0" lang="de-DE" sz="2000" spc="-1" strike="noStrike">
              <a:solidFill>
                <a:srgbClr val="000000"/>
              </a:solidFill>
              <a:latin typeface="Arial"/>
            </a:endParaRPr>
          </a:p>
          <a:p>
            <a:pPr indent="0" algn="ctr" defTabSz="914400">
              <a:lnSpc>
                <a:spcPct val="100000"/>
              </a:lnSpc>
              <a:spcBef>
                <a:spcPts val="1001"/>
              </a:spcBef>
              <a:buNone/>
              <a:tabLst>
                <a:tab algn="l" pos="0"/>
              </a:tabLst>
            </a:pPr>
            <a:endParaRPr b="0" lang="de-DE" sz="2000" spc="-1" strike="noStrike">
              <a:solidFill>
                <a:srgbClr val="000000"/>
              </a:solidFill>
              <a:latin typeface="Arial"/>
            </a:endParaRPr>
          </a:p>
          <a:p>
            <a:pPr indent="0" algn="ctr" defTabSz="914400">
              <a:lnSpc>
                <a:spcPct val="100000"/>
              </a:lnSpc>
              <a:spcBef>
                <a:spcPts val="1001"/>
              </a:spcBef>
              <a:buNone/>
              <a:tabLst>
                <a:tab algn="l" pos="0"/>
              </a:tabLst>
            </a:pPr>
            <a:r>
              <a:rPr b="0" lang="de-DE" sz="2000" spc="-1" strike="noStrike">
                <a:solidFill>
                  <a:schemeClr val="dk1"/>
                </a:solidFill>
                <a:latin typeface="Aptos"/>
              </a:rPr>
              <a:t>Die Zahl der Krankenhausbetten:</a:t>
            </a:r>
            <a:endParaRPr b="0" lang="de-DE" sz="2000" spc="-1" strike="noStrike">
              <a:solidFill>
                <a:srgbClr val="000000"/>
              </a:solidFill>
              <a:latin typeface="Arial"/>
            </a:endParaRPr>
          </a:p>
          <a:p>
            <a:pPr marL="228600" indent="-228600" algn="ctr" defTabSz="914400">
              <a:lnSpc>
                <a:spcPct val="100000"/>
              </a:lnSpc>
              <a:spcBef>
                <a:spcPts val="1001"/>
              </a:spcBef>
              <a:buNone/>
              <a:tabLst>
                <a:tab algn="l" pos="0"/>
              </a:tabLst>
            </a:pPr>
            <a:r>
              <a:rPr b="0" lang="de-DE" sz="2000" spc="-1" strike="noStrike">
                <a:solidFill>
                  <a:schemeClr val="dk1"/>
                </a:solidFill>
                <a:latin typeface="Aptos"/>
              </a:rPr>
              <a:t>1991: 665.565        2019: 494.326         2023: 476.924       </a:t>
            </a:r>
            <a:endParaRPr b="0" lang="de-DE" sz="2000" spc="-1" strike="noStrike">
              <a:solidFill>
                <a:srgbClr val="000000"/>
              </a:solidFill>
              <a:latin typeface="Arial"/>
            </a:endParaRPr>
          </a:p>
          <a:p>
            <a:pPr marL="228600" indent="-228600" algn="ctr" defTabSz="914400">
              <a:lnSpc>
                <a:spcPct val="100000"/>
              </a:lnSpc>
              <a:spcBef>
                <a:spcPts val="1001"/>
              </a:spcBef>
              <a:buNone/>
              <a:tabLst>
                <a:tab algn="l" pos="0"/>
              </a:tabLst>
            </a:pPr>
            <a:r>
              <a:rPr b="1" lang="de-DE" sz="2000" spc="-1" strike="noStrike">
                <a:solidFill>
                  <a:schemeClr val="dk1"/>
                </a:solidFill>
                <a:latin typeface="Aptos"/>
              </a:rPr>
              <a:t>Rückgang um mehr als ein Viertel</a:t>
            </a:r>
            <a:endParaRPr b="0" lang="de-DE" sz="2000" spc="-1" strike="noStrike">
              <a:solidFill>
                <a:srgbClr val="000000"/>
              </a:solidFill>
              <a:latin typeface="Arial"/>
            </a:endParaRPr>
          </a:p>
          <a:p>
            <a:pPr marL="228600" indent="-228600" algn="ctr" defTabSz="914400">
              <a:lnSpc>
                <a:spcPct val="100000"/>
              </a:lnSpc>
              <a:spcBef>
                <a:spcPts val="1001"/>
              </a:spcBef>
              <a:buNone/>
              <a:tabLst>
                <a:tab algn="l" pos="0"/>
              </a:tabLst>
            </a:pPr>
            <a:endParaRPr b="0" lang="de-DE" sz="2000" spc="-1" strike="noStrike">
              <a:solidFill>
                <a:srgbClr val="000000"/>
              </a:solidFill>
              <a:latin typeface="Arial"/>
            </a:endParaRPr>
          </a:p>
          <a:p>
            <a:pPr marL="228600" indent="-228600" algn="ctr" defTabSz="914400">
              <a:lnSpc>
                <a:spcPct val="100000"/>
              </a:lnSpc>
              <a:spcBef>
                <a:spcPts val="1001"/>
              </a:spcBef>
              <a:buNone/>
              <a:tabLst>
                <a:tab algn="l" pos="0"/>
              </a:tabLst>
            </a:pPr>
            <a:r>
              <a:rPr b="0" lang="de-DE" sz="2000" spc="-1" strike="noStrike">
                <a:solidFill>
                  <a:schemeClr val="dk1"/>
                </a:solidFill>
                <a:latin typeface="Aptos"/>
              </a:rPr>
              <a:t>Die Zahl der stationären Behandlungsfälle:</a:t>
            </a:r>
            <a:endParaRPr b="0" lang="de-DE" sz="2000" spc="-1" strike="noStrike">
              <a:solidFill>
                <a:srgbClr val="000000"/>
              </a:solidFill>
              <a:latin typeface="Arial"/>
            </a:endParaRPr>
          </a:p>
          <a:p>
            <a:pPr marL="228600" indent="-228600" algn="ctr" defTabSz="914400">
              <a:lnSpc>
                <a:spcPct val="100000"/>
              </a:lnSpc>
              <a:spcBef>
                <a:spcPts val="1001"/>
              </a:spcBef>
              <a:buNone/>
              <a:tabLst>
                <a:tab algn="l" pos="0"/>
              </a:tabLst>
            </a:pPr>
            <a:r>
              <a:rPr b="0" lang="de-DE" sz="2000" spc="-1" strike="noStrike">
                <a:solidFill>
                  <a:schemeClr val="dk1"/>
                </a:solidFill>
                <a:latin typeface="Aptos"/>
              </a:rPr>
              <a:t>1991: 14,6 Mio.       2019: 19,4 Mio.     2023: 17,2 Mio.</a:t>
            </a:r>
            <a:endParaRPr b="0" lang="de-DE" sz="2000" spc="-1" strike="noStrike">
              <a:solidFill>
                <a:srgbClr val="000000"/>
              </a:solidFill>
              <a:latin typeface="Arial"/>
            </a:endParaRPr>
          </a:p>
          <a:p>
            <a:pPr marL="228600" indent="-228600" algn="ctr" defTabSz="914400">
              <a:lnSpc>
                <a:spcPct val="100000"/>
              </a:lnSpc>
              <a:spcBef>
                <a:spcPts val="1001"/>
              </a:spcBef>
              <a:buNone/>
              <a:tabLst>
                <a:tab algn="l" pos="0"/>
              </a:tabLst>
            </a:pPr>
            <a:r>
              <a:rPr b="1" lang="de-DE" sz="2000" spc="-1" strike="noStrike">
                <a:solidFill>
                  <a:schemeClr val="dk1"/>
                </a:solidFill>
                <a:latin typeface="Aptos"/>
              </a:rPr>
              <a:t>Anstieg um fast ein Fünftel</a:t>
            </a:r>
            <a:endParaRPr b="0" lang="de-DE" sz="2000" spc="-1" strike="noStrike">
              <a:solidFill>
                <a:srgbClr val="000000"/>
              </a:solidFill>
              <a:latin typeface="Arial"/>
            </a:endParaRPr>
          </a:p>
          <a:p>
            <a:pPr marL="228600" indent="-228600" algn="ctr" defTabSz="914400">
              <a:lnSpc>
                <a:spcPct val="100000"/>
              </a:lnSpc>
              <a:spcBef>
                <a:spcPts val="1001"/>
              </a:spcBef>
              <a:buNone/>
              <a:tabLst>
                <a:tab algn="l" pos="0"/>
              </a:tabLst>
            </a:pPr>
            <a:endParaRPr b="0" lang="de-DE" sz="2000" spc="-1" strike="noStrike">
              <a:solidFill>
                <a:srgbClr val="000000"/>
              </a:solidFill>
              <a:latin typeface="Arial"/>
            </a:endParaRPr>
          </a:p>
          <a:p>
            <a:pPr marL="228600" indent="-228600" algn="ctr" defTabSz="914400">
              <a:lnSpc>
                <a:spcPct val="100000"/>
              </a:lnSpc>
              <a:spcBef>
                <a:spcPts val="1001"/>
              </a:spcBef>
              <a:buNone/>
              <a:tabLst>
                <a:tab algn="l" pos="0"/>
              </a:tabLst>
            </a:pPr>
            <a:r>
              <a:rPr b="0" lang="de-DE" sz="2000" spc="-1" strike="noStrike">
                <a:solidFill>
                  <a:schemeClr val="dk1"/>
                </a:solidFill>
                <a:latin typeface="Aptos"/>
              </a:rPr>
              <a:t>	</a:t>
            </a:r>
            <a:r>
              <a:rPr b="1" lang="de-DE" sz="2000" spc="-1" strike="noStrike">
                <a:solidFill>
                  <a:schemeClr val="dk1"/>
                </a:solidFill>
                <a:latin typeface="Aptos"/>
              </a:rPr>
              <a:t>Nach der Logik der Zentralisierungsbefürworter*innen hätte der Bettenabbau zu weniger Fällen und geringerer Belastung führen müssen. Das Gegenteil geschah.</a:t>
            </a:r>
            <a:endParaRPr b="0" lang="de-DE" sz="2000" spc="-1" strike="noStrike">
              <a:solidFill>
                <a:srgbClr val="000000"/>
              </a:solidFill>
              <a:latin typeface="Arial"/>
            </a:endParaRPr>
          </a:p>
          <a:p>
            <a:pPr marL="228600" indent="0" algn="ctr" defTabSz="914400">
              <a:lnSpc>
                <a:spcPct val="100000"/>
              </a:lnSpc>
              <a:spcBef>
                <a:spcPts val="1001"/>
              </a:spcBef>
              <a:buNone/>
              <a:tabLst>
                <a:tab algn="l" pos="0"/>
              </a:tabLst>
            </a:pPr>
            <a:endParaRPr b="0" lang="de-DE" sz="2000" spc="-1" strike="noStrike">
              <a:solidFill>
                <a:srgbClr val="000000"/>
              </a:solidFill>
              <a:latin typeface="Arial"/>
            </a:endParaRPr>
          </a:p>
          <a:p>
            <a:pPr marL="228600" indent="0" defTabSz="914400">
              <a:lnSpc>
                <a:spcPct val="100000"/>
              </a:lnSpc>
              <a:spcBef>
                <a:spcPts val="1001"/>
              </a:spcBef>
              <a:buNone/>
              <a:tabLst>
                <a:tab algn="l" pos="0"/>
              </a:tabLst>
            </a:pPr>
            <a:r>
              <a:rPr b="0" lang="de-DE" sz="1400" spc="-1" strike="noStrike">
                <a:solidFill>
                  <a:schemeClr val="dk1"/>
                </a:solidFill>
                <a:latin typeface="Aptos"/>
              </a:rPr>
              <a:t>  </a:t>
            </a:r>
            <a:endParaRPr b="0" lang="de-DE" sz="1400" spc="-1" strike="noStrike">
              <a:solidFill>
                <a:srgbClr val="000000"/>
              </a:solidFill>
              <a:latin typeface="Arial"/>
            </a:endParaRPr>
          </a:p>
          <a:p>
            <a:pPr marL="228600" indent="0" defTabSz="914400">
              <a:lnSpc>
                <a:spcPct val="100000"/>
              </a:lnSpc>
              <a:spcBef>
                <a:spcPts val="1001"/>
              </a:spcBef>
              <a:buNone/>
              <a:tabLst>
                <a:tab algn="l" pos="0"/>
              </a:tabLst>
            </a:pPr>
            <a:endParaRPr b="0" lang="de-DE" sz="1400" spc="-1" strike="noStrike">
              <a:solidFill>
                <a:srgbClr val="000000"/>
              </a:solidFill>
              <a:latin typeface="Arial"/>
            </a:endParaRPr>
          </a:p>
          <a:p>
            <a:pPr marL="228600" indent="0" defTabSz="914400">
              <a:lnSpc>
                <a:spcPct val="100000"/>
              </a:lnSpc>
              <a:spcBef>
                <a:spcPts val="1001"/>
              </a:spcBef>
              <a:buNone/>
              <a:tabLst>
                <a:tab algn="l" pos="0"/>
              </a:tabLst>
            </a:pPr>
            <a:endParaRPr b="0" lang="de-DE"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11" name="Rectangle 11">
            <a:extLst>
              <a:ext uri="{C183D7F6-B498-43B3-948B-1728B52AA6E4}">
                <adec:decorative xmlns:adec="http://schemas.microsoft.com/office/drawing/2017/decorative" val="1"/>
              </a:ext>
            </a:extLst>
          </p:cNvPr>
          <p:cNvSpPr/>
          <p:nvPr/>
        </p:nvSpPr>
        <p:spPr>
          <a:xfrm>
            <a:off x="0" y="0"/>
            <a:ext cx="1219140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12" name="PlaceHolder 1"/>
          <p:cNvSpPr>
            <a:spLocks noGrp="1"/>
          </p:cNvSpPr>
          <p:nvPr>
            <p:ph type="title"/>
          </p:nvPr>
        </p:nvSpPr>
        <p:spPr>
          <a:xfrm>
            <a:off x="180000" y="540000"/>
            <a:ext cx="3870360" cy="5683320"/>
          </a:xfrm>
          <a:prstGeom prst="rect">
            <a:avLst/>
          </a:prstGeom>
          <a:noFill/>
          <a:ln w="0">
            <a:noFill/>
          </a:ln>
        </p:spPr>
        <p:txBody>
          <a:bodyPr lIns="0" rIns="0" tIns="0" bIns="0" anchor="ctr">
            <a:normAutofit/>
          </a:bodyPr>
          <a:p>
            <a:pPr indent="0" algn="ctr" defTabSz="914400">
              <a:lnSpc>
                <a:spcPct val="90000"/>
              </a:lnSpc>
              <a:buNone/>
              <a:tabLst>
                <a:tab algn="l" pos="0"/>
              </a:tabLst>
            </a:pPr>
            <a:r>
              <a:rPr b="0" lang="de-DE" sz="4000" spc="-1" strike="noStrike">
                <a:solidFill>
                  <a:schemeClr val="dk1"/>
                </a:solidFill>
                <a:latin typeface="Aptos Display"/>
              </a:rPr>
              <a:t>Zu teuer?</a:t>
            </a:r>
            <a:br>
              <a:rPr sz="4000"/>
            </a:br>
            <a:br>
              <a:rPr sz="3600"/>
            </a:br>
            <a:r>
              <a:rPr b="0" lang="de-DE" sz="3600" spc="-1" strike="noStrike">
                <a:solidFill>
                  <a:schemeClr val="dk1"/>
                </a:solidFill>
                <a:latin typeface="Aptos Display"/>
              </a:rPr>
              <a:t>Gesundheitsaus-gaben insgesamt:</a:t>
            </a:r>
            <a:br>
              <a:rPr sz="3600"/>
            </a:br>
            <a:br>
              <a:rPr sz="3600"/>
            </a:br>
            <a:r>
              <a:rPr b="0" lang="de-DE" sz="3600" spc="-1" strike="noStrike">
                <a:solidFill>
                  <a:schemeClr val="dk1"/>
                </a:solidFill>
                <a:latin typeface="Aptos Display"/>
              </a:rPr>
              <a:t>Spitze in Europa -</a:t>
            </a:r>
            <a:br>
              <a:rPr sz="3600"/>
            </a:br>
            <a:r>
              <a:rPr b="0" lang="de-DE" sz="3600" spc="-1" strike="noStrike">
                <a:solidFill>
                  <a:schemeClr val="dk1"/>
                </a:solidFill>
                <a:latin typeface="Aptos Display"/>
              </a:rPr>
              <a:t>Rückgang 2023</a:t>
            </a:r>
            <a:br>
              <a:rPr sz="3600"/>
            </a:br>
            <a:endParaRPr b="0" lang="de-DE" sz="3600" spc="-1" strike="noStrike">
              <a:solidFill>
                <a:srgbClr val="000000"/>
              </a:solidFill>
              <a:latin typeface="Arial"/>
            </a:endParaRPr>
          </a:p>
        </p:txBody>
      </p:sp>
      <p:sp>
        <p:nvSpPr>
          <p:cNvPr id="113" name="sketch line">
            <a:extLst>
              <a:ext uri="{C183D7F6-B498-43B3-948B-1728B52AA6E4}">
                <adec:decorative xmlns:adec="http://schemas.microsoft.com/office/drawing/2017/decorative" val="1"/>
              </a:ext>
            </a:extLst>
          </p:cNvPr>
          <p:cNvSpPr/>
          <p:nvPr/>
        </p:nvSpPr>
        <p:spPr>
          <a:xfrm flipH="1">
            <a:off x="4266360" y="631080"/>
            <a:ext cx="17640" cy="5589720"/>
          </a:xfrm>
          <a:custGeom>
            <a:avLst/>
            <a:gdLst>
              <a:gd name="textAreaLeft" fmla="*/ 360 w 17640"/>
              <a:gd name="textAreaRight" fmla="*/ 18720 w 17640"/>
              <a:gd name="textAreaTop" fmla="*/ 0 h 5589720"/>
              <a:gd name="textAreaBottom" fmla="*/ 5590440 h 5589720"/>
            </a:gdLst>
            <a:ahLst/>
            <a:rect l="textAreaLeft" t="textAreaTop" r="textAreaRight" b="textAreaBottom"/>
            <a:pathLst>
              <a:path fill="none" w="18288" h="5590381">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stroke="0" w="18288" h="5590381">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cap="rnd" w="41275">
            <a:solidFill>
              <a:srgbClr val="e97132"/>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pic>
        <p:nvPicPr>
          <p:cNvPr id="114" name="Inhaltsplatzhalter 4" descr=""/>
          <p:cNvPicPr/>
          <p:nvPr/>
        </p:nvPicPr>
        <p:blipFill>
          <a:blip r:embed="rId1"/>
          <a:stretch/>
        </p:blipFill>
        <p:spPr>
          <a:xfrm>
            <a:off x="4654440" y="795240"/>
            <a:ext cx="6894000" cy="3584520"/>
          </a:xfrm>
          <a:prstGeom prst="rect">
            <a:avLst/>
          </a:prstGeom>
          <a:ln w="0">
            <a:noFill/>
          </a:ln>
        </p:spPr>
      </p:pic>
      <p:sp>
        <p:nvSpPr>
          <p:cNvPr id="115" name="PlaceHolder 2"/>
          <p:cNvSpPr>
            <a:spLocks noGrp="1"/>
          </p:cNvSpPr>
          <p:nvPr>
            <p:ph type="title"/>
          </p:nvPr>
        </p:nvSpPr>
        <p:spPr>
          <a:xfrm>
            <a:off x="4649400" y="4792680"/>
            <a:ext cx="6894000" cy="1427760"/>
          </a:xfrm>
          <a:prstGeom prst="rect">
            <a:avLst/>
          </a:prstGeom>
          <a:noFill/>
          <a:ln w="0">
            <a:noFill/>
          </a:ln>
        </p:spPr>
        <p:txBody>
          <a:bodyPr lIns="0" rIns="0" tIns="0" bIns="0" anchor="t">
            <a:normAutofit/>
          </a:bodyPr>
          <a:p>
            <a:pPr indent="0" algn="ctr" defTabSz="914400">
              <a:lnSpc>
                <a:spcPct val="90000"/>
              </a:lnSpc>
              <a:buNone/>
              <a:tabLst>
                <a:tab algn="l" pos="0"/>
              </a:tabLst>
            </a:pPr>
            <a:br>
              <a:rPr sz="1600"/>
            </a:br>
            <a:r>
              <a:rPr b="0" lang="de-DE" sz="1800" spc="-1" strike="noStrike">
                <a:solidFill>
                  <a:schemeClr val="dk1"/>
                </a:solidFill>
                <a:latin typeface="Aptos"/>
              </a:rPr>
              <a:t>(Quelle: DKI Gesundheits- und Krankenhausausgaben im europäischen Vergleich)</a:t>
            </a:r>
            <a:br>
              <a:rPr sz="1800"/>
            </a:b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180000" y="720000"/>
            <a:ext cx="3308760" cy="5500440"/>
          </a:xfrm>
          <a:prstGeom prst="rect">
            <a:avLst/>
          </a:prstGeom>
          <a:noFill/>
          <a:ln w="0">
            <a:noFill/>
          </a:ln>
        </p:spPr>
        <p:txBody>
          <a:bodyPr lIns="0" rIns="0" tIns="0" bIns="0" anchor="ctr">
            <a:normAutofit/>
          </a:bodyPr>
          <a:p>
            <a:pPr indent="0" algn="ctr" defTabSz="914400">
              <a:lnSpc>
                <a:spcPct val="90000"/>
              </a:lnSpc>
              <a:buNone/>
              <a:tabLst>
                <a:tab algn="l" pos="0"/>
              </a:tabLst>
            </a:pPr>
            <a:r>
              <a:rPr b="0" lang="de-DE" sz="4000" spc="-1" strike="noStrike">
                <a:solidFill>
                  <a:schemeClr val="dk1"/>
                </a:solidFill>
                <a:latin typeface="Aptos Display"/>
              </a:rPr>
              <a:t>Zu teuer?</a:t>
            </a:r>
            <a:br>
              <a:rPr sz="4000"/>
            </a:br>
            <a:br>
              <a:rPr sz="3600"/>
            </a:br>
            <a:r>
              <a:rPr b="0" lang="de-DE" sz="3600" spc="-1" strike="noStrike">
                <a:solidFill>
                  <a:schemeClr val="dk1"/>
                </a:solidFill>
                <a:latin typeface="Aptos Display"/>
              </a:rPr>
              <a:t>Krankenhaus-ausgaben:</a:t>
            </a:r>
            <a:br>
              <a:rPr sz="3600"/>
            </a:br>
            <a:br>
              <a:rPr sz="3600"/>
            </a:br>
            <a:r>
              <a:rPr b="0" lang="de-DE" sz="3600" spc="-1" strike="noStrike">
                <a:solidFill>
                  <a:schemeClr val="dk1"/>
                </a:solidFill>
                <a:latin typeface="Aptos Display"/>
              </a:rPr>
              <a:t>Durchschnitt in Europa</a:t>
            </a:r>
            <a:endParaRPr b="0" lang="de-DE" sz="3600" spc="-1" strike="noStrike">
              <a:solidFill>
                <a:srgbClr val="000000"/>
              </a:solidFill>
              <a:latin typeface="Arial"/>
            </a:endParaRPr>
          </a:p>
        </p:txBody>
      </p:sp>
      <p:sp>
        <p:nvSpPr>
          <p:cNvPr id="117" name="PlaceHolder 2"/>
          <p:cNvSpPr>
            <a:spLocks noGrp="1"/>
          </p:cNvSpPr>
          <p:nvPr>
            <p:ph type="title"/>
          </p:nvPr>
        </p:nvSpPr>
        <p:spPr>
          <a:xfrm>
            <a:off x="3809880" y="4988520"/>
            <a:ext cx="7390800" cy="1231920"/>
          </a:xfrm>
          <a:prstGeom prst="rect">
            <a:avLst/>
          </a:prstGeom>
          <a:noFill/>
          <a:ln w="0">
            <a:noFill/>
          </a:ln>
        </p:spPr>
        <p:txBody>
          <a:bodyPr lIns="0" rIns="0" tIns="0" bIns="0" anchor="t">
            <a:normAutofit/>
          </a:bodyPr>
          <a:p>
            <a:pPr indent="0" algn="ctr" defTabSz="914400">
              <a:lnSpc>
                <a:spcPct val="90000"/>
              </a:lnSpc>
              <a:buNone/>
              <a:tabLst>
                <a:tab algn="l" pos="0"/>
              </a:tabLst>
            </a:pPr>
            <a:br>
              <a:rPr sz="1600"/>
            </a:br>
            <a:br>
              <a:rPr sz="1600"/>
            </a:br>
            <a:r>
              <a:rPr b="0" lang="de-DE" sz="1800" spc="-1" strike="noStrike">
                <a:solidFill>
                  <a:schemeClr val="dk1"/>
                </a:solidFill>
                <a:latin typeface="Aptos"/>
              </a:rPr>
              <a:t>(Quelle: DKI Gesundheits- und Krankenhausausgaben im europäischen Vergleich)</a:t>
            </a:r>
            <a:br>
              <a:rPr sz="1800"/>
            </a:br>
            <a:endParaRPr b="0" lang="de-DE" sz="1800" spc="-1" strike="noStrike">
              <a:solidFill>
                <a:srgbClr val="000000"/>
              </a:solidFill>
              <a:latin typeface="Arial"/>
            </a:endParaRPr>
          </a:p>
        </p:txBody>
      </p:sp>
      <p:pic>
        <p:nvPicPr>
          <p:cNvPr id="118" name="Grafik 4" descr=""/>
          <p:cNvPicPr/>
          <p:nvPr/>
        </p:nvPicPr>
        <p:blipFill>
          <a:blip r:embed="rId1"/>
          <a:stretch/>
        </p:blipFill>
        <p:spPr>
          <a:xfrm>
            <a:off x="3809880" y="464040"/>
            <a:ext cx="7506360" cy="45237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tint val="95000"/>
          </a:schemeClr>
        </a:solidFill>
      </p:bgPr>
    </p:bg>
    <p:spTree>
      <p:nvGrpSpPr>
        <p:cNvPr id="1" name=""/>
        <p:cNvGrpSpPr/>
        <p:nvPr/>
      </p:nvGrpSpPr>
      <p:grpSpPr>
        <a:xfrm>
          <a:off x="0" y="0"/>
          <a:ext cx="0" cy="0"/>
          <a:chOff x="0" y="0"/>
          <a:chExt cx="0" cy="0"/>
        </a:xfrm>
      </p:grpSpPr>
      <p:sp>
        <p:nvSpPr>
          <p:cNvPr id="41" name="Freeform: Shape 8">
            <a:extLst>
              <a:ext uri="{C183D7F6-B498-43B3-948B-1728B52AA6E4}">
                <adec:decorative xmlns:adec="http://schemas.microsoft.com/office/drawing/2017/decorative" val="1"/>
              </a:ext>
            </a:extLst>
          </p:cNvPr>
          <p:cNvSpPr/>
          <p:nvPr/>
        </p:nvSpPr>
        <p:spPr>
          <a:xfrm>
            <a:off x="1953720" y="0"/>
            <a:ext cx="8283240" cy="6856920"/>
          </a:xfrm>
          <a:custGeom>
            <a:avLst/>
            <a:gdLst>
              <a:gd name="textAreaLeft" fmla="*/ 0 w 8283240"/>
              <a:gd name="textAreaRight" fmla="*/ 8284320 w 8283240"/>
              <a:gd name="textAreaTop" fmla="*/ 0 h 6856920"/>
              <a:gd name="textAreaBottom" fmla="*/ 6858000 h 6856920"/>
            </a:gdLst>
            <a:ahLst/>
            <a:rect l="textAreaLeft" t="textAreaTop" r="textAreaRight" b="textAreaBottom"/>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42" name="Freeform: Shape 10">
            <a:extLst>
              <a:ext uri="{C183D7F6-B498-43B3-948B-1728B52AA6E4}">
                <adec:decorative xmlns:adec="http://schemas.microsoft.com/office/drawing/2017/decorative" val="1"/>
              </a:ext>
            </a:extLst>
          </p:cNvPr>
          <p:cNvSpPr/>
          <p:nvPr/>
        </p:nvSpPr>
        <p:spPr>
          <a:xfrm>
            <a:off x="2118240" y="0"/>
            <a:ext cx="7954200" cy="6856920"/>
          </a:xfrm>
          <a:custGeom>
            <a:avLst/>
            <a:gdLst>
              <a:gd name="textAreaLeft" fmla="*/ 0 w 7954200"/>
              <a:gd name="textAreaRight" fmla="*/ 7955280 w 7954200"/>
              <a:gd name="textAreaTop" fmla="*/ 0 h 6856920"/>
              <a:gd name="textAreaBottom" fmla="*/ 6858000 h 6856920"/>
            </a:gdLst>
            <a:ahLst/>
            <a:rect l="textAreaLeft" t="textAreaTop" r="textAreaRight" b="textAreaBottom"/>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43" name="PlaceHolder 1"/>
          <p:cNvSpPr>
            <a:spLocks noGrp="1"/>
          </p:cNvSpPr>
          <p:nvPr>
            <p:ph type="title"/>
          </p:nvPr>
        </p:nvSpPr>
        <p:spPr>
          <a:xfrm>
            <a:off x="2555640" y="1441800"/>
            <a:ext cx="7079760" cy="3972960"/>
          </a:xfrm>
          <a:prstGeom prst="rect">
            <a:avLst/>
          </a:prstGeom>
          <a:noFill/>
          <a:ln w="0">
            <a:noFill/>
          </a:ln>
        </p:spPr>
        <p:txBody>
          <a:bodyPr lIns="91440" rIns="91440" tIns="45720" bIns="45720" anchor="ctr">
            <a:normAutofit/>
          </a:bodyPr>
          <a:p>
            <a:pPr indent="0" algn="ctr" defTabSz="914400">
              <a:lnSpc>
                <a:spcPct val="90000"/>
              </a:lnSpc>
              <a:buNone/>
              <a:tabLst>
                <a:tab algn="l" pos="0"/>
              </a:tabLst>
            </a:pPr>
            <a:r>
              <a:rPr b="1" lang="en-US" sz="5400" spc="-1" strike="noStrike" u="sng">
                <a:solidFill>
                  <a:schemeClr val="lt1">
                    <a:lumMod val="95000"/>
                    <a:lumOff val="5000"/>
                  </a:schemeClr>
                </a:solidFill>
                <a:uFillTx/>
                <a:latin typeface="Aptos Display"/>
              </a:rPr>
              <a:t>Kritik jetziger Strukturen</a:t>
            </a:r>
            <a:endParaRPr b="0" lang="de-DE" sz="5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19" name="Rectangle 163">
            <a:extLst>
              <a:ext uri="{C183D7F6-B498-43B3-948B-1728B52AA6E4}">
                <adec:decorative xmlns:adec="http://schemas.microsoft.com/office/drawing/2017/decorative" val="1"/>
              </a:ext>
            </a:extLst>
          </p:cNvPr>
          <p:cNvSpPr/>
          <p:nvPr/>
        </p:nvSpPr>
        <p:spPr>
          <a:xfrm>
            <a:off x="0" y="0"/>
            <a:ext cx="1219140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20" name="Arc 165">
            <a:extLst>
              <a:ext uri="{C183D7F6-B498-43B3-948B-1728B52AA6E4}">
                <adec:decorative xmlns:adec="http://schemas.microsoft.com/office/drawing/2017/decorative" val="1"/>
              </a:ext>
            </a:extLst>
          </p:cNvPr>
          <p:cNvSpPr/>
          <p:nvPr/>
        </p:nvSpPr>
        <p:spPr>
          <a:xfrm flipH="1" rot="3967200">
            <a:off x="8629200" y="489960"/>
            <a:ext cx="2988000" cy="2987280"/>
          </a:xfrm>
          <a:prstGeom prst="arc">
            <a:avLst>
              <a:gd name="adj1" fmla="val 14441841"/>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en-US" sz="1800" spc="-1" strike="noStrike">
              <a:solidFill>
                <a:srgbClr val="000000"/>
              </a:solidFill>
              <a:latin typeface="Calibri"/>
            </a:endParaRPr>
          </a:p>
        </p:txBody>
      </p:sp>
      <p:sp>
        <p:nvSpPr>
          <p:cNvPr id="121" name="PlaceHolder 1"/>
          <p:cNvSpPr>
            <a:spLocks noGrp="1"/>
          </p:cNvSpPr>
          <p:nvPr>
            <p:ph type="title"/>
          </p:nvPr>
        </p:nvSpPr>
        <p:spPr>
          <a:xfrm>
            <a:off x="5895000" y="479520"/>
            <a:ext cx="5457960" cy="132480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de-DE" sz="2800" spc="-1" strike="noStrike" u="sng">
                <a:solidFill>
                  <a:schemeClr val="dk1"/>
                </a:solidFill>
                <a:uFillTx/>
                <a:latin typeface="Aptos Display"/>
              </a:rPr>
              <a:t>Krankenhäuser  in Deutschland nach Bettenzahl</a:t>
            </a:r>
            <a:br>
              <a:rPr sz="2800"/>
            </a:br>
            <a:endParaRPr b="0" lang="de-DE" sz="2800" spc="-1" strike="noStrike">
              <a:solidFill>
                <a:srgbClr val="000000"/>
              </a:solidFill>
              <a:latin typeface="Arial"/>
            </a:endParaRPr>
          </a:p>
        </p:txBody>
      </p:sp>
      <p:sp>
        <p:nvSpPr>
          <p:cNvPr id="122" name="Freeform: Shape 167">
            <a:extLst>
              <a:ext uri="{C183D7F6-B498-43B3-948B-1728B52AA6E4}">
                <adec:decorative xmlns:adec="http://schemas.microsoft.com/office/drawing/2017/decorative" val="1"/>
              </a:ext>
            </a:extLst>
          </p:cNvPr>
          <p:cNvSpPr/>
          <p:nvPr/>
        </p:nvSpPr>
        <p:spPr>
          <a:xfrm flipH="1">
            <a:off x="-720" y="5486400"/>
            <a:ext cx="2672280" cy="1370880"/>
          </a:xfrm>
          <a:custGeom>
            <a:avLst/>
            <a:gdLst>
              <a:gd name="textAreaLeft" fmla="*/ 360 w 2672280"/>
              <a:gd name="textAreaRight" fmla="*/ 2673360 w 2672280"/>
              <a:gd name="textAreaTop" fmla="*/ 0 h 1370880"/>
              <a:gd name="textAreaBottom" fmla="*/ 1371600 h 1370880"/>
            </a:gdLst>
            <a:ahLst/>
            <a:rect l="textAreaLeft" t="textAreaTop" r="textAreaRight" b="textAreaBottom"/>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23" name="PlaceHolder 2"/>
          <p:cNvSpPr>
            <a:spLocks noGrp="1"/>
          </p:cNvSpPr>
          <p:nvPr>
            <p:ph/>
          </p:nvPr>
        </p:nvSpPr>
        <p:spPr>
          <a:xfrm>
            <a:off x="5895000" y="1984320"/>
            <a:ext cx="5457960" cy="4191840"/>
          </a:xfrm>
          <a:prstGeom prst="rect">
            <a:avLst/>
          </a:prstGeom>
          <a:noFill/>
          <a:ln w="0">
            <a:noFill/>
          </a:ln>
        </p:spPr>
        <p:txBody>
          <a:bodyPr lIns="91440" rIns="91440" tIns="45720" bIns="45720" anchor="t">
            <a:normAutofit fontScale="93333"/>
          </a:bodyPr>
          <a:p>
            <a:pPr indent="0" defTabSz="914400">
              <a:lnSpc>
                <a:spcPct val="100000"/>
              </a:lnSpc>
              <a:spcBef>
                <a:spcPts val="1001"/>
              </a:spcBef>
              <a:buNone/>
              <a:tabLst>
                <a:tab algn="l" pos="0"/>
              </a:tabLst>
            </a:pPr>
            <a:r>
              <a:rPr b="1" i="1" lang="de-DE" sz="1800" spc="-1" strike="noStrike">
                <a:solidFill>
                  <a:schemeClr val="dk1"/>
                </a:solidFill>
                <a:latin typeface="Aptos"/>
              </a:rPr>
              <a:t>(Allgemeine Krankenhäuser, Zahlen aus 2023)</a:t>
            </a:r>
            <a:endParaRPr b="0" lang="de-DE" sz="1800" spc="-1" strike="noStrike">
              <a:solidFill>
                <a:srgbClr val="000000"/>
              </a:solidFill>
              <a:latin typeface="Arial"/>
            </a:endParaRPr>
          </a:p>
          <a:p>
            <a:pPr indent="0" defTabSz="914400">
              <a:lnSpc>
                <a:spcPct val="100000"/>
              </a:lnSpc>
              <a:spcBef>
                <a:spcPts val="1001"/>
              </a:spcBef>
              <a:buNone/>
              <a:tabLst>
                <a:tab algn="l" pos="0"/>
              </a:tabLst>
            </a:pPr>
            <a:endParaRPr b="0" lang="de-DE" sz="1800" spc="-1" strike="noStrike">
              <a:solidFill>
                <a:srgbClr val="000000"/>
              </a:solidFill>
              <a:latin typeface="Arial"/>
            </a:endParaRPr>
          </a:p>
          <a:p>
            <a:pPr indent="0" defTabSz="914400">
              <a:lnSpc>
                <a:spcPct val="100000"/>
              </a:lnSpc>
              <a:spcBef>
                <a:spcPts val="1001"/>
              </a:spcBef>
              <a:buNone/>
              <a:tabLst>
                <a:tab algn="l" pos="0"/>
              </a:tabLst>
            </a:pPr>
            <a:endParaRPr b="0" lang="de-DE" sz="1800" spc="-1" strike="noStrike">
              <a:solidFill>
                <a:srgbClr val="000000"/>
              </a:solidFill>
              <a:latin typeface="Arial"/>
            </a:endParaRPr>
          </a:p>
          <a:p>
            <a:pPr indent="0" defTabSz="914400">
              <a:lnSpc>
                <a:spcPct val="100000"/>
              </a:lnSpc>
              <a:spcBef>
                <a:spcPts val="1001"/>
              </a:spcBef>
              <a:buNone/>
              <a:tabLst>
                <a:tab algn="l" pos="0"/>
              </a:tabLst>
            </a:pPr>
            <a:endParaRPr b="0" lang="de-DE" sz="1800" spc="-1" strike="noStrike">
              <a:solidFill>
                <a:srgbClr val="000000"/>
              </a:solidFill>
              <a:latin typeface="Arial"/>
            </a:endParaRPr>
          </a:p>
          <a:p>
            <a:pPr indent="0" defTabSz="914400">
              <a:lnSpc>
                <a:spcPct val="100000"/>
              </a:lnSpc>
              <a:spcBef>
                <a:spcPts val="1001"/>
              </a:spcBef>
              <a:buNone/>
              <a:tabLst>
                <a:tab algn="l" pos="0"/>
              </a:tabLst>
            </a:pPr>
            <a:endParaRPr b="0" lang="de-DE" sz="1800" spc="-1" strike="noStrike">
              <a:solidFill>
                <a:srgbClr val="000000"/>
              </a:solidFill>
              <a:latin typeface="Arial"/>
            </a:endParaRPr>
          </a:p>
          <a:p>
            <a:pPr indent="0" defTabSz="914400">
              <a:lnSpc>
                <a:spcPct val="100000"/>
              </a:lnSpc>
              <a:spcBef>
                <a:spcPts val="1001"/>
              </a:spcBef>
              <a:buNone/>
              <a:tabLst>
                <a:tab algn="l" pos="0"/>
              </a:tabLst>
            </a:pPr>
            <a:endParaRPr b="0" lang="de-DE" sz="1800" spc="-1" strike="noStrike">
              <a:solidFill>
                <a:srgbClr val="000000"/>
              </a:solidFill>
              <a:latin typeface="Arial"/>
            </a:endParaRPr>
          </a:p>
          <a:p>
            <a:pPr indent="0" defTabSz="914400">
              <a:lnSpc>
                <a:spcPct val="100000"/>
              </a:lnSpc>
              <a:spcBef>
                <a:spcPts val="1001"/>
              </a:spcBef>
              <a:buNone/>
              <a:tabLst>
                <a:tab algn="l" pos="0"/>
              </a:tabLst>
            </a:pPr>
            <a:endParaRPr b="0" lang="de-DE" sz="1800" spc="-1" strike="noStrike">
              <a:solidFill>
                <a:srgbClr val="000000"/>
              </a:solidFill>
              <a:latin typeface="Arial"/>
            </a:endParaRPr>
          </a:p>
          <a:p>
            <a:pPr indent="0" defTabSz="914400">
              <a:lnSpc>
                <a:spcPct val="100000"/>
              </a:lnSpc>
              <a:spcBef>
                <a:spcPts val="1001"/>
              </a:spcBef>
              <a:buNone/>
              <a:tabLst>
                <a:tab algn="l" pos="0"/>
              </a:tabLst>
            </a:pPr>
            <a:endParaRPr b="0" lang="de-DE" sz="1800" spc="-1" strike="noStrike">
              <a:solidFill>
                <a:srgbClr val="000000"/>
              </a:solidFill>
              <a:latin typeface="Arial"/>
            </a:endParaRPr>
          </a:p>
          <a:p>
            <a:pPr indent="0" defTabSz="914400">
              <a:lnSpc>
                <a:spcPct val="100000"/>
              </a:lnSpc>
              <a:spcBef>
                <a:spcPts val="1001"/>
              </a:spcBef>
              <a:buNone/>
              <a:tabLst>
                <a:tab algn="l" pos="0"/>
              </a:tabLst>
            </a:pPr>
            <a:endParaRPr b="0" lang="de-DE" sz="1800" spc="-1" strike="noStrike">
              <a:solidFill>
                <a:srgbClr val="000000"/>
              </a:solidFill>
              <a:latin typeface="Arial"/>
            </a:endParaRPr>
          </a:p>
          <a:p>
            <a:pPr indent="0" defTabSz="914400">
              <a:lnSpc>
                <a:spcPct val="100000"/>
              </a:lnSpc>
              <a:spcBef>
                <a:spcPts val="1001"/>
              </a:spcBef>
              <a:buNone/>
              <a:tabLst>
                <a:tab algn="l" pos="0"/>
              </a:tabLst>
            </a:pPr>
            <a:r>
              <a:rPr b="0" lang="de-DE" sz="1800" spc="-1" strike="noStrike">
                <a:solidFill>
                  <a:schemeClr val="dk1"/>
                </a:solidFill>
                <a:latin typeface="Aptos"/>
              </a:rPr>
              <a:t>   </a:t>
            </a:r>
            <a:r>
              <a:rPr b="0" lang="de-DE" sz="1800" spc="-1" strike="noStrike">
                <a:solidFill>
                  <a:schemeClr val="dk1"/>
                </a:solidFill>
                <a:latin typeface="Aptos"/>
              </a:rPr>
              <a:t>54,5% der Krankenhäuser haben weniger als 200 Betten</a:t>
            </a:r>
            <a:endParaRPr b="0" lang="de-DE" sz="1800" spc="-1" strike="noStrike">
              <a:solidFill>
                <a:srgbClr val="000000"/>
              </a:solidFill>
              <a:latin typeface="Arial"/>
            </a:endParaRPr>
          </a:p>
        </p:txBody>
      </p:sp>
      <p:sp>
        <p:nvSpPr>
          <p:cNvPr id="124" name="PlaceHolder 3"/>
          <p:cNvSpPr>
            <a:spLocks noGrp="1"/>
          </p:cNvSpPr>
          <p:nvPr>
            <p:ph type="sldNum" idx="14"/>
          </p:nvPr>
        </p:nvSpPr>
        <p:spPr>
          <a:xfrm>
            <a:off x="8610480" y="6356520"/>
            <a:ext cx="2742480" cy="364320"/>
          </a:xfrm>
          <a:prstGeom prst="rect">
            <a:avLst/>
          </a:prstGeom>
          <a:noFill/>
          <a:ln w="0">
            <a:noFill/>
          </a:ln>
        </p:spPr>
        <p:txBody>
          <a:bodyPr lIns="91440" rIns="91440" tIns="45720" bIns="45720" anchor="t">
            <a:normAutofit/>
          </a:bodyPr>
          <a:lstStyle>
            <a:lvl1pPr indent="0" algn="r" defTabSz="914400">
              <a:lnSpc>
                <a:spcPct val="100000"/>
              </a:lnSpc>
              <a:spcAft>
                <a:spcPts val="601"/>
              </a:spcAft>
              <a:buNone/>
              <a:tabLst>
                <a:tab algn="l" pos="0"/>
              </a:tabLst>
              <a:defRPr b="0" lang="de-DE" sz="1200" spc="-1" strike="noStrike">
                <a:solidFill>
                  <a:schemeClr val="dk1">
                    <a:tint val="82000"/>
                  </a:schemeClr>
                </a:solidFill>
                <a:latin typeface="Aptos"/>
              </a:defRPr>
            </a:lvl1pPr>
          </a:lstStyle>
          <a:p>
            <a:pPr indent="0" algn="r" defTabSz="914400">
              <a:lnSpc>
                <a:spcPct val="100000"/>
              </a:lnSpc>
              <a:spcAft>
                <a:spcPts val="601"/>
              </a:spcAft>
              <a:buNone/>
              <a:tabLst>
                <a:tab algn="l" pos="0"/>
              </a:tabLst>
            </a:pPr>
            <a:fld id="{A70FF2DF-C7D6-44C1-9ABD-CC0EC61F723F}" type="slidenum">
              <a:rPr b="0" lang="de-DE" sz="1200" spc="-1" strike="noStrike">
                <a:solidFill>
                  <a:schemeClr val="dk1">
                    <a:tint val="82000"/>
                  </a:schemeClr>
                </a:solidFill>
                <a:latin typeface="Aptos"/>
              </a:rPr>
              <a:t>20</a:t>
            </a:fld>
            <a:endParaRPr b="0" lang="de-DE" sz="1200" spc="-1" strike="noStrike">
              <a:solidFill>
                <a:srgbClr val="000000"/>
              </a:solidFill>
              <a:latin typeface="Times New Roman"/>
            </a:endParaRPr>
          </a:p>
        </p:txBody>
      </p:sp>
      <p:graphicFrame>
        <p:nvGraphicFramePr>
          <p:cNvPr id="125" name="Tabelle 6"/>
          <p:cNvGraphicFramePr/>
          <p:nvPr/>
        </p:nvGraphicFramePr>
        <p:xfrm>
          <a:off x="703080" y="837000"/>
          <a:ext cx="4776480" cy="5011200"/>
        </p:xfrm>
        <a:graphic>
          <a:graphicData uri="http://schemas.openxmlformats.org/drawingml/2006/table">
            <a:tbl>
              <a:tblPr/>
              <a:tblGrid>
                <a:gridCol w="3534120"/>
                <a:gridCol w="1242720"/>
              </a:tblGrid>
              <a:tr h="501120">
                <a:tc>
                  <a:txBody>
                    <a:bodyPr lIns="8640" rIns="8640" anchor="ctr">
                      <a:noAutofit/>
                    </a:bodyPr>
                    <a:p>
                      <a:pPr defTabSz="914400">
                        <a:lnSpc>
                          <a:spcPct val="100000"/>
                        </a:lnSpc>
                      </a:pPr>
                      <a:r>
                        <a:rPr b="0" lang="de-DE" sz="2100" spc="-1" strike="noStrike">
                          <a:solidFill>
                            <a:srgbClr val="000000"/>
                          </a:solidFill>
                          <a:latin typeface="Arial"/>
                        </a:rPr>
                        <a:t>1 bis 49 Betten</a:t>
                      </a:r>
                      <a:endParaRPr b="0" lang="de-DE" sz="2100" spc="-1" strike="noStrike">
                        <a:solidFill>
                          <a:srgbClr val="000000"/>
                        </a:solidFill>
                        <a:latin typeface="Arial"/>
                      </a:endParaRPr>
                    </a:p>
                  </a:txBody>
                  <a:tcPr anchor="ctr"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lIns="8640" rIns="8640" anchor="b">
                      <a:noAutofit/>
                    </a:bodyPr>
                    <a:p>
                      <a:pPr defTabSz="914400">
                        <a:lnSpc>
                          <a:spcPct val="100000"/>
                        </a:lnSpc>
                      </a:pPr>
                      <a:r>
                        <a:rPr b="1" lang="de-DE" sz="2100" spc="-1" strike="noStrike">
                          <a:solidFill>
                            <a:srgbClr val="000000"/>
                          </a:solidFill>
                          <a:latin typeface="Arial"/>
                        </a:rPr>
                        <a:t>  </a:t>
                      </a:r>
                      <a:r>
                        <a:rPr b="1" lang="de-DE" sz="2100" spc="-1" strike="noStrike">
                          <a:solidFill>
                            <a:srgbClr val="000000"/>
                          </a:solidFill>
                          <a:latin typeface="Arial"/>
                        </a:rPr>
                        <a:t>366</a:t>
                      </a:r>
                      <a:endParaRPr b="0" lang="de-DE" sz="2100" spc="-1" strike="noStrike">
                        <a:solidFill>
                          <a:srgbClr val="000000"/>
                        </a:solidFill>
                        <a:latin typeface="Arial"/>
                      </a:endParaRPr>
                    </a:p>
                  </a:txBody>
                  <a:tcPr anchor="b"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r>
              <a:tr h="501120">
                <a:tc>
                  <a:txBody>
                    <a:bodyPr lIns="8640" rIns="8640" anchor="ctr">
                      <a:noAutofit/>
                    </a:bodyPr>
                    <a:p>
                      <a:pPr defTabSz="914400">
                        <a:lnSpc>
                          <a:spcPct val="100000"/>
                        </a:lnSpc>
                      </a:pPr>
                      <a:r>
                        <a:rPr b="0" lang="de-DE" sz="2100" spc="-1" strike="noStrike">
                          <a:solidFill>
                            <a:srgbClr val="000000"/>
                          </a:solidFill>
                          <a:latin typeface="Arial"/>
                        </a:rPr>
                        <a:t>50 bis 99 Betten</a:t>
                      </a:r>
                      <a:endParaRPr b="0" lang="de-DE" sz="2100" spc="-1" strike="noStrike">
                        <a:solidFill>
                          <a:srgbClr val="000000"/>
                        </a:solidFill>
                        <a:latin typeface="Arial"/>
                      </a:endParaRPr>
                    </a:p>
                  </a:txBody>
                  <a:tcPr anchor="ctr"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lIns="8640" rIns="8640" anchor="b">
                      <a:noAutofit/>
                    </a:bodyPr>
                    <a:p>
                      <a:pPr defTabSz="914400">
                        <a:lnSpc>
                          <a:spcPct val="100000"/>
                        </a:lnSpc>
                      </a:pPr>
                      <a:r>
                        <a:rPr b="1" lang="de-DE" sz="2100" spc="-1" strike="noStrike">
                          <a:solidFill>
                            <a:srgbClr val="000000"/>
                          </a:solidFill>
                          <a:latin typeface="Arial"/>
                        </a:rPr>
                        <a:t>  </a:t>
                      </a:r>
                      <a:r>
                        <a:rPr b="1" lang="de-DE" sz="2100" spc="-1" strike="noStrike">
                          <a:solidFill>
                            <a:srgbClr val="000000"/>
                          </a:solidFill>
                          <a:latin typeface="Arial"/>
                        </a:rPr>
                        <a:t>223</a:t>
                      </a:r>
                      <a:endParaRPr b="0" lang="de-DE" sz="2100" spc="-1" strike="noStrike">
                        <a:solidFill>
                          <a:srgbClr val="000000"/>
                        </a:solidFill>
                        <a:latin typeface="Arial"/>
                      </a:endParaRPr>
                    </a:p>
                  </a:txBody>
                  <a:tcPr anchor="b"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r>
              <a:tr h="501120">
                <a:tc>
                  <a:txBody>
                    <a:bodyPr lIns="8640" rIns="8640" anchor="ctr">
                      <a:noAutofit/>
                    </a:bodyPr>
                    <a:p>
                      <a:pPr defTabSz="914400">
                        <a:lnSpc>
                          <a:spcPct val="100000"/>
                        </a:lnSpc>
                      </a:pPr>
                      <a:r>
                        <a:rPr b="0" lang="de-DE" sz="2100" spc="-1" strike="noStrike">
                          <a:solidFill>
                            <a:srgbClr val="000000"/>
                          </a:solidFill>
                          <a:latin typeface="Arial"/>
                        </a:rPr>
                        <a:t>100 bis 149 Betten</a:t>
                      </a:r>
                      <a:endParaRPr b="0" lang="de-DE" sz="2100" spc="-1" strike="noStrike">
                        <a:solidFill>
                          <a:srgbClr val="000000"/>
                        </a:solidFill>
                        <a:latin typeface="Arial"/>
                      </a:endParaRPr>
                    </a:p>
                  </a:txBody>
                  <a:tcPr anchor="ctr"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lIns="8640" rIns="8640" anchor="b">
                      <a:noAutofit/>
                    </a:bodyPr>
                    <a:p>
                      <a:pPr defTabSz="914400">
                        <a:lnSpc>
                          <a:spcPct val="100000"/>
                        </a:lnSpc>
                      </a:pPr>
                      <a:r>
                        <a:rPr b="1" lang="de-DE" sz="2100" spc="-1" strike="noStrike">
                          <a:solidFill>
                            <a:srgbClr val="000000"/>
                          </a:solidFill>
                          <a:latin typeface="Arial"/>
                        </a:rPr>
                        <a:t>  </a:t>
                      </a:r>
                      <a:r>
                        <a:rPr b="1" lang="de-DE" sz="2100" spc="-1" strike="noStrike">
                          <a:solidFill>
                            <a:srgbClr val="000000"/>
                          </a:solidFill>
                          <a:latin typeface="Arial"/>
                        </a:rPr>
                        <a:t>230</a:t>
                      </a:r>
                      <a:endParaRPr b="0" lang="de-DE" sz="2100" spc="-1" strike="noStrike">
                        <a:solidFill>
                          <a:srgbClr val="000000"/>
                        </a:solidFill>
                        <a:latin typeface="Arial"/>
                      </a:endParaRPr>
                    </a:p>
                  </a:txBody>
                  <a:tcPr anchor="b"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r>
              <a:tr h="501120">
                <a:tc>
                  <a:txBody>
                    <a:bodyPr lIns="8640" rIns="8640" anchor="ctr">
                      <a:noAutofit/>
                    </a:bodyPr>
                    <a:p>
                      <a:pPr defTabSz="914400">
                        <a:lnSpc>
                          <a:spcPct val="100000"/>
                        </a:lnSpc>
                      </a:pPr>
                      <a:r>
                        <a:rPr b="0" lang="de-DE" sz="2100" spc="-1" strike="noStrike">
                          <a:solidFill>
                            <a:srgbClr val="000000"/>
                          </a:solidFill>
                          <a:latin typeface="Arial"/>
                        </a:rPr>
                        <a:t>150 bis 199 Betten</a:t>
                      </a:r>
                      <a:endParaRPr b="0" lang="de-DE" sz="2100" spc="-1" strike="noStrike">
                        <a:solidFill>
                          <a:srgbClr val="000000"/>
                        </a:solidFill>
                        <a:latin typeface="Arial"/>
                      </a:endParaRPr>
                    </a:p>
                  </a:txBody>
                  <a:tcPr anchor="ctr"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lIns="8640" rIns="8640" anchor="b">
                      <a:noAutofit/>
                    </a:bodyPr>
                    <a:p>
                      <a:pPr defTabSz="914400">
                        <a:lnSpc>
                          <a:spcPct val="100000"/>
                        </a:lnSpc>
                      </a:pPr>
                      <a:r>
                        <a:rPr b="1" lang="de-DE" sz="2100" spc="-1" strike="noStrike">
                          <a:solidFill>
                            <a:srgbClr val="000000"/>
                          </a:solidFill>
                          <a:latin typeface="Arial"/>
                        </a:rPr>
                        <a:t>  </a:t>
                      </a:r>
                      <a:r>
                        <a:rPr b="1" lang="de-DE" sz="2100" spc="-1" strike="noStrike">
                          <a:solidFill>
                            <a:srgbClr val="000000"/>
                          </a:solidFill>
                          <a:latin typeface="Arial"/>
                        </a:rPr>
                        <a:t>166</a:t>
                      </a:r>
                      <a:endParaRPr b="0" lang="de-DE" sz="2100" spc="-1" strike="noStrike">
                        <a:solidFill>
                          <a:srgbClr val="000000"/>
                        </a:solidFill>
                        <a:latin typeface="Arial"/>
                      </a:endParaRPr>
                    </a:p>
                  </a:txBody>
                  <a:tcPr anchor="b"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r>
              <a:tr h="501120">
                <a:tc>
                  <a:txBody>
                    <a:bodyPr lIns="8640" rIns="8640" anchor="ctr">
                      <a:noAutofit/>
                    </a:bodyPr>
                    <a:p>
                      <a:pPr defTabSz="914400">
                        <a:lnSpc>
                          <a:spcPct val="100000"/>
                        </a:lnSpc>
                      </a:pPr>
                      <a:r>
                        <a:rPr b="0" lang="de-DE" sz="2100" spc="-1" strike="noStrike">
                          <a:solidFill>
                            <a:srgbClr val="000000"/>
                          </a:solidFill>
                          <a:latin typeface="Arial"/>
                        </a:rPr>
                        <a:t>200 bis 299 Betten</a:t>
                      </a:r>
                      <a:endParaRPr b="0" lang="de-DE" sz="2100" spc="-1" strike="noStrike">
                        <a:solidFill>
                          <a:srgbClr val="000000"/>
                        </a:solidFill>
                        <a:latin typeface="Arial"/>
                      </a:endParaRPr>
                    </a:p>
                  </a:txBody>
                  <a:tcPr anchor="ctr"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lIns="8640" rIns="8640" anchor="b">
                      <a:noAutofit/>
                    </a:bodyPr>
                    <a:p>
                      <a:pPr defTabSz="914400">
                        <a:lnSpc>
                          <a:spcPct val="100000"/>
                        </a:lnSpc>
                      </a:pPr>
                      <a:r>
                        <a:rPr b="1" lang="de-DE" sz="2100" spc="-1" strike="noStrike">
                          <a:solidFill>
                            <a:srgbClr val="000000"/>
                          </a:solidFill>
                          <a:latin typeface="Arial"/>
                        </a:rPr>
                        <a:t>  </a:t>
                      </a:r>
                      <a:r>
                        <a:rPr b="1" lang="de-DE" sz="2100" spc="-1" strike="noStrike">
                          <a:solidFill>
                            <a:srgbClr val="000000"/>
                          </a:solidFill>
                          <a:latin typeface="Arial"/>
                        </a:rPr>
                        <a:t>251</a:t>
                      </a:r>
                      <a:endParaRPr b="0" lang="de-DE" sz="2100" spc="-1" strike="noStrike">
                        <a:solidFill>
                          <a:srgbClr val="000000"/>
                        </a:solidFill>
                        <a:latin typeface="Arial"/>
                      </a:endParaRPr>
                    </a:p>
                  </a:txBody>
                  <a:tcPr anchor="b"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r>
              <a:tr h="501120">
                <a:tc>
                  <a:txBody>
                    <a:bodyPr lIns="8640" rIns="8640" anchor="ctr">
                      <a:noAutofit/>
                    </a:bodyPr>
                    <a:p>
                      <a:pPr defTabSz="914400">
                        <a:lnSpc>
                          <a:spcPct val="100000"/>
                        </a:lnSpc>
                      </a:pPr>
                      <a:r>
                        <a:rPr b="0" lang="de-DE" sz="2100" spc="-1" strike="noStrike">
                          <a:solidFill>
                            <a:srgbClr val="000000"/>
                          </a:solidFill>
                          <a:latin typeface="Arial"/>
                        </a:rPr>
                        <a:t>300 bis 399 Betten</a:t>
                      </a:r>
                      <a:endParaRPr b="0" lang="de-DE" sz="2100" spc="-1" strike="noStrike">
                        <a:solidFill>
                          <a:srgbClr val="000000"/>
                        </a:solidFill>
                        <a:latin typeface="Arial"/>
                      </a:endParaRPr>
                    </a:p>
                  </a:txBody>
                  <a:tcPr anchor="ctr"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lIns="8640" rIns="8640" anchor="b">
                      <a:noAutofit/>
                    </a:bodyPr>
                    <a:p>
                      <a:pPr defTabSz="914400">
                        <a:lnSpc>
                          <a:spcPct val="100000"/>
                        </a:lnSpc>
                      </a:pPr>
                      <a:r>
                        <a:rPr b="1" lang="de-DE" sz="2100" spc="-1" strike="noStrike">
                          <a:solidFill>
                            <a:srgbClr val="000000"/>
                          </a:solidFill>
                          <a:latin typeface="Arial"/>
                        </a:rPr>
                        <a:t>  </a:t>
                      </a:r>
                      <a:r>
                        <a:rPr b="1" lang="de-DE" sz="2100" spc="-1" strike="noStrike">
                          <a:solidFill>
                            <a:srgbClr val="000000"/>
                          </a:solidFill>
                          <a:latin typeface="Arial"/>
                        </a:rPr>
                        <a:t>177</a:t>
                      </a:r>
                      <a:endParaRPr b="0" lang="de-DE" sz="2100" spc="-1" strike="noStrike">
                        <a:solidFill>
                          <a:srgbClr val="000000"/>
                        </a:solidFill>
                        <a:latin typeface="Arial"/>
                      </a:endParaRPr>
                    </a:p>
                  </a:txBody>
                  <a:tcPr anchor="b"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r>
              <a:tr h="501120">
                <a:tc>
                  <a:txBody>
                    <a:bodyPr lIns="8640" rIns="8640" anchor="ctr">
                      <a:noAutofit/>
                    </a:bodyPr>
                    <a:p>
                      <a:pPr defTabSz="914400">
                        <a:lnSpc>
                          <a:spcPct val="100000"/>
                        </a:lnSpc>
                      </a:pPr>
                      <a:r>
                        <a:rPr b="0" lang="de-DE" sz="2100" spc="-1" strike="noStrike">
                          <a:solidFill>
                            <a:srgbClr val="000000"/>
                          </a:solidFill>
                          <a:latin typeface="Arial"/>
                        </a:rPr>
                        <a:t>400 bis 499 Betten</a:t>
                      </a:r>
                      <a:endParaRPr b="0" lang="de-DE" sz="2100" spc="-1" strike="noStrike">
                        <a:solidFill>
                          <a:srgbClr val="000000"/>
                        </a:solidFill>
                        <a:latin typeface="Arial"/>
                      </a:endParaRPr>
                    </a:p>
                  </a:txBody>
                  <a:tcPr anchor="ctr"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lIns="8640" rIns="8640" anchor="b">
                      <a:noAutofit/>
                    </a:bodyPr>
                    <a:p>
                      <a:pPr defTabSz="914400">
                        <a:lnSpc>
                          <a:spcPct val="100000"/>
                        </a:lnSpc>
                      </a:pPr>
                      <a:r>
                        <a:rPr b="1" lang="de-DE" sz="2100" spc="-1" strike="noStrike">
                          <a:solidFill>
                            <a:srgbClr val="000000"/>
                          </a:solidFill>
                          <a:latin typeface="Arial"/>
                        </a:rPr>
                        <a:t>  </a:t>
                      </a:r>
                      <a:r>
                        <a:rPr b="1" lang="de-DE" sz="2100" spc="-1" strike="noStrike">
                          <a:solidFill>
                            <a:srgbClr val="000000"/>
                          </a:solidFill>
                          <a:latin typeface="Arial"/>
                        </a:rPr>
                        <a:t>142</a:t>
                      </a:r>
                      <a:endParaRPr b="0" lang="de-DE" sz="2100" spc="-1" strike="noStrike">
                        <a:solidFill>
                          <a:srgbClr val="000000"/>
                        </a:solidFill>
                        <a:latin typeface="Arial"/>
                      </a:endParaRPr>
                    </a:p>
                  </a:txBody>
                  <a:tcPr anchor="b"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r>
              <a:tr h="501120">
                <a:tc>
                  <a:txBody>
                    <a:bodyPr lIns="8640" rIns="8640" anchor="ctr">
                      <a:noAutofit/>
                    </a:bodyPr>
                    <a:p>
                      <a:pPr defTabSz="914400">
                        <a:lnSpc>
                          <a:spcPct val="100000"/>
                        </a:lnSpc>
                      </a:pPr>
                      <a:r>
                        <a:rPr b="0" lang="de-DE" sz="2100" spc="-1" strike="noStrike">
                          <a:solidFill>
                            <a:srgbClr val="000000"/>
                          </a:solidFill>
                          <a:latin typeface="Arial"/>
                        </a:rPr>
                        <a:t>500 bis 599 Betten</a:t>
                      </a:r>
                      <a:endParaRPr b="0" lang="de-DE" sz="2100" spc="-1" strike="noStrike">
                        <a:solidFill>
                          <a:srgbClr val="000000"/>
                        </a:solidFill>
                        <a:latin typeface="Arial"/>
                      </a:endParaRPr>
                    </a:p>
                  </a:txBody>
                  <a:tcPr anchor="ctr"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lIns="8640" rIns="8640" anchor="b">
                      <a:noAutofit/>
                    </a:bodyPr>
                    <a:p>
                      <a:pPr defTabSz="914400">
                        <a:lnSpc>
                          <a:spcPct val="100000"/>
                        </a:lnSpc>
                      </a:pPr>
                      <a:r>
                        <a:rPr b="1" lang="de-DE" sz="2100" spc="-1" strike="noStrike">
                          <a:solidFill>
                            <a:srgbClr val="000000"/>
                          </a:solidFill>
                          <a:latin typeface="Arial"/>
                        </a:rPr>
                        <a:t>  </a:t>
                      </a:r>
                      <a:r>
                        <a:rPr b="1" lang="de-DE" sz="2100" spc="-1" strike="noStrike">
                          <a:solidFill>
                            <a:srgbClr val="000000"/>
                          </a:solidFill>
                          <a:latin typeface="Arial"/>
                        </a:rPr>
                        <a:t>79</a:t>
                      </a:r>
                      <a:endParaRPr b="0" lang="de-DE" sz="2100" spc="-1" strike="noStrike">
                        <a:solidFill>
                          <a:srgbClr val="000000"/>
                        </a:solidFill>
                        <a:latin typeface="Arial"/>
                      </a:endParaRPr>
                    </a:p>
                  </a:txBody>
                  <a:tcPr anchor="b"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r>
              <a:tr h="501120">
                <a:tc>
                  <a:txBody>
                    <a:bodyPr lIns="8640" rIns="8640" anchor="ctr">
                      <a:noAutofit/>
                    </a:bodyPr>
                    <a:p>
                      <a:pPr defTabSz="914400">
                        <a:lnSpc>
                          <a:spcPct val="100000"/>
                        </a:lnSpc>
                      </a:pPr>
                      <a:r>
                        <a:rPr b="0" lang="de-DE" sz="2100" spc="-1" strike="noStrike">
                          <a:solidFill>
                            <a:srgbClr val="000000"/>
                          </a:solidFill>
                          <a:latin typeface="Arial"/>
                        </a:rPr>
                        <a:t>600 bis 799 Betten</a:t>
                      </a:r>
                      <a:endParaRPr b="0" lang="de-DE" sz="2100" spc="-1" strike="noStrike">
                        <a:solidFill>
                          <a:srgbClr val="000000"/>
                        </a:solidFill>
                        <a:latin typeface="Arial"/>
                      </a:endParaRPr>
                    </a:p>
                  </a:txBody>
                  <a:tcPr anchor="ctr"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lIns="8640" rIns="8640" anchor="b">
                      <a:noAutofit/>
                    </a:bodyPr>
                    <a:p>
                      <a:pPr defTabSz="914400">
                        <a:lnSpc>
                          <a:spcPct val="100000"/>
                        </a:lnSpc>
                      </a:pPr>
                      <a:r>
                        <a:rPr b="1" lang="de-DE" sz="2100" spc="-1" strike="noStrike">
                          <a:solidFill>
                            <a:srgbClr val="000000"/>
                          </a:solidFill>
                          <a:latin typeface="Arial"/>
                        </a:rPr>
                        <a:t>  </a:t>
                      </a:r>
                      <a:r>
                        <a:rPr b="1" lang="de-DE" sz="2100" spc="-1" strike="noStrike">
                          <a:solidFill>
                            <a:srgbClr val="000000"/>
                          </a:solidFill>
                          <a:latin typeface="Arial"/>
                        </a:rPr>
                        <a:t>85</a:t>
                      </a:r>
                      <a:endParaRPr b="0" lang="de-DE" sz="2100" spc="-1" strike="noStrike">
                        <a:solidFill>
                          <a:srgbClr val="000000"/>
                        </a:solidFill>
                        <a:latin typeface="Arial"/>
                      </a:endParaRPr>
                    </a:p>
                  </a:txBody>
                  <a:tcPr anchor="b"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r>
              <a:tr h="501120">
                <a:tc>
                  <a:txBody>
                    <a:bodyPr lIns="8640" rIns="8640" anchor="ctr">
                      <a:noAutofit/>
                    </a:bodyPr>
                    <a:p>
                      <a:pPr defTabSz="914400">
                        <a:lnSpc>
                          <a:spcPct val="100000"/>
                        </a:lnSpc>
                      </a:pPr>
                      <a:r>
                        <a:rPr b="0" lang="de-DE" sz="2100" spc="-1" strike="noStrike">
                          <a:solidFill>
                            <a:srgbClr val="000000"/>
                          </a:solidFill>
                          <a:latin typeface="Arial"/>
                        </a:rPr>
                        <a:t>800 und mehr</a:t>
                      </a:r>
                      <a:endParaRPr b="0" lang="de-DE" sz="2100" spc="-1" strike="noStrike">
                        <a:solidFill>
                          <a:srgbClr val="000000"/>
                        </a:solidFill>
                        <a:latin typeface="Arial"/>
                      </a:endParaRPr>
                    </a:p>
                  </a:txBody>
                  <a:tcPr anchor="ctr"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lIns="8640" rIns="8640" anchor="b">
                      <a:noAutofit/>
                    </a:bodyPr>
                    <a:p>
                      <a:pPr defTabSz="914400">
                        <a:lnSpc>
                          <a:spcPct val="100000"/>
                        </a:lnSpc>
                      </a:pPr>
                      <a:r>
                        <a:rPr b="1" lang="de-DE" sz="2100" spc="-1" strike="noStrike">
                          <a:solidFill>
                            <a:srgbClr val="000000"/>
                          </a:solidFill>
                          <a:latin typeface="Arial"/>
                        </a:rPr>
                        <a:t>  </a:t>
                      </a:r>
                      <a:r>
                        <a:rPr b="1" lang="de-DE" sz="2100" spc="-1" strike="noStrike">
                          <a:solidFill>
                            <a:srgbClr val="000000"/>
                          </a:solidFill>
                          <a:latin typeface="Arial"/>
                        </a:rPr>
                        <a:t>89</a:t>
                      </a:r>
                      <a:endParaRPr b="0" lang="de-DE" sz="2100" spc="-1" strike="noStrike">
                        <a:solidFill>
                          <a:srgbClr val="000000"/>
                        </a:solidFill>
                        <a:latin typeface="Arial"/>
                      </a:endParaRPr>
                    </a:p>
                  </a:txBody>
                  <a:tcPr anchor="b" marL="8640" marR="8640">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26" name="Rectangle 7">
            <a:extLst>
              <a:ext uri="{C183D7F6-B498-43B3-948B-1728B52AA6E4}">
                <adec:decorative xmlns:adec="http://schemas.microsoft.com/office/drawing/2017/decorative" val="1"/>
              </a:ext>
            </a:extLst>
          </p:cNvPr>
          <p:cNvSpPr/>
          <p:nvPr/>
        </p:nvSpPr>
        <p:spPr>
          <a:xfrm>
            <a:off x="0" y="0"/>
            <a:ext cx="12191040" cy="6856920"/>
          </a:xfrm>
          <a:prstGeom prst="rect">
            <a:avLst/>
          </a:prstGeom>
          <a:ln w="12700">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27" name="Rectangle 9">
            <a:extLst>
              <a:ext uri="{C183D7F6-B498-43B3-948B-1728B52AA6E4}">
                <adec:decorative xmlns:adec="http://schemas.microsoft.com/office/drawing/2017/decorative" val="1"/>
              </a:ext>
            </a:extLst>
          </p:cNvPr>
          <p:cNvSpPr/>
          <p:nvPr/>
        </p:nvSpPr>
        <p:spPr>
          <a:xfrm flipH="1" rot="5400000">
            <a:off x="-640080" y="640440"/>
            <a:ext cx="6856920" cy="5578200"/>
          </a:xfrm>
          <a:prstGeom prst="rect">
            <a:avLst/>
          </a:prstGeom>
          <a:gradFill rotWithShape="0">
            <a:gsLst>
              <a:gs pos="8000">
                <a:srgbClr val="000000"/>
              </a:gs>
              <a:gs pos="100000">
                <a:srgbClr val="104862"/>
              </a:gs>
            </a:gsLst>
            <a:lin ang="132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28" name="Rectangle 11">
            <a:extLst>
              <a:ext uri="{C183D7F6-B498-43B3-948B-1728B52AA6E4}">
                <adec:decorative xmlns:adec="http://schemas.microsoft.com/office/drawing/2017/decorative" val="1"/>
              </a:ext>
            </a:extLst>
          </p:cNvPr>
          <p:cNvSpPr/>
          <p:nvPr/>
        </p:nvSpPr>
        <p:spPr>
          <a:xfrm flipH="1" rot="5400000">
            <a:off x="-393840" y="396360"/>
            <a:ext cx="6345000" cy="5574960"/>
          </a:xfrm>
          <a:prstGeom prst="rect">
            <a:avLst/>
          </a:prstGeom>
          <a:gradFill rotWithShape="0">
            <a:gsLst>
              <a:gs pos="0">
                <a:srgbClr val="000000">
                  <a:alpha val="0"/>
                </a:srgbClr>
              </a:gs>
              <a:gs pos="99000">
                <a:srgbClr val="156082">
                  <a:alpha val="0"/>
                </a:srgbClr>
              </a:gs>
            </a:gsLst>
            <a:lin ang="14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29" name="Rectangle 13">
            <a:extLst>
              <a:ext uri="{C183D7F6-B498-43B3-948B-1728B52AA6E4}">
                <adec:decorative xmlns:adec="http://schemas.microsoft.com/office/drawing/2017/decorative" val="1"/>
              </a:ext>
            </a:extLst>
          </p:cNvPr>
          <p:cNvSpPr/>
          <p:nvPr/>
        </p:nvSpPr>
        <p:spPr>
          <a:xfrm flipH="1" rot="5400000">
            <a:off x="1527120" y="2819880"/>
            <a:ext cx="2500920" cy="5574960"/>
          </a:xfrm>
          <a:prstGeom prst="rect">
            <a:avLst/>
          </a:prstGeom>
          <a:gradFill rotWithShape="0">
            <a:gsLst>
              <a:gs pos="2000">
                <a:srgbClr val="156082">
                  <a:alpha val="29000"/>
                </a:srgbClr>
              </a:gs>
              <a:gs pos="100000">
                <a:srgbClr val="000000">
                  <a:alpha val="30000"/>
                </a:srgbClr>
              </a:gs>
            </a:gsLst>
            <a:lin ang="8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30" name="Rectangle 15">
            <a:extLst>
              <a:ext uri="{C183D7F6-B498-43B3-948B-1728B52AA6E4}">
                <adec:decorative xmlns:adec="http://schemas.microsoft.com/office/drawing/2017/decorative" val="1"/>
              </a:ext>
            </a:extLst>
          </p:cNvPr>
          <p:cNvSpPr/>
          <p:nvPr/>
        </p:nvSpPr>
        <p:spPr>
          <a:xfrm flipH="1" rot="5400000">
            <a:off x="-426600" y="853920"/>
            <a:ext cx="6856920" cy="5151240"/>
          </a:xfrm>
          <a:prstGeom prst="rect">
            <a:avLst/>
          </a:prstGeom>
          <a:gradFill rotWithShape="0">
            <a:gsLst>
              <a:gs pos="0">
                <a:srgbClr val="000000">
                  <a:alpha val="0"/>
                </a:srgbClr>
              </a:gs>
              <a:gs pos="99000">
                <a:srgbClr val="156082">
                  <a:alpha val="11000"/>
                </a:srgbClr>
              </a:gs>
            </a:gsLst>
            <a:lin ang="8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31" name="Oval 17">
            <a:extLst>
              <a:ext uri="{C183D7F6-B498-43B3-948B-1728B52AA6E4}">
                <adec:decorative xmlns:adec="http://schemas.microsoft.com/office/drawing/2017/decorative" val="1"/>
              </a:ext>
            </a:extLst>
          </p:cNvPr>
          <p:cNvSpPr/>
          <p:nvPr/>
        </p:nvSpPr>
        <p:spPr>
          <a:xfrm rot="6097800">
            <a:off x="820080" y="1128240"/>
            <a:ext cx="4317120" cy="4317120"/>
          </a:xfrm>
          <a:prstGeom prst="ellipse">
            <a:avLst/>
          </a:prstGeom>
          <a:gradFill rotWithShape="0">
            <a:gsLst>
              <a:gs pos="39000">
                <a:srgbClr val="156082">
                  <a:alpha val="0"/>
                </a:srgbClr>
              </a:gs>
              <a:gs pos="100000">
                <a:srgbClr val="46b1e1">
                  <a:alpha val="15000"/>
                </a:srgbClr>
              </a:gs>
            </a:gsLst>
            <a:lin ang="1896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32" name="PlaceHolder 1"/>
          <p:cNvSpPr>
            <a:spLocks noGrp="1"/>
          </p:cNvSpPr>
          <p:nvPr>
            <p:ph type="title"/>
          </p:nvPr>
        </p:nvSpPr>
        <p:spPr>
          <a:xfrm>
            <a:off x="826560" y="586800"/>
            <a:ext cx="4228920" cy="4669920"/>
          </a:xfrm>
          <a:prstGeom prst="rect">
            <a:avLst/>
          </a:prstGeom>
          <a:noFill/>
          <a:ln w="0">
            <a:noFill/>
          </a:ln>
        </p:spPr>
        <p:txBody>
          <a:bodyPr lIns="91440" rIns="91440" tIns="45720" bIns="45720" anchor="b">
            <a:normAutofit fontScale="93333" lnSpcReduction="20000"/>
          </a:bodyPr>
          <a:p>
            <a:pPr indent="0" algn="r" defTabSz="914400">
              <a:lnSpc>
                <a:spcPct val="90000"/>
              </a:lnSpc>
              <a:buNone/>
              <a:tabLst>
                <a:tab algn="l" pos="0"/>
              </a:tabLst>
            </a:pPr>
            <a:r>
              <a:rPr b="0" lang="de-DE" sz="4000" spc="-1" strike="noStrike">
                <a:solidFill>
                  <a:srgbClr val="ffffff"/>
                </a:solidFill>
                <a:latin typeface="Aptos Display"/>
              </a:rPr>
              <a:t>Kleine Krankenhäuser: Facts, not fiction – </a:t>
            </a:r>
            <a:br>
              <a:rPr sz="4000"/>
            </a:br>
            <a:r>
              <a:rPr b="0" lang="de-DE" sz="4000" spc="-1" strike="noStrike">
                <a:solidFill>
                  <a:srgbClr val="ffffff"/>
                </a:solidFill>
                <a:latin typeface="Aptos Display"/>
              </a:rPr>
              <a:t>Patient*innen in der Nähe ihres Wohnorts eine qualitativ hochwertige Versorgung bieten</a:t>
            </a:r>
            <a:endParaRPr b="0" lang="de-DE" sz="4000" spc="-1" strike="noStrike">
              <a:solidFill>
                <a:srgbClr val="000000"/>
              </a:solidFill>
              <a:latin typeface="Arial"/>
            </a:endParaRPr>
          </a:p>
        </p:txBody>
      </p:sp>
      <p:sp>
        <p:nvSpPr>
          <p:cNvPr id="133" name="PlaceHolder 2"/>
          <p:cNvSpPr>
            <a:spLocks noGrp="1"/>
          </p:cNvSpPr>
          <p:nvPr>
            <p:ph/>
          </p:nvPr>
        </p:nvSpPr>
        <p:spPr>
          <a:xfrm>
            <a:off x="6503040" y="649440"/>
            <a:ext cx="4861440" cy="5545080"/>
          </a:xfrm>
          <a:prstGeom prst="rect">
            <a:avLst/>
          </a:prstGeom>
          <a:noFill/>
          <a:ln w="0">
            <a:noFill/>
          </a:ln>
        </p:spPr>
        <p:txBody>
          <a:bodyPr lIns="91440" rIns="91440" tIns="45720" bIns="45720" anchor="ctr">
            <a:normAutofit fontScale="87222"/>
          </a:bodyPr>
          <a:p>
            <a:pPr indent="0" algn="ctr" defTabSz="914400">
              <a:lnSpc>
                <a:spcPct val="90000"/>
              </a:lnSpc>
              <a:spcBef>
                <a:spcPts val="1001"/>
              </a:spcBef>
              <a:buNone/>
              <a:tabLst>
                <a:tab algn="l" pos="0"/>
              </a:tabLst>
            </a:pPr>
            <a:r>
              <a:rPr b="1" lang="de-DE" sz="1700" spc="-1" strike="noStrike">
                <a:solidFill>
                  <a:schemeClr val="dk1"/>
                </a:solidFill>
                <a:latin typeface="Aptos"/>
              </a:rPr>
              <a:t>Hier das Fazit einer Übersicht über die  wissenschaftlichen Untersuchungen zur Bedeutung kleiner Krankenhäuser für die Gesundheitsversorgung in GB</a:t>
            </a:r>
            <a:endParaRPr b="0" lang="de-DE" sz="1700" spc="-1" strike="noStrike">
              <a:solidFill>
                <a:srgbClr val="000000"/>
              </a:solidFill>
              <a:latin typeface="Arial"/>
            </a:endParaRPr>
          </a:p>
          <a:p>
            <a:pPr indent="0" algn="ctr" defTabSz="914400">
              <a:lnSpc>
                <a:spcPct val="90000"/>
              </a:lnSpc>
              <a:spcBef>
                <a:spcPts val="1001"/>
              </a:spcBef>
              <a:buNone/>
              <a:tabLst>
                <a:tab algn="l" pos="0"/>
              </a:tabLst>
            </a:pPr>
            <a:r>
              <a:rPr b="0" lang="de-DE" sz="1700" spc="-1" strike="noStrike">
                <a:solidFill>
                  <a:schemeClr val="dk1"/>
                </a:solidFill>
                <a:latin typeface="Aptos"/>
              </a:rPr>
              <a:t>Dieser kurze Überblick über die Literatur zeigt, dass es wenig oder gar keine Beweise gibt, die die Schließung kleinerer Krankenhäuser in Großbritannien aus Gründen der Finanzen, der Qualität oder des Personals unterstützen. Darüber hinaus gibt es stichhaltige Belege dafür, dass Krankenhausschließungen den Patienten direkten Schaden zufügen, die Belastung des Systems erhöhen und zu Benachteiligung und gesundheitlichen Ungleichheiten beitragen. …</a:t>
            </a:r>
            <a:endParaRPr b="0" lang="de-DE" sz="1700" spc="-1" strike="noStrike">
              <a:solidFill>
                <a:srgbClr val="000000"/>
              </a:solidFill>
              <a:latin typeface="Arial"/>
            </a:endParaRPr>
          </a:p>
          <a:p>
            <a:pPr indent="0" defTabSz="914400">
              <a:lnSpc>
                <a:spcPct val="90000"/>
              </a:lnSpc>
              <a:spcBef>
                <a:spcPts val="1001"/>
              </a:spcBef>
              <a:buNone/>
              <a:tabLst>
                <a:tab algn="l" pos="0"/>
              </a:tabLst>
            </a:pPr>
            <a:r>
              <a:rPr b="0" lang="de-DE" sz="1700" spc="-1" strike="noStrike">
                <a:solidFill>
                  <a:schemeClr val="dk1"/>
                </a:solidFill>
                <a:latin typeface="Aptos"/>
              </a:rPr>
              <a:t>Mehr vom Gleichen ist nicht die Antwort. Fakten, keine Fiktion, müssen die Grundlage für geeignete Strukturen, Strategien und Finanzierungsmecha-nismen bilden, die es ermöglichen, Patienten in der Nähe ihres Wohnorts eine qualitativ hochwertige Versorgung zu bieten.</a:t>
            </a:r>
            <a:endParaRPr b="0" lang="de-DE" sz="1700" spc="-1" strike="noStrike">
              <a:solidFill>
                <a:srgbClr val="000000"/>
              </a:solidFill>
              <a:latin typeface="Arial"/>
            </a:endParaRPr>
          </a:p>
          <a:p>
            <a:pPr indent="0" defTabSz="914400">
              <a:lnSpc>
                <a:spcPct val="90000"/>
              </a:lnSpc>
              <a:spcBef>
                <a:spcPts val="1001"/>
              </a:spcBef>
              <a:buNone/>
              <a:tabLst>
                <a:tab algn="l" pos="0"/>
              </a:tabLst>
            </a:pPr>
            <a:r>
              <a:rPr b="0" lang="en-US" sz="1700" spc="-1" strike="noStrike">
                <a:solidFill>
                  <a:schemeClr val="dk1"/>
                </a:solidFill>
                <a:latin typeface="Aptos"/>
              </a:rPr>
              <a:t>SMALL AND RURAL HOSPITALS Future Healthcare Journal 2020 Vol 7, No 1: S. 42</a:t>
            </a:r>
            <a:endParaRPr b="0" lang="de-DE" sz="1700" spc="-1" strike="noStrike">
              <a:solidFill>
                <a:srgbClr val="000000"/>
              </a:solidFill>
              <a:latin typeface="Arial"/>
            </a:endParaRPr>
          </a:p>
          <a:p>
            <a:pPr indent="0" defTabSz="914400">
              <a:lnSpc>
                <a:spcPct val="90000"/>
              </a:lnSpc>
              <a:spcBef>
                <a:spcPts val="1001"/>
              </a:spcBef>
              <a:buNone/>
              <a:tabLst>
                <a:tab algn="l" pos="0"/>
              </a:tabLst>
            </a:pPr>
            <a:r>
              <a:rPr b="0" lang="en-US" sz="1700" spc="-1" strike="noStrike">
                <a:solidFill>
                  <a:schemeClr val="dk1"/>
                </a:solidFill>
                <a:latin typeface="Aptos"/>
              </a:rPr>
              <a:t>© Royal College of Physicians 2020</a:t>
            </a:r>
            <a:endParaRPr b="0" lang="de-DE" sz="1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34" name="Slide Background">
            <a:extLst>
              <a:ext uri="{C183D7F6-B498-43B3-948B-1728B52AA6E4}">
                <adec:decorative xmlns:adec="http://schemas.microsoft.com/office/drawing/2017/decorative" val="1"/>
              </a:ext>
            </a:extLst>
          </p:cNvPr>
          <p:cNvSpPr/>
          <p:nvPr/>
        </p:nvSpPr>
        <p:spPr>
          <a:xfrm>
            <a:off x="0" y="0"/>
            <a:ext cx="1219104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useBgFill="1">
        <p:nvSpPr>
          <p:cNvPr id="135" name="Rectangle 18">
            <a:extLst>
              <a:ext uri="{C183D7F6-B498-43B3-948B-1728B52AA6E4}">
                <adec:decorative xmlns:adec="http://schemas.microsoft.com/office/drawing/2017/decorative" val="1"/>
              </a:ext>
            </a:extLst>
          </p:cNvPr>
          <p:cNvSpPr/>
          <p:nvPr/>
        </p:nvSpPr>
        <p:spPr>
          <a:xfrm>
            <a:off x="7574400" y="18000"/>
            <a:ext cx="4616280" cy="5467320"/>
          </a:xfrm>
          <a:prstGeom prst="rect">
            <a:avLst/>
          </a:prstGeom>
          <a:ln>
            <a:noFill/>
          </a:ln>
          <a:effectLst>
            <a:outerShdw algn="t" blurRad="635040" dir="5448897" dist="253105" rotWithShape="0" sx="90000" sy="90000">
              <a:srgbClr val="000000">
                <a:alpha val="3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36" name="PlaceHolder 1"/>
          <p:cNvSpPr>
            <a:spLocks noGrp="1"/>
          </p:cNvSpPr>
          <p:nvPr>
            <p:ph type="title"/>
          </p:nvPr>
        </p:nvSpPr>
        <p:spPr>
          <a:xfrm>
            <a:off x="8079480" y="685080"/>
            <a:ext cx="3519720" cy="43102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0" lang="en-US" sz="2500" spc="-1" strike="noStrike">
                <a:solidFill>
                  <a:schemeClr val="dk1"/>
                </a:solidFill>
                <a:latin typeface="Aptos Display"/>
              </a:rPr>
              <a:t>“</a:t>
            </a:r>
            <a:r>
              <a:rPr b="0" lang="en-US" sz="2500" spc="-1" strike="noStrike">
                <a:solidFill>
                  <a:schemeClr val="dk1"/>
                </a:solidFill>
                <a:latin typeface="Aptos Display"/>
              </a:rPr>
              <a:t>Und deshalb brechen wir, pünktlich zum Tag der Pflege, unser Schweigen und </a:t>
            </a:r>
            <a:r>
              <a:rPr b="1" lang="en-US" sz="2500" spc="-1" strike="noStrike">
                <a:solidFill>
                  <a:schemeClr val="dk1"/>
                </a:solidFill>
                <a:latin typeface="Aptos Display"/>
              </a:rPr>
              <a:t>veröffentlichen das Schwarzbuch Krankenhaus</a:t>
            </a:r>
            <a:r>
              <a:rPr b="0" lang="en-US" sz="2500" spc="-1" strike="noStrike">
                <a:solidFill>
                  <a:schemeClr val="dk1"/>
                </a:solidFill>
                <a:latin typeface="Aptos Display"/>
              </a:rPr>
              <a:t>”</a:t>
            </a:r>
            <a:br>
              <a:rPr sz="2500"/>
            </a:br>
            <a:br>
              <a:rPr sz="2500"/>
            </a:br>
            <a:r>
              <a:rPr b="0" lang="en-US" sz="1800" spc="-1" strike="noStrike">
                <a:solidFill>
                  <a:schemeClr val="dk1"/>
                </a:solidFill>
                <a:latin typeface="Aptos Display"/>
              </a:rPr>
              <a:t>(veröffentlicht während des Entlastungsstreiks an den 6 Unikliniken in NRW, gibt Einblicke in die Versorgungsqualität von Maximalversorgern)</a:t>
            </a:r>
            <a:endParaRPr b="0" lang="de-DE" sz="1800" spc="-1" strike="noStrike">
              <a:solidFill>
                <a:srgbClr val="000000"/>
              </a:solidFill>
              <a:latin typeface="Arial"/>
            </a:endParaRPr>
          </a:p>
        </p:txBody>
      </p:sp>
      <p:pic>
        <p:nvPicPr>
          <p:cNvPr id="137" name="Inhaltsplatzhalter 4" descr=""/>
          <p:cNvPicPr/>
          <p:nvPr/>
        </p:nvPicPr>
        <p:blipFill>
          <a:blip r:embed="rId1"/>
          <a:srcRect l="0" t="0" r="-4" b="7337"/>
          <a:stretch/>
        </p:blipFill>
        <p:spPr>
          <a:xfrm>
            <a:off x="0" y="0"/>
            <a:ext cx="7570800" cy="685692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38" name="Rectangle 16">
            <a:extLst>
              <a:ext uri="{C183D7F6-B498-43B3-948B-1728B52AA6E4}">
                <adec:decorative xmlns:adec="http://schemas.microsoft.com/office/drawing/2017/decorative" val="1"/>
              </a:ext>
            </a:extLst>
          </p:cNvPr>
          <p:cNvSpPr/>
          <p:nvPr/>
        </p:nvSpPr>
        <p:spPr>
          <a:xfrm>
            <a:off x="2880" y="0"/>
            <a:ext cx="1218816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39" name="Freeform: Shape 18">
            <a:extLst>
              <a:ext uri="{C183D7F6-B498-43B3-948B-1728B52AA6E4}">
                <adec:decorative xmlns:adec="http://schemas.microsoft.com/office/drawing/2017/decorative" val="1"/>
              </a:ext>
            </a:extLst>
          </p:cNvPr>
          <p:cNvSpPr/>
          <p:nvPr/>
        </p:nvSpPr>
        <p:spPr>
          <a:xfrm>
            <a:off x="0" y="0"/>
            <a:ext cx="4166640" cy="6857280"/>
          </a:xfrm>
          <a:custGeom>
            <a:avLst/>
            <a:gdLst>
              <a:gd name="textAreaLeft" fmla="*/ 0 w 4166640"/>
              <a:gd name="textAreaRight" fmla="*/ 4167360 w 4166640"/>
              <a:gd name="textAreaTop" fmla="*/ 0 h 6857280"/>
              <a:gd name="textAreaBottom" fmla="*/ 6858000 h 685728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140" name="PlaceHolder 1"/>
          <p:cNvSpPr>
            <a:spLocks noGrp="1"/>
          </p:cNvSpPr>
          <p:nvPr>
            <p:ph type="title"/>
          </p:nvPr>
        </p:nvSpPr>
        <p:spPr>
          <a:xfrm>
            <a:off x="180000" y="1080000"/>
            <a:ext cx="3706560" cy="4533840"/>
          </a:xfrm>
          <a:prstGeom prst="rect">
            <a:avLst/>
          </a:prstGeom>
          <a:noFill/>
          <a:ln w="0">
            <a:noFill/>
          </a:ln>
        </p:spPr>
        <p:txBody>
          <a:bodyPr lIns="0" rIns="0" tIns="0" bIns="0" anchor="ctr">
            <a:normAutofit/>
          </a:bodyPr>
          <a:p>
            <a:pPr indent="0" defTabSz="914400">
              <a:lnSpc>
                <a:spcPct val="90000"/>
              </a:lnSpc>
              <a:buNone/>
              <a:tabLst>
                <a:tab algn="l" pos="0"/>
              </a:tabLst>
            </a:pPr>
            <a:r>
              <a:rPr b="0" lang="de-DE" sz="3700" spc="-1" strike="noStrike">
                <a:solidFill>
                  <a:srgbClr val="ffffff"/>
                </a:solidFill>
                <a:latin typeface="Aptos Display"/>
              </a:rPr>
              <a:t>Zu viele Krankenhäuser?</a:t>
            </a:r>
            <a:br>
              <a:rPr sz="3700"/>
            </a:br>
            <a:br>
              <a:rPr sz="3700"/>
            </a:br>
            <a:r>
              <a:rPr b="0" lang="de-DE" sz="3700" spc="-1" strike="noStrike">
                <a:solidFill>
                  <a:srgbClr val="ffffff"/>
                </a:solidFill>
                <a:latin typeface="Aptos Display"/>
              </a:rPr>
              <a:t>Demokratische Planung + Kooperation =</a:t>
            </a:r>
            <a:br>
              <a:rPr sz="3700"/>
            </a:br>
            <a:r>
              <a:rPr b="0" lang="de-DE" sz="3700" spc="-1" strike="noStrike">
                <a:solidFill>
                  <a:srgbClr val="ffffff"/>
                </a:solidFill>
                <a:latin typeface="Aptos Display"/>
              </a:rPr>
              <a:t>bedarfsgerechte Struktur</a:t>
            </a:r>
            <a:endParaRPr b="0" lang="de-DE" sz="3700" spc="-1" strike="noStrike">
              <a:solidFill>
                <a:srgbClr val="000000"/>
              </a:solidFill>
              <a:latin typeface="Arial"/>
            </a:endParaRPr>
          </a:p>
        </p:txBody>
      </p:sp>
      <p:sp>
        <p:nvSpPr>
          <p:cNvPr id="141" name="Arc 20">
            <a:extLst>
              <a:ext uri="{C183D7F6-B498-43B3-948B-1728B52AA6E4}">
                <adec:decorative xmlns:adec="http://schemas.microsoft.com/office/drawing/2017/decorative" val="1"/>
              </a:ext>
            </a:extLst>
          </p:cNvPr>
          <p:cNvSpPr/>
          <p:nvPr/>
        </p:nvSpPr>
        <p:spPr>
          <a:xfrm flipV="1">
            <a:off x="7550280" y="2454120"/>
            <a:ext cx="4082760" cy="408276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Aptos"/>
            </a:endParaRPr>
          </a:p>
        </p:txBody>
      </p:sp>
      <p:sp>
        <p:nvSpPr>
          <p:cNvPr id="142" name="PlaceHolder 2"/>
          <p:cNvSpPr>
            <a:spLocks noGrp="1"/>
          </p:cNvSpPr>
          <p:nvPr>
            <p:ph/>
          </p:nvPr>
        </p:nvSpPr>
        <p:spPr>
          <a:xfrm>
            <a:off x="4447440" y="591480"/>
            <a:ext cx="6905880" cy="5585040"/>
          </a:xfrm>
          <a:prstGeom prst="rect">
            <a:avLst/>
          </a:prstGeom>
          <a:noFill/>
          <a:ln w="0">
            <a:noFill/>
          </a:ln>
        </p:spPr>
        <p:txBody>
          <a:bodyPr lIns="0" rIns="0" tIns="0" bIns="0" anchor="ctr">
            <a:normAutofit fontScale="87222"/>
          </a:bodyPr>
          <a:p>
            <a:pPr indent="0" defTabSz="914400">
              <a:lnSpc>
                <a:spcPct val="100000"/>
              </a:lnSpc>
              <a:spcAft>
                <a:spcPts val="601"/>
              </a:spcAft>
              <a:buNone/>
              <a:tabLst>
                <a:tab algn="l" pos="0"/>
              </a:tabLst>
            </a:pPr>
            <a:endParaRPr b="0" lang="de-DE" sz="2800" spc="-1" strike="noStrike">
              <a:solidFill>
                <a:srgbClr val="000000"/>
              </a:solidFill>
              <a:latin typeface="Arial"/>
            </a:endParaRPr>
          </a:p>
          <a:p>
            <a:pPr indent="0" defTabSz="914400">
              <a:lnSpc>
                <a:spcPct val="100000"/>
              </a:lnSpc>
              <a:spcAft>
                <a:spcPts val="601"/>
              </a:spcAft>
              <a:buNone/>
              <a:tabLst>
                <a:tab algn="l" pos="0"/>
              </a:tabLst>
            </a:pPr>
            <a:r>
              <a:rPr b="0" lang="de-DE" sz="2800" spc="-1" strike="noStrike">
                <a:solidFill>
                  <a:schemeClr val="dk1"/>
                </a:solidFill>
                <a:latin typeface="Aptos"/>
              </a:rPr>
              <a:t>Die im Konkurrenzkampf entstandene Krankenhausstruktur muss bedarfsgerechter gestaltet werden. </a:t>
            </a:r>
            <a:endParaRPr b="0" lang="de-DE" sz="2800" spc="-1" strike="noStrike">
              <a:solidFill>
                <a:srgbClr val="000000"/>
              </a:solidFill>
              <a:latin typeface="Arial"/>
            </a:endParaRPr>
          </a:p>
          <a:p>
            <a:pPr indent="0" defTabSz="914400">
              <a:lnSpc>
                <a:spcPct val="100000"/>
              </a:lnSpc>
              <a:spcAft>
                <a:spcPts val="601"/>
              </a:spcAft>
              <a:buNone/>
              <a:tabLst>
                <a:tab algn="l" pos="0"/>
              </a:tabLst>
            </a:pPr>
            <a:endParaRPr b="0" lang="de-DE" sz="2800" spc="-1" strike="noStrike">
              <a:solidFill>
                <a:srgbClr val="000000"/>
              </a:solidFill>
              <a:latin typeface="Arial"/>
            </a:endParaRPr>
          </a:p>
          <a:p>
            <a:pPr indent="0" defTabSz="914400">
              <a:lnSpc>
                <a:spcPct val="100000"/>
              </a:lnSpc>
              <a:spcAft>
                <a:spcPts val="601"/>
              </a:spcAft>
              <a:buNone/>
              <a:tabLst>
                <a:tab algn="l" pos="0"/>
              </a:tabLst>
            </a:pPr>
            <a:r>
              <a:rPr b="0" lang="de-DE" sz="2800" spc="-1" strike="noStrike">
                <a:solidFill>
                  <a:schemeClr val="dk1"/>
                </a:solidFill>
                <a:latin typeface="Aptos"/>
              </a:rPr>
              <a:t>Insbesondere in ländlichen Gebieten muss sowohl eine gute Grundversorgung als auch eine zügige und gute Notfall- und Frühchenversorgung gewährleistet werden.</a:t>
            </a:r>
            <a:endParaRPr b="0" lang="de-DE" sz="2800" spc="-1" strike="noStrike">
              <a:solidFill>
                <a:srgbClr val="000000"/>
              </a:solidFill>
              <a:latin typeface="Arial"/>
            </a:endParaRPr>
          </a:p>
          <a:p>
            <a:pPr indent="0" defTabSz="914400">
              <a:lnSpc>
                <a:spcPct val="100000"/>
              </a:lnSpc>
              <a:spcAft>
                <a:spcPts val="601"/>
              </a:spcAft>
              <a:buNone/>
              <a:tabLst>
                <a:tab algn="l" pos="0"/>
              </a:tabLst>
            </a:pPr>
            <a:endParaRPr b="0" lang="de-DE" sz="2800" spc="-1" strike="noStrike">
              <a:solidFill>
                <a:srgbClr val="000000"/>
              </a:solidFill>
              <a:latin typeface="Arial"/>
            </a:endParaRPr>
          </a:p>
          <a:p>
            <a:pPr indent="0" defTabSz="914400">
              <a:lnSpc>
                <a:spcPct val="100000"/>
              </a:lnSpc>
              <a:spcAft>
                <a:spcPts val="601"/>
              </a:spcAft>
              <a:buNone/>
              <a:tabLst>
                <a:tab algn="l" pos="0"/>
              </a:tabLst>
            </a:pPr>
            <a:r>
              <a:rPr b="0" lang="de-DE" sz="2800" spc="-1" strike="noStrike">
                <a:solidFill>
                  <a:schemeClr val="dk1"/>
                </a:solidFill>
                <a:latin typeface="Aptos"/>
              </a:rPr>
              <a:t>Das setzt die planvolle Kooperation aller großen, mittleren und kleinen Krankenhäuser einer Region nach gemeinsam erarbeiteten Qualitätsstandards voraus.</a:t>
            </a:r>
            <a:endParaRPr b="0" lang="de-DE" sz="2800" spc="-1" strike="noStrike">
              <a:solidFill>
                <a:srgbClr val="000000"/>
              </a:solidFill>
              <a:latin typeface="Arial"/>
            </a:endParaRPr>
          </a:p>
          <a:p>
            <a:pPr indent="0" defTabSz="914400">
              <a:lnSpc>
                <a:spcPct val="100000"/>
              </a:lnSpc>
              <a:spcAft>
                <a:spcPts val="601"/>
              </a:spcAft>
              <a:buNone/>
              <a:tabLst>
                <a:tab algn="l" pos="0"/>
              </a:tabLst>
            </a:pPr>
            <a:endParaRPr b="0" lang="de-DE" sz="3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838080" y="2589480"/>
            <a:ext cx="10512720" cy="1322640"/>
          </a:xfrm>
          <a:prstGeom prst="rect">
            <a:avLst/>
          </a:prstGeom>
          <a:noFill/>
          <a:ln w="0">
            <a:noFill/>
          </a:ln>
        </p:spPr>
        <p:txBody>
          <a:bodyPr lIns="91440" rIns="91440" tIns="45720" bIns="45720" anchor="ctr">
            <a:normAutofit fontScale="75000" lnSpcReduction="10000"/>
          </a:bodyPr>
          <a:p>
            <a:pPr indent="0" algn="ctr" defTabSz="914400">
              <a:lnSpc>
                <a:spcPct val="90000"/>
              </a:lnSpc>
              <a:buNone/>
              <a:tabLst>
                <a:tab algn="l" pos="0"/>
              </a:tabLst>
            </a:pPr>
            <a:r>
              <a:rPr b="1" lang="de-DE" sz="6600" spc="-1" strike="noStrike">
                <a:solidFill>
                  <a:schemeClr val="dk1"/>
                </a:solidFill>
                <a:latin typeface="Aptos Display"/>
              </a:rPr>
              <a:t>Unsere Vorstellungen zur Planung</a:t>
            </a:r>
            <a:endParaRPr b="0" lang="de-DE" sz="6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44" name="Rectangle 1">
            <a:extLst>
              <a:ext uri="{C183D7F6-B498-43B3-948B-1728B52AA6E4}">
                <adec:decorative xmlns:adec="http://schemas.microsoft.com/office/drawing/2017/decorative" val="1"/>
              </a:ext>
            </a:extLst>
          </p:cNvPr>
          <p:cNvSpPr/>
          <p:nvPr/>
        </p:nvSpPr>
        <p:spPr>
          <a:xfrm>
            <a:off x="2880" y="0"/>
            <a:ext cx="12186000" cy="68551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45" name="Freeform: Shape 2">
            <a:extLst>
              <a:ext uri="{C183D7F6-B498-43B3-948B-1728B52AA6E4}">
                <adec:decorative xmlns:adec="http://schemas.microsoft.com/office/drawing/2017/decorative" val="1"/>
              </a:ext>
            </a:extLst>
          </p:cNvPr>
          <p:cNvSpPr/>
          <p:nvPr/>
        </p:nvSpPr>
        <p:spPr>
          <a:xfrm>
            <a:off x="0" y="0"/>
            <a:ext cx="4164480" cy="6855120"/>
          </a:xfrm>
          <a:custGeom>
            <a:avLst/>
            <a:gdLst>
              <a:gd name="textAreaLeft" fmla="*/ 0 w 4164480"/>
              <a:gd name="textAreaRight" fmla="*/ 4167360 w 4164480"/>
              <a:gd name="textAreaTop" fmla="*/ 0 h 6855120"/>
              <a:gd name="textAreaBottom" fmla="*/ 6858000 h 685512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46" name="PlaceHolder 1"/>
          <p:cNvSpPr>
            <a:spLocks noGrp="1"/>
          </p:cNvSpPr>
          <p:nvPr>
            <p:ph type="title"/>
          </p:nvPr>
        </p:nvSpPr>
        <p:spPr>
          <a:xfrm>
            <a:off x="180000" y="1440000"/>
            <a:ext cx="3704400" cy="41716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de-DE" sz="3400" spc="-1" strike="noStrike" u="sng">
                <a:solidFill>
                  <a:srgbClr val="ffffff"/>
                </a:solidFill>
                <a:uFillTx/>
                <a:latin typeface="Aptos Display"/>
              </a:rPr>
              <a:t>Planung bedarfsgerecht - 1</a:t>
            </a:r>
            <a:endParaRPr b="0" lang="de-DE" sz="3400" spc="-1" strike="noStrike">
              <a:solidFill>
                <a:srgbClr val="000000"/>
              </a:solidFill>
              <a:latin typeface="Arial"/>
            </a:endParaRPr>
          </a:p>
        </p:txBody>
      </p:sp>
      <p:sp>
        <p:nvSpPr>
          <p:cNvPr id="147" name="Arc 2">
            <a:extLst>
              <a:ext uri="{C183D7F6-B498-43B3-948B-1728B52AA6E4}">
                <adec:decorative xmlns:adec="http://schemas.microsoft.com/office/drawing/2017/decorative" val="1"/>
              </a:ext>
            </a:extLst>
          </p:cNvPr>
          <p:cNvSpPr/>
          <p:nvPr/>
        </p:nvSpPr>
        <p:spPr>
          <a:xfrm flipV="1">
            <a:off x="7550280" y="2449800"/>
            <a:ext cx="4080600" cy="408060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dk1"/>
              </a:solidFill>
              <a:latin typeface="Aptos"/>
            </a:endParaRPr>
          </a:p>
        </p:txBody>
      </p:sp>
      <p:sp>
        <p:nvSpPr>
          <p:cNvPr id="148" name="PlaceHolder 2"/>
          <p:cNvSpPr>
            <a:spLocks noGrp="1"/>
          </p:cNvSpPr>
          <p:nvPr>
            <p:ph/>
          </p:nvPr>
        </p:nvSpPr>
        <p:spPr>
          <a:xfrm>
            <a:off x="4447440" y="591480"/>
            <a:ext cx="6903720" cy="5582880"/>
          </a:xfrm>
          <a:prstGeom prst="rect">
            <a:avLst/>
          </a:prstGeom>
          <a:noFill/>
          <a:ln w="0">
            <a:noFill/>
          </a:ln>
        </p:spPr>
        <p:txBody>
          <a:bodyPr lIns="91440" rIns="91440" tIns="45720" bIns="45720" anchor="ctr">
            <a:normAutofit fontScale="93333"/>
          </a:bodyPr>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Die Planung der gesamten Versorgung (sektorenübergreifend ambulant und stationär) liegt bei den Ländern. Der gesamte Sicherstellungsauftrag geht an die Versorgungsregionen (s.u.). </a:t>
            </a:r>
            <a:endParaRPr b="0" lang="de-DE" sz="1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Es werden Versorgungsregionen gebildet, die landkreisübergreifend sein können. Entscheidendes Kriterium für die Bildung einer Versorgungsregion ist die gleichmäßige und zeitnahe Erreichbarkeit aller notwendigen Einrichtungen.</a:t>
            </a:r>
            <a:endParaRPr b="0" lang="de-DE" sz="1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In der Planung müssen die tatsächlichen Wegezeiten zur Erreichung eines Krankenhauses (auch unter widrigen Witterungsbedingungen) und die Rettungszeiten der Notfallversorgung berücksichtigt und die zur Sicherstellung der wohnortnahen Grund- und Notfallversorgung erforderlichen Maßnahmen und Transportkapazitäten festgelegt werden.</a:t>
            </a:r>
            <a:endParaRPr b="0" lang="de-DE" sz="1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Die Planung in den Versorgungsregionen erfolgt auf Grundlage von wissenschaftlichen Bedarfsermittlungen des Landes. In diese Berechnungen sind die Bevölkerungsentwicklung, die Demografie, die soziale Struktur, die Morbiditäts- und Mortalitätsentwicklung und Erreichbarkeitsvorgaben einzubeziehen.</a:t>
            </a:r>
            <a:endParaRPr b="0" lang="de-DE" sz="1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Entscheidungsebene ist die Versorgungsregion.</a:t>
            </a: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49" name="Rectangle 2">
            <a:extLst>
              <a:ext uri="{C183D7F6-B498-43B3-948B-1728B52AA6E4}">
                <adec:decorative xmlns:adec="http://schemas.microsoft.com/office/drawing/2017/decorative" val="1"/>
              </a:ext>
            </a:extLst>
          </p:cNvPr>
          <p:cNvSpPr/>
          <p:nvPr/>
        </p:nvSpPr>
        <p:spPr>
          <a:xfrm>
            <a:off x="2880" y="0"/>
            <a:ext cx="12186000" cy="68551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50" name="Freeform: Shape 1">
            <a:extLst>
              <a:ext uri="{C183D7F6-B498-43B3-948B-1728B52AA6E4}">
                <adec:decorative xmlns:adec="http://schemas.microsoft.com/office/drawing/2017/decorative" val="1"/>
              </a:ext>
            </a:extLst>
          </p:cNvPr>
          <p:cNvSpPr/>
          <p:nvPr/>
        </p:nvSpPr>
        <p:spPr>
          <a:xfrm>
            <a:off x="0" y="0"/>
            <a:ext cx="4164480" cy="6855120"/>
          </a:xfrm>
          <a:custGeom>
            <a:avLst/>
            <a:gdLst>
              <a:gd name="textAreaLeft" fmla="*/ 0 w 4164480"/>
              <a:gd name="textAreaRight" fmla="*/ 4167360 w 4164480"/>
              <a:gd name="textAreaTop" fmla="*/ 0 h 6855120"/>
              <a:gd name="textAreaBottom" fmla="*/ 6858000 h 685512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51" name="PlaceHolder 1"/>
          <p:cNvSpPr>
            <a:spLocks noGrp="1"/>
          </p:cNvSpPr>
          <p:nvPr>
            <p:ph type="title"/>
          </p:nvPr>
        </p:nvSpPr>
        <p:spPr>
          <a:xfrm>
            <a:off x="180000" y="1440000"/>
            <a:ext cx="3704400" cy="41716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de-DE" sz="3400" spc="-1" strike="noStrike" u="sng">
                <a:solidFill>
                  <a:srgbClr val="ffffff"/>
                </a:solidFill>
                <a:uFillTx/>
                <a:latin typeface="Aptos Display"/>
              </a:rPr>
              <a:t>Planung bedarfsgerecht - 2</a:t>
            </a:r>
            <a:endParaRPr b="0" lang="de-DE" sz="3400" spc="-1" strike="noStrike">
              <a:solidFill>
                <a:srgbClr val="000000"/>
              </a:solidFill>
              <a:latin typeface="Arial"/>
            </a:endParaRPr>
          </a:p>
        </p:txBody>
      </p:sp>
      <p:sp>
        <p:nvSpPr>
          <p:cNvPr id="152" name="Arc 1">
            <a:extLst>
              <a:ext uri="{C183D7F6-B498-43B3-948B-1728B52AA6E4}">
                <adec:decorative xmlns:adec="http://schemas.microsoft.com/office/drawing/2017/decorative" val="1"/>
              </a:ext>
            </a:extLst>
          </p:cNvPr>
          <p:cNvSpPr/>
          <p:nvPr/>
        </p:nvSpPr>
        <p:spPr>
          <a:xfrm flipV="1">
            <a:off x="7550280" y="2449800"/>
            <a:ext cx="4080600" cy="408060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dk1"/>
              </a:solidFill>
              <a:latin typeface="Aptos"/>
            </a:endParaRPr>
          </a:p>
        </p:txBody>
      </p:sp>
      <p:sp>
        <p:nvSpPr>
          <p:cNvPr id="153" name="PlaceHolder 2"/>
          <p:cNvSpPr>
            <a:spLocks noGrp="1"/>
          </p:cNvSpPr>
          <p:nvPr>
            <p:ph/>
          </p:nvPr>
        </p:nvSpPr>
        <p:spPr>
          <a:xfrm>
            <a:off x="4447440" y="591480"/>
            <a:ext cx="6903720" cy="5582880"/>
          </a:xfrm>
          <a:prstGeom prst="rect">
            <a:avLst/>
          </a:prstGeom>
          <a:noFill/>
          <a:ln w="0">
            <a:noFill/>
          </a:ln>
        </p:spPr>
        <p:txBody>
          <a:bodyPr lIns="91440" rIns="91440" tIns="45720" bIns="45720" anchor="ctr">
            <a:normAutofit/>
          </a:bodyPr>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Die Planung in den Versorgungsregionen erfolgt demokratisch unter Beteiligung aller Betroffenen (der Krankenkassen, Krankenhäuser, Pflegeheime, Rehazentren und ihrer Beschäftigtenvertretungen, von Patient*innenselbsthilfeorganisationen, Gewerkschaften, anderen sozialen Organisationen, niedergelassenen Ärzt*innen, Kommunen/Landkreisen/ Land …).</a:t>
            </a:r>
            <a:endParaRPr b="0" lang="de-DE" sz="1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Es werden die notwendigen Primärversorgungszentren, Hausarztsitze, ambulanten Versorgungszentren der Krankenhäuser (s.u.) und Krankenhäuser ermittelt. </a:t>
            </a:r>
            <a:endParaRPr b="0" lang="de-DE" sz="1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Der Versorgungsauftrag eines Krankenhauses wird durch die Zuweisung von Leistungsgruppen näher definiert. Diese sollten auch mit Qualitätskriterien verknüpft werden. Sie dürfen jedoch nicht zur Durchsetzung politischer Schließungsziele missbraucht werden.   </a:t>
            </a:r>
            <a:endParaRPr b="0" lang="de-DE" sz="1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Die Zuweisung von LG ersetzt nicht Bettenplanung. Kein Bettenabbau und keine Schließungen ohne Aufbau alternativer ambulanter Strukturen!</a:t>
            </a:r>
            <a:endParaRPr b="0" lang="de-DE" sz="1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Die regionalen Planungen werden durch das Land zusammengeführt und auf ihre Vereinbarkeit geprüft.</a:t>
            </a: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838080" y="2589480"/>
            <a:ext cx="10512720" cy="1322640"/>
          </a:xfrm>
          <a:prstGeom prst="rect">
            <a:avLst/>
          </a:prstGeom>
          <a:noFill/>
          <a:ln w="0">
            <a:noFill/>
          </a:ln>
        </p:spPr>
        <p:txBody>
          <a:bodyPr lIns="91440" rIns="91440" tIns="45720" bIns="45720" anchor="ctr">
            <a:normAutofit fontScale="75000" lnSpcReduction="10000"/>
          </a:bodyPr>
          <a:p>
            <a:pPr indent="0" algn="ctr" defTabSz="914400">
              <a:lnSpc>
                <a:spcPct val="90000"/>
              </a:lnSpc>
              <a:buNone/>
              <a:tabLst>
                <a:tab algn="l" pos="0"/>
              </a:tabLst>
            </a:pPr>
            <a:r>
              <a:rPr b="1" lang="de-DE" sz="6600" spc="-1" strike="noStrike">
                <a:solidFill>
                  <a:schemeClr val="dk1"/>
                </a:solidFill>
                <a:latin typeface="Aptos Display"/>
              </a:rPr>
              <a:t>Unsere Vorstellungen zur Versorgungskette</a:t>
            </a:r>
            <a:endParaRPr b="0" lang="de-DE" sz="6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55" name="Rectangle 3">
            <a:extLst>
              <a:ext uri="{C183D7F6-B498-43B3-948B-1728B52AA6E4}">
                <adec:decorative xmlns:adec="http://schemas.microsoft.com/office/drawing/2017/decorative" val="1"/>
              </a:ext>
            </a:extLst>
          </p:cNvPr>
          <p:cNvSpPr/>
          <p:nvPr/>
        </p:nvSpPr>
        <p:spPr>
          <a:xfrm>
            <a:off x="2880" y="0"/>
            <a:ext cx="12186000" cy="68551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56" name="Freeform: Shape 4">
            <a:extLst>
              <a:ext uri="{C183D7F6-B498-43B3-948B-1728B52AA6E4}">
                <adec:decorative xmlns:adec="http://schemas.microsoft.com/office/drawing/2017/decorative" val="1"/>
              </a:ext>
            </a:extLst>
          </p:cNvPr>
          <p:cNvSpPr/>
          <p:nvPr/>
        </p:nvSpPr>
        <p:spPr>
          <a:xfrm>
            <a:off x="0" y="0"/>
            <a:ext cx="4164480" cy="6855120"/>
          </a:xfrm>
          <a:custGeom>
            <a:avLst/>
            <a:gdLst>
              <a:gd name="textAreaLeft" fmla="*/ 0 w 4164480"/>
              <a:gd name="textAreaRight" fmla="*/ 4167360 w 4164480"/>
              <a:gd name="textAreaTop" fmla="*/ 0 h 6855120"/>
              <a:gd name="textAreaBottom" fmla="*/ 6858000 h 685512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57" name="PlaceHolder 1"/>
          <p:cNvSpPr>
            <a:spLocks noGrp="1"/>
          </p:cNvSpPr>
          <p:nvPr>
            <p:ph type="title"/>
          </p:nvPr>
        </p:nvSpPr>
        <p:spPr>
          <a:xfrm>
            <a:off x="180000" y="1260000"/>
            <a:ext cx="3957480" cy="43516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de-DE" sz="3100" spc="-1" strike="noStrike" u="sng">
                <a:solidFill>
                  <a:srgbClr val="ffffff"/>
                </a:solidFill>
                <a:uFillTx/>
                <a:latin typeface="Aptos Display"/>
              </a:rPr>
              <a:t>Versorgungskette</a:t>
            </a:r>
            <a:endParaRPr b="0" lang="de-DE" sz="3100" spc="-1" strike="noStrike">
              <a:solidFill>
                <a:srgbClr val="000000"/>
              </a:solidFill>
              <a:latin typeface="Arial"/>
            </a:endParaRPr>
          </a:p>
        </p:txBody>
      </p:sp>
      <p:sp>
        <p:nvSpPr>
          <p:cNvPr id="158" name="Arc 4">
            <a:extLst>
              <a:ext uri="{C183D7F6-B498-43B3-948B-1728B52AA6E4}">
                <adec:decorative xmlns:adec="http://schemas.microsoft.com/office/drawing/2017/decorative" val="1"/>
              </a:ext>
            </a:extLst>
          </p:cNvPr>
          <p:cNvSpPr/>
          <p:nvPr/>
        </p:nvSpPr>
        <p:spPr>
          <a:xfrm flipV="1">
            <a:off x="7550280" y="2449800"/>
            <a:ext cx="4080600" cy="408060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dk1"/>
              </a:solidFill>
              <a:latin typeface="Aptos"/>
            </a:endParaRPr>
          </a:p>
        </p:txBody>
      </p:sp>
      <p:sp>
        <p:nvSpPr>
          <p:cNvPr id="159" name="PlaceHolder 2"/>
          <p:cNvSpPr>
            <a:spLocks noGrp="1"/>
          </p:cNvSpPr>
          <p:nvPr>
            <p:ph/>
          </p:nvPr>
        </p:nvSpPr>
        <p:spPr>
          <a:xfrm>
            <a:off x="4447440" y="591480"/>
            <a:ext cx="6903720" cy="5582880"/>
          </a:xfrm>
          <a:prstGeom prst="rect">
            <a:avLst/>
          </a:prstGeom>
          <a:noFill/>
          <a:ln w="0">
            <a:noFill/>
          </a:ln>
        </p:spPr>
        <p:txBody>
          <a:bodyPr lIns="91440" rIns="91440" tIns="45720" bIns="45720" anchor="ctr">
            <a:normAutofit/>
          </a:bodyPr>
          <a:p>
            <a:pPr marL="228600" indent="-228600" defTabSz="914400">
              <a:lnSpc>
                <a:spcPct val="90000"/>
              </a:lnSpc>
              <a:spcBef>
                <a:spcPts val="1001"/>
              </a:spcBef>
              <a:buClr>
                <a:srgbClr val="000000"/>
              </a:buClr>
              <a:buFont typeface="Arial"/>
              <a:buChar char="•"/>
            </a:pPr>
            <a:r>
              <a:rPr b="0" lang="de-DE" sz="2800" spc="-1" strike="noStrike">
                <a:solidFill>
                  <a:schemeClr val="dk1"/>
                </a:solidFill>
                <a:latin typeface="Aptos"/>
              </a:rPr>
              <a:t>Primärversorgungszentren</a:t>
            </a:r>
            <a:endParaRPr b="0" lang="de-DE" sz="2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2800" spc="-1" strike="noStrike">
                <a:solidFill>
                  <a:schemeClr val="dk1"/>
                </a:solidFill>
                <a:latin typeface="Aptos"/>
              </a:rPr>
              <a:t>Hausarztbereich</a:t>
            </a:r>
            <a:endParaRPr b="0" lang="de-DE" sz="2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2800" spc="-1" strike="noStrike">
                <a:solidFill>
                  <a:schemeClr val="dk1"/>
                </a:solidFill>
                <a:latin typeface="Aptos"/>
              </a:rPr>
              <a:t>Facharztbereich</a:t>
            </a:r>
            <a:endParaRPr b="0" lang="de-DE" sz="2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2800" spc="-1" strike="noStrike">
                <a:solidFill>
                  <a:schemeClr val="dk1"/>
                </a:solidFill>
                <a:latin typeface="Aptos"/>
              </a:rPr>
              <a:t>Ambulante Versorgungszentren der Krankenhäuser</a:t>
            </a:r>
            <a:endParaRPr b="0" lang="de-DE" sz="2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2800" spc="-1" strike="noStrike">
                <a:solidFill>
                  <a:schemeClr val="dk1"/>
                </a:solidFill>
                <a:latin typeface="Aptos"/>
              </a:rPr>
              <a:t>Krankenhausbereich</a:t>
            </a:r>
            <a:endParaRPr b="0" lang="de-DE" sz="2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2800" spc="-1" strike="noStrike">
                <a:solidFill>
                  <a:schemeClr val="dk1"/>
                </a:solidFill>
                <a:latin typeface="Aptos"/>
              </a:rPr>
              <a:t>Reha</a:t>
            </a:r>
            <a:endParaRPr b="0" lang="de-DE"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60" name="Rectangle 4">
            <a:extLst>
              <a:ext uri="{C183D7F6-B498-43B3-948B-1728B52AA6E4}">
                <adec:decorative xmlns:adec="http://schemas.microsoft.com/office/drawing/2017/decorative" val="1"/>
              </a:ext>
            </a:extLst>
          </p:cNvPr>
          <p:cNvSpPr/>
          <p:nvPr/>
        </p:nvSpPr>
        <p:spPr>
          <a:xfrm>
            <a:off x="2880" y="0"/>
            <a:ext cx="12186000" cy="68551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61" name="Freeform: Shape 3">
            <a:extLst>
              <a:ext uri="{C183D7F6-B498-43B3-948B-1728B52AA6E4}">
                <adec:decorative xmlns:adec="http://schemas.microsoft.com/office/drawing/2017/decorative" val="1"/>
              </a:ext>
            </a:extLst>
          </p:cNvPr>
          <p:cNvSpPr/>
          <p:nvPr/>
        </p:nvSpPr>
        <p:spPr>
          <a:xfrm>
            <a:off x="0" y="0"/>
            <a:ext cx="4164480" cy="6855120"/>
          </a:xfrm>
          <a:custGeom>
            <a:avLst/>
            <a:gdLst>
              <a:gd name="textAreaLeft" fmla="*/ 0 w 4164480"/>
              <a:gd name="textAreaRight" fmla="*/ 4167360 w 4164480"/>
              <a:gd name="textAreaTop" fmla="*/ 0 h 6855120"/>
              <a:gd name="textAreaBottom" fmla="*/ 6858000 h 685512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62" name="PlaceHolder 1"/>
          <p:cNvSpPr>
            <a:spLocks noGrp="1"/>
          </p:cNvSpPr>
          <p:nvPr>
            <p:ph type="title"/>
          </p:nvPr>
        </p:nvSpPr>
        <p:spPr>
          <a:xfrm>
            <a:off x="180000" y="1260000"/>
            <a:ext cx="3704400" cy="43516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de-DE" sz="2800" spc="-1" strike="noStrike" u="sng">
                <a:solidFill>
                  <a:srgbClr val="ffffff"/>
                </a:solidFill>
                <a:uFillTx/>
                <a:latin typeface="Aptos Display"/>
              </a:rPr>
              <a:t>Primärversorgungs-zentren</a:t>
            </a:r>
            <a:br>
              <a:rPr sz="2800"/>
            </a:br>
            <a:endParaRPr b="0" lang="de-DE" sz="2800" spc="-1" strike="noStrike">
              <a:solidFill>
                <a:srgbClr val="000000"/>
              </a:solidFill>
              <a:latin typeface="Arial"/>
            </a:endParaRPr>
          </a:p>
        </p:txBody>
      </p:sp>
      <p:sp>
        <p:nvSpPr>
          <p:cNvPr id="163" name="Arc 3">
            <a:extLst>
              <a:ext uri="{C183D7F6-B498-43B3-948B-1728B52AA6E4}">
                <adec:decorative xmlns:adec="http://schemas.microsoft.com/office/drawing/2017/decorative" val="1"/>
              </a:ext>
            </a:extLst>
          </p:cNvPr>
          <p:cNvSpPr/>
          <p:nvPr/>
        </p:nvSpPr>
        <p:spPr>
          <a:xfrm flipV="1">
            <a:off x="7550280" y="2449800"/>
            <a:ext cx="4080600" cy="408060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dk1"/>
              </a:solidFill>
              <a:latin typeface="Aptos"/>
            </a:endParaRPr>
          </a:p>
        </p:txBody>
      </p:sp>
      <p:sp>
        <p:nvSpPr>
          <p:cNvPr id="164" name="PlaceHolder 2"/>
          <p:cNvSpPr>
            <a:spLocks noGrp="1"/>
          </p:cNvSpPr>
          <p:nvPr>
            <p:ph/>
          </p:nvPr>
        </p:nvSpPr>
        <p:spPr>
          <a:xfrm>
            <a:off x="4447440" y="591480"/>
            <a:ext cx="6903720" cy="5582880"/>
          </a:xfrm>
          <a:prstGeom prst="rect">
            <a:avLst/>
          </a:prstGeom>
          <a:noFill/>
          <a:ln w="0">
            <a:noFill/>
          </a:ln>
        </p:spPr>
        <p:txBody>
          <a:bodyPr lIns="91440" rIns="91440" tIns="45720" bIns="45720" anchor="ctr">
            <a:normAutofit/>
          </a:bodyPr>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Primärversorgungszentren (PVZ) sollen die erste Anlaufstelle für Menschen mit gesundheitlichen Problemen werden.</a:t>
            </a:r>
            <a:endParaRPr b="0" lang="de-DE" sz="1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Sie befinden sich in kommunaler oder gemeinwohlorienterter Trägerschaft. </a:t>
            </a:r>
            <a:endParaRPr b="0" lang="de-DE" sz="1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Lokalisierung im Stadtteil oder in kleinen Kommunen.</a:t>
            </a:r>
            <a:endParaRPr b="0" lang="de-DE" sz="1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Verschiedenste Gesundheitsberufe (Ärzt*innen, Pflegekräfte, Community Nurses, Sozialarbeiter*innen, Physiotherapeut*innen…) arbeiten eng zusammen.</a:t>
            </a:r>
            <a:endParaRPr b="0" lang="de-DE" sz="1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Auch aufsuchende und präventive Angebote. Insbesondere in sozialen Brennpunkten bahnen die PVZ Erstkontakte für eine bessere gesundheitliche Versorgung an.</a:t>
            </a:r>
            <a:endParaRPr b="0" lang="de-DE" sz="1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Hausarztpraxen können integriert werden.</a:t>
            </a:r>
            <a:endParaRPr b="0" lang="de-DE" sz="1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1800" spc="-1" strike="noStrike">
                <a:solidFill>
                  <a:schemeClr val="dk1"/>
                </a:solidFill>
                <a:latin typeface="Aptos"/>
              </a:rPr>
              <a:t>Ggf. gemeinsamer Betrieb mit ambulanten Versorgungszentren (s.u.)</a:t>
            </a: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Rectangle 8">
            <a:extLst>
              <a:ext uri="{C183D7F6-B498-43B3-948B-1728B52AA6E4}">
                <adec:decorative xmlns:adec="http://schemas.microsoft.com/office/drawing/2017/decorative" val="1"/>
              </a:ext>
            </a:extLst>
          </p:cNvPr>
          <p:cNvSpPr/>
          <p:nvPr/>
        </p:nvSpPr>
        <p:spPr>
          <a:xfrm>
            <a:off x="0" y="0"/>
            <a:ext cx="6082200" cy="68569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45" name="PlaceHolder 1"/>
          <p:cNvSpPr>
            <a:spLocks noGrp="1"/>
          </p:cNvSpPr>
          <p:nvPr>
            <p:ph type="title"/>
          </p:nvPr>
        </p:nvSpPr>
        <p:spPr>
          <a:xfrm>
            <a:off x="830160" y="540000"/>
            <a:ext cx="4929480" cy="567360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en-US" sz="6000" spc="-1" strike="noStrike">
                <a:solidFill>
                  <a:schemeClr val="lt1"/>
                </a:solidFill>
                <a:latin typeface="Aptos Display"/>
              </a:rPr>
              <a:t>Ambulante Versorgung</a:t>
            </a:r>
            <a:br>
              <a:rPr sz="6000"/>
            </a:br>
            <a:endParaRPr b="0" lang="de-DE" sz="6000" spc="-1" strike="noStrike">
              <a:solidFill>
                <a:srgbClr val="000000"/>
              </a:solidFill>
              <a:latin typeface="Arial"/>
            </a:endParaRPr>
          </a:p>
        </p:txBody>
      </p:sp>
      <p:sp>
        <p:nvSpPr>
          <p:cNvPr id="46" name="Rectangle 10">
            <a:extLst>
              <a:ext uri="{C183D7F6-B498-43B3-948B-1728B52AA6E4}">
                <adec:decorative xmlns:adec="http://schemas.microsoft.com/office/drawing/2017/decorative" val="1"/>
              </a:ext>
            </a:extLst>
          </p:cNvPr>
          <p:cNvSpPr/>
          <p:nvPr/>
        </p:nvSpPr>
        <p:spPr>
          <a:xfrm>
            <a:off x="6095880" y="0"/>
            <a:ext cx="6094800" cy="68569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65" name="Rectangle 5">
            <a:extLst>
              <a:ext uri="{C183D7F6-B498-43B3-948B-1728B52AA6E4}">
                <adec:decorative xmlns:adec="http://schemas.microsoft.com/office/drawing/2017/decorative" val="1"/>
              </a:ext>
            </a:extLst>
          </p:cNvPr>
          <p:cNvSpPr/>
          <p:nvPr/>
        </p:nvSpPr>
        <p:spPr>
          <a:xfrm>
            <a:off x="2880" y="0"/>
            <a:ext cx="12186000" cy="68551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66" name="Freeform: Shape 6">
            <a:extLst>
              <a:ext uri="{C183D7F6-B498-43B3-948B-1728B52AA6E4}">
                <adec:decorative xmlns:adec="http://schemas.microsoft.com/office/drawing/2017/decorative" val="1"/>
              </a:ext>
            </a:extLst>
          </p:cNvPr>
          <p:cNvSpPr/>
          <p:nvPr/>
        </p:nvSpPr>
        <p:spPr>
          <a:xfrm>
            <a:off x="0" y="0"/>
            <a:ext cx="4164480" cy="6855120"/>
          </a:xfrm>
          <a:custGeom>
            <a:avLst/>
            <a:gdLst>
              <a:gd name="textAreaLeft" fmla="*/ 0 w 4164480"/>
              <a:gd name="textAreaRight" fmla="*/ 4167360 w 4164480"/>
              <a:gd name="textAreaTop" fmla="*/ 0 h 6855120"/>
              <a:gd name="textAreaBottom" fmla="*/ 6858000 h 685512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67" name="PlaceHolder 1"/>
          <p:cNvSpPr>
            <a:spLocks noGrp="1"/>
          </p:cNvSpPr>
          <p:nvPr>
            <p:ph type="title"/>
          </p:nvPr>
        </p:nvSpPr>
        <p:spPr>
          <a:xfrm>
            <a:off x="180000" y="1260000"/>
            <a:ext cx="3704400" cy="43516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de-DE" sz="3100" spc="-1" strike="noStrike" u="sng">
                <a:solidFill>
                  <a:srgbClr val="ffffff"/>
                </a:solidFill>
                <a:uFillTx/>
                <a:latin typeface="Aptos Display"/>
              </a:rPr>
              <a:t>Hausarztbereich</a:t>
            </a:r>
            <a:br>
              <a:rPr sz="3100"/>
            </a:br>
            <a:endParaRPr b="0" lang="de-DE" sz="3100" spc="-1" strike="noStrike">
              <a:solidFill>
                <a:srgbClr val="000000"/>
              </a:solidFill>
              <a:latin typeface="Arial"/>
            </a:endParaRPr>
          </a:p>
        </p:txBody>
      </p:sp>
      <p:sp>
        <p:nvSpPr>
          <p:cNvPr id="168" name="Arc 6">
            <a:extLst>
              <a:ext uri="{C183D7F6-B498-43B3-948B-1728B52AA6E4}">
                <adec:decorative xmlns:adec="http://schemas.microsoft.com/office/drawing/2017/decorative" val="1"/>
              </a:ext>
            </a:extLst>
          </p:cNvPr>
          <p:cNvSpPr/>
          <p:nvPr/>
        </p:nvSpPr>
        <p:spPr>
          <a:xfrm flipV="1">
            <a:off x="7550280" y="2449800"/>
            <a:ext cx="4080600" cy="408060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dk1"/>
              </a:solidFill>
              <a:latin typeface="Aptos"/>
            </a:endParaRPr>
          </a:p>
        </p:txBody>
      </p:sp>
      <p:sp>
        <p:nvSpPr>
          <p:cNvPr id="169" name="PlaceHolder 2"/>
          <p:cNvSpPr>
            <a:spLocks noGrp="1"/>
          </p:cNvSpPr>
          <p:nvPr>
            <p:ph/>
          </p:nvPr>
        </p:nvSpPr>
        <p:spPr>
          <a:xfrm>
            <a:off x="4447440" y="591480"/>
            <a:ext cx="6903720" cy="5582880"/>
          </a:xfrm>
          <a:prstGeom prst="rect">
            <a:avLst/>
          </a:prstGeom>
          <a:noFill/>
          <a:ln w="0">
            <a:noFill/>
          </a:ln>
        </p:spPr>
        <p:txBody>
          <a:bodyPr lIns="91440" rIns="91440" tIns="45720" bIns="45720" anchor="ctr">
            <a:normAutofit/>
          </a:bodyPr>
          <a:p>
            <a:pPr marL="228600" indent="-228600" defTabSz="914400">
              <a:lnSpc>
                <a:spcPct val="90000"/>
              </a:lnSpc>
              <a:spcBef>
                <a:spcPts val="1001"/>
              </a:spcBef>
              <a:buClr>
                <a:srgbClr val="000000"/>
              </a:buClr>
              <a:buFont typeface="Arial"/>
              <a:buChar char="•"/>
            </a:pPr>
            <a:r>
              <a:rPr b="0" lang="de-DE" sz="2800" spc="-1" strike="noStrike">
                <a:solidFill>
                  <a:schemeClr val="dk1"/>
                </a:solidFill>
                <a:latin typeface="Aptos"/>
              </a:rPr>
              <a:t>Hausärztliche Tätigkeiten sind ein wichtiger Teil der Primärversorgung.</a:t>
            </a:r>
            <a:endParaRPr b="0" lang="de-DE" sz="2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2800" spc="-1" strike="noStrike">
                <a:solidFill>
                  <a:schemeClr val="dk1"/>
                </a:solidFill>
                <a:latin typeface="Aptos"/>
              </a:rPr>
              <a:t>Deshalb sind die hausärztlichen Funktionen am besten in den PVZ verortet und die Hausärzt*innen Angestellte der Kommunen </a:t>
            </a:r>
            <a:endParaRPr b="0" lang="de-DE" sz="2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2800" spc="-1" strike="noStrike">
                <a:solidFill>
                  <a:schemeClr val="dk1"/>
                </a:solidFill>
                <a:latin typeface="Aptos"/>
              </a:rPr>
              <a:t>Zusätzliche Hausarztpraxen – insbesondere in ländlichen Gebieten - sind möglich.</a:t>
            </a:r>
            <a:endParaRPr b="0" lang="de-DE" sz="2800" spc="-1" strike="noStrike">
              <a:solidFill>
                <a:srgbClr val="000000"/>
              </a:solidFill>
              <a:latin typeface="Arial"/>
            </a:endParaRPr>
          </a:p>
          <a:p>
            <a:pPr indent="0" defTabSz="914400">
              <a:lnSpc>
                <a:spcPct val="90000"/>
              </a:lnSpc>
              <a:spcBef>
                <a:spcPts val="1001"/>
              </a:spcBef>
              <a:buNone/>
              <a:tabLst>
                <a:tab algn="l" pos="0"/>
              </a:tabLst>
            </a:pPr>
            <a:endParaRPr b="0" lang="de-DE"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70" name="Rectangle 6">
            <a:extLst>
              <a:ext uri="{C183D7F6-B498-43B3-948B-1728B52AA6E4}">
                <adec:decorative xmlns:adec="http://schemas.microsoft.com/office/drawing/2017/decorative" val="1"/>
              </a:ext>
            </a:extLst>
          </p:cNvPr>
          <p:cNvSpPr/>
          <p:nvPr/>
        </p:nvSpPr>
        <p:spPr>
          <a:xfrm>
            <a:off x="2880" y="0"/>
            <a:ext cx="12186000" cy="68551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71" name="Freeform: Shape 5">
            <a:extLst>
              <a:ext uri="{C183D7F6-B498-43B3-948B-1728B52AA6E4}">
                <adec:decorative xmlns:adec="http://schemas.microsoft.com/office/drawing/2017/decorative" val="1"/>
              </a:ext>
            </a:extLst>
          </p:cNvPr>
          <p:cNvSpPr/>
          <p:nvPr/>
        </p:nvSpPr>
        <p:spPr>
          <a:xfrm>
            <a:off x="0" y="0"/>
            <a:ext cx="4164480" cy="6855120"/>
          </a:xfrm>
          <a:custGeom>
            <a:avLst/>
            <a:gdLst>
              <a:gd name="textAreaLeft" fmla="*/ 0 w 4164480"/>
              <a:gd name="textAreaRight" fmla="*/ 4167360 w 4164480"/>
              <a:gd name="textAreaTop" fmla="*/ 0 h 6855120"/>
              <a:gd name="textAreaBottom" fmla="*/ 6858000 h 685512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72" name="PlaceHolder 1"/>
          <p:cNvSpPr>
            <a:spLocks noGrp="1"/>
          </p:cNvSpPr>
          <p:nvPr>
            <p:ph type="title"/>
          </p:nvPr>
        </p:nvSpPr>
        <p:spPr>
          <a:xfrm>
            <a:off x="180000" y="1260000"/>
            <a:ext cx="3704400" cy="43516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de-DE" sz="3400" spc="-1" strike="noStrike" u="sng">
                <a:solidFill>
                  <a:srgbClr val="ffffff"/>
                </a:solidFill>
                <a:uFillTx/>
                <a:latin typeface="Aptos Display"/>
              </a:rPr>
              <a:t>Facharztbereich</a:t>
            </a:r>
            <a:br>
              <a:rPr sz="3400"/>
            </a:br>
            <a:endParaRPr b="0" lang="de-DE" sz="3400" spc="-1" strike="noStrike">
              <a:solidFill>
                <a:srgbClr val="000000"/>
              </a:solidFill>
              <a:latin typeface="Arial"/>
            </a:endParaRPr>
          </a:p>
        </p:txBody>
      </p:sp>
      <p:sp>
        <p:nvSpPr>
          <p:cNvPr id="173" name="Arc 5">
            <a:extLst>
              <a:ext uri="{C183D7F6-B498-43B3-948B-1728B52AA6E4}">
                <adec:decorative xmlns:adec="http://schemas.microsoft.com/office/drawing/2017/decorative" val="1"/>
              </a:ext>
            </a:extLst>
          </p:cNvPr>
          <p:cNvSpPr/>
          <p:nvPr/>
        </p:nvSpPr>
        <p:spPr>
          <a:xfrm flipV="1">
            <a:off x="7550280" y="2449800"/>
            <a:ext cx="4080600" cy="408060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dk1"/>
              </a:solidFill>
              <a:latin typeface="Aptos"/>
            </a:endParaRPr>
          </a:p>
        </p:txBody>
      </p:sp>
      <p:sp>
        <p:nvSpPr>
          <p:cNvPr id="174" name="PlaceHolder 2"/>
          <p:cNvSpPr>
            <a:spLocks noGrp="1"/>
          </p:cNvSpPr>
          <p:nvPr>
            <p:ph/>
          </p:nvPr>
        </p:nvSpPr>
        <p:spPr>
          <a:xfrm>
            <a:off x="4447440" y="591480"/>
            <a:ext cx="6903720" cy="5582880"/>
          </a:xfrm>
          <a:prstGeom prst="rect">
            <a:avLst/>
          </a:prstGeom>
          <a:noFill/>
          <a:ln w="0">
            <a:noFill/>
          </a:ln>
        </p:spPr>
        <p:txBody>
          <a:bodyPr lIns="91440" rIns="91440" tIns="45720" bIns="45720" anchor="ctr">
            <a:normAutofit/>
          </a:bodyPr>
          <a:p>
            <a:pPr marL="228600" indent="-228600" defTabSz="914400">
              <a:lnSpc>
                <a:spcPct val="90000"/>
              </a:lnSpc>
              <a:spcBef>
                <a:spcPts val="1001"/>
              </a:spcBef>
              <a:buClr>
                <a:srgbClr val="000000"/>
              </a:buClr>
              <a:buFont typeface="Arial"/>
              <a:buChar char="•"/>
            </a:pPr>
            <a:r>
              <a:rPr b="0" lang="de-DE" sz="2600" spc="-1" strike="noStrike">
                <a:solidFill>
                  <a:schemeClr val="dk1"/>
                </a:solidFill>
                <a:latin typeface="Aptos"/>
              </a:rPr>
              <a:t>Grundsätzlich wäre es sinnvoll, die doppelte Facharztschiene abzuschaffen.</a:t>
            </a:r>
            <a:endParaRPr b="0" lang="de-DE" sz="26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2600" spc="-1" strike="noStrike">
                <a:solidFill>
                  <a:schemeClr val="dk1"/>
                </a:solidFill>
                <a:latin typeface="Aptos"/>
              </a:rPr>
              <a:t>Sie ist unwirtschaftlich (Doppelvorhaltungen) und nicht patientenfreundlich (lange Wartezeiten, Zwang zum Aufsuchen verschiedener Facharztpraxen bei unklarer Diagnose).</a:t>
            </a:r>
            <a:endParaRPr b="0" lang="de-DE" sz="26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de-DE" sz="2600" spc="-1" strike="noStrike">
                <a:solidFill>
                  <a:schemeClr val="dk1"/>
                </a:solidFill>
                <a:latin typeface="Aptos"/>
              </a:rPr>
              <a:t>Eine zeitnahe fachärztliche Versorgung auf hohem Niveau erfordert die Öffnung der Krankenhäuser für die ambulante Behandlung und die Durchführung regelmäßiger Spezialsprechstunden in den ambulanten Versorgungszentren der Krankenhäuser (s.u.)</a:t>
            </a:r>
            <a:endParaRPr b="0" lang="de-DE"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75" name="Rectangle 12">
            <a:extLst>
              <a:ext uri="{C183D7F6-B498-43B3-948B-1728B52AA6E4}">
                <adec:decorative xmlns:adec="http://schemas.microsoft.com/office/drawing/2017/decorative" val="1"/>
              </a:ext>
            </a:extLst>
          </p:cNvPr>
          <p:cNvSpPr/>
          <p:nvPr/>
        </p:nvSpPr>
        <p:spPr>
          <a:xfrm>
            <a:off x="2880" y="0"/>
            <a:ext cx="12186000" cy="68551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76" name="Freeform: Shape 11">
            <a:extLst>
              <a:ext uri="{C183D7F6-B498-43B3-948B-1728B52AA6E4}">
                <adec:decorative xmlns:adec="http://schemas.microsoft.com/office/drawing/2017/decorative" val="1"/>
              </a:ext>
            </a:extLst>
          </p:cNvPr>
          <p:cNvSpPr/>
          <p:nvPr/>
        </p:nvSpPr>
        <p:spPr>
          <a:xfrm>
            <a:off x="0" y="0"/>
            <a:ext cx="4164480" cy="6855120"/>
          </a:xfrm>
          <a:custGeom>
            <a:avLst/>
            <a:gdLst>
              <a:gd name="textAreaLeft" fmla="*/ 0 w 4164480"/>
              <a:gd name="textAreaRight" fmla="*/ 4167360 w 4164480"/>
              <a:gd name="textAreaTop" fmla="*/ 0 h 6855120"/>
              <a:gd name="textAreaBottom" fmla="*/ 6858000 h 685512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77" name="PlaceHolder 1"/>
          <p:cNvSpPr>
            <a:spLocks noGrp="1"/>
          </p:cNvSpPr>
          <p:nvPr>
            <p:ph type="title"/>
          </p:nvPr>
        </p:nvSpPr>
        <p:spPr>
          <a:xfrm>
            <a:off x="180000" y="1260000"/>
            <a:ext cx="3704400" cy="43516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de-DE" sz="2800" spc="-1" strike="noStrike" u="sng">
                <a:solidFill>
                  <a:srgbClr val="ffffff"/>
                </a:solidFill>
                <a:uFillTx/>
                <a:latin typeface="Aptos Display"/>
              </a:rPr>
              <a:t>Ambulante Versorgungs-zentren</a:t>
            </a:r>
            <a:endParaRPr b="0" lang="de-DE" sz="2800" spc="-1" strike="noStrike">
              <a:solidFill>
                <a:srgbClr val="000000"/>
              </a:solidFill>
              <a:latin typeface="Arial"/>
            </a:endParaRPr>
          </a:p>
        </p:txBody>
      </p:sp>
      <p:sp>
        <p:nvSpPr>
          <p:cNvPr id="178" name="Arc 8">
            <a:extLst>
              <a:ext uri="{C183D7F6-B498-43B3-948B-1728B52AA6E4}">
                <adec:decorative xmlns:adec="http://schemas.microsoft.com/office/drawing/2017/decorative" val="1"/>
              </a:ext>
            </a:extLst>
          </p:cNvPr>
          <p:cNvSpPr/>
          <p:nvPr/>
        </p:nvSpPr>
        <p:spPr>
          <a:xfrm flipV="1">
            <a:off x="7550280" y="2449800"/>
            <a:ext cx="4080600" cy="408060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dk1"/>
              </a:solidFill>
              <a:latin typeface="Aptos"/>
            </a:endParaRPr>
          </a:p>
        </p:txBody>
      </p:sp>
      <p:sp>
        <p:nvSpPr>
          <p:cNvPr id="179" name="PlaceHolder 2"/>
          <p:cNvSpPr>
            <a:spLocks noGrp="1"/>
          </p:cNvSpPr>
          <p:nvPr>
            <p:ph/>
          </p:nvPr>
        </p:nvSpPr>
        <p:spPr>
          <a:xfrm>
            <a:off x="4447440" y="591480"/>
            <a:ext cx="6903720" cy="5582880"/>
          </a:xfrm>
          <a:prstGeom prst="rect">
            <a:avLst/>
          </a:prstGeom>
          <a:noFill/>
          <a:ln w="0">
            <a:noFill/>
          </a:ln>
        </p:spPr>
        <p:txBody>
          <a:bodyPr lIns="91440" rIns="91440" tIns="45720" bIns="45720" anchor="ctr">
            <a:normAutofit fontScale="81111"/>
          </a:bodyPr>
          <a:p>
            <a:pPr indent="0" defTabSz="914400">
              <a:lnSpc>
                <a:spcPct val="90000"/>
              </a:lnSpc>
              <a:spcBef>
                <a:spcPts val="1001"/>
              </a:spcBef>
              <a:buNone/>
              <a:tabLst>
                <a:tab algn="l" pos="0"/>
              </a:tabLst>
            </a:pPr>
            <a:endParaRPr b="0" lang="de-DE" sz="2000" spc="-1" strike="noStrike">
              <a:solidFill>
                <a:srgbClr val="000000"/>
              </a:solidFill>
              <a:latin typeface="Arial"/>
            </a:endParaRPr>
          </a:p>
          <a:p>
            <a:pPr indent="0" defTabSz="914400">
              <a:lnSpc>
                <a:spcPct val="90000"/>
              </a:lnSpc>
              <a:spcBef>
                <a:spcPts val="1001"/>
              </a:spcBef>
              <a:buNone/>
              <a:tabLst>
                <a:tab algn="l" pos="0"/>
              </a:tabLst>
            </a:pPr>
            <a:endParaRPr b="0" lang="de-DE" sz="2000" spc="-1" strike="noStrike">
              <a:solidFill>
                <a:srgbClr val="000000"/>
              </a:solidFill>
              <a:latin typeface="Arial"/>
            </a:endParaRPr>
          </a:p>
          <a:p>
            <a:pPr indent="0" defTabSz="914400">
              <a:lnSpc>
                <a:spcPct val="90000"/>
              </a:lnSpc>
              <a:spcBef>
                <a:spcPts val="1001"/>
              </a:spcBef>
              <a:buNone/>
              <a:tabLst>
                <a:tab algn="l" pos="0"/>
              </a:tabLst>
            </a:pP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Einrichtungen der Krankenhäuser</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gleichmäßig in der Versorgungsregion verteilt</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Erste Anlaufstellen für die Notfallversorgung</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Überwachungsbetten und Eingriffsräume sowie alle notwendigen diagnostischen Einrichtungen</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wichtige medizinische Fachrichtungen auf Facharztniveau vorhanden</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Spezielle Facharztsprechstunden des KH vor Ort</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Über Telemedizin an das Krankenhaus angebunden</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turnusmäßig mit Beschäftigten der Krankenhäuser betrieben</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Wingdings" charset="2"/>
              <a:buChar char=""/>
              <a:tabLst>
                <a:tab algn="l" pos="0"/>
              </a:tabLst>
            </a:pPr>
            <a:r>
              <a:rPr b="0" i="1" lang="de-DE" sz="2400" spc="-1" strike="noStrike">
                <a:solidFill>
                  <a:schemeClr val="dk1"/>
                </a:solidFill>
                <a:latin typeface="Aptos"/>
              </a:rPr>
              <a:t>Nur so kann die flächendeckende Versorgung in ländlichen Gebieten auf hohem Niveau gewährleistet werden</a:t>
            </a:r>
            <a:endParaRPr b="0" lang="de-DE" sz="2400" spc="-1" strike="noStrike">
              <a:solidFill>
                <a:srgbClr val="000000"/>
              </a:solidFill>
              <a:latin typeface="Arial"/>
            </a:endParaRPr>
          </a:p>
          <a:p>
            <a:pPr indent="0" defTabSz="914400">
              <a:lnSpc>
                <a:spcPct val="90000"/>
              </a:lnSpc>
              <a:spcBef>
                <a:spcPts val="1001"/>
              </a:spcBef>
              <a:buNone/>
              <a:tabLst>
                <a:tab algn="l" pos="0"/>
              </a:tabLst>
            </a:pPr>
            <a:endParaRPr b="0" lang="de-DE" sz="2400" spc="-1" strike="noStrike">
              <a:solidFill>
                <a:srgbClr val="000000"/>
              </a:solidFill>
              <a:latin typeface="Arial"/>
            </a:endParaRPr>
          </a:p>
          <a:p>
            <a:pPr indent="0" defTabSz="914400">
              <a:lnSpc>
                <a:spcPct val="90000"/>
              </a:lnSpc>
              <a:spcBef>
                <a:spcPts val="1001"/>
              </a:spcBef>
              <a:buNone/>
              <a:tabLst>
                <a:tab algn="l" pos="0"/>
              </a:tabLst>
            </a:pPr>
            <a:endParaRPr b="0" lang="de-DE" sz="2400" spc="-1" strike="noStrike">
              <a:solidFill>
                <a:srgbClr val="000000"/>
              </a:solidFill>
              <a:latin typeface="Arial"/>
            </a:endParaRPr>
          </a:p>
          <a:p>
            <a:pPr indent="0" defTabSz="914400">
              <a:lnSpc>
                <a:spcPct val="90000"/>
              </a:lnSpc>
              <a:spcBef>
                <a:spcPts val="1001"/>
              </a:spcBef>
              <a:buNone/>
              <a:tabLst>
                <a:tab algn="l" pos="0"/>
              </a:tabLst>
            </a:pPr>
            <a:endParaRPr b="0" lang="de-DE"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80" name="Rectangle 14">
            <a:extLst>
              <a:ext uri="{C183D7F6-B498-43B3-948B-1728B52AA6E4}">
                <adec:decorative xmlns:adec="http://schemas.microsoft.com/office/drawing/2017/decorative" val="1"/>
              </a:ext>
            </a:extLst>
          </p:cNvPr>
          <p:cNvSpPr/>
          <p:nvPr/>
        </p:nvSpPr>
        <p:spPr>
          <a:xfrm>
            <a:off x="2880" y="0"/>
            <a:ext cx="12186000" cy="68551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81" name="Freeform: Shape 7">
            <a:extLst>
              <a:ext uri="{C183D7F6-B498-43B3-948B-1728B52AA6E4}">
                <adec:decorative xmlns:adec="http://schemas.microsoft.com/office/drawing/2017/decorative" val="1"/>
              </a:ext>
            </a:extLst>
          </p:cNvPr>
          <p:cNvSpPr/>
          <p:nvPr/>
        </p:nvSpPr>
        <p:spPr>
          <a:xfrm>
            <a:off x="0" y="0"/>
            <a:ext cx="4164480" cy="6855120"/>
          </a:xfrm>
          <a:custGeom>
            <a:avLst/>
            <a:gdLst>
              <a:gd name="textAreaLeft" fmla="*/ 0 w 4164480"/>
              <a:gd name="textAreaRight" fmla="*/ 4167360 w 4164480"/>
              <a:gd name="textAreaTop" fmla="*/ 0 h 6855120"/>
              <a:gd name="textAreaBottom" fmla="*/ 6858000 h 685512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82" name="PlaceHolder 1"/>
          <p:cNvSpPr>
            <a:spLocks noGrp="1"/>
          </p:cNvSpPr>
          <p:nvPr>
            <p:ph type="title"/>
          </p:nvPr>
        </p:nvSpPr>
        <p:spPr>
          <a:xfrm>
            <a:off x="720000" y="1260000"/>
            <a:ext cx="3957480" cy="43516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de-DE" sz="2800" spc="-1" strike="noStrike" u="sng">
                <a:solidFill>
                  <a:srgbClr val="ffffff"/>
                </a:solidFill>
                <a:uFillTx/>
                <a:latin typeface="Aptos Display"/>
              </a:rPr>
              <a:t>Krankenhaus-bereich</a:t>
            </a:r>
            <a:endParaRPr b="0" lang="de-DE" sz="2800" spc="-1" strike="noStrike">
              <a:solidFill>
                <a:srgbClr val="000000"/>
              </a:solidFill>
              <a:latin typeface="Arial"/>
            </a:endParaRPr>
          </a:p>
        </p:txBody>
      </p:sp>
      <p:sp>
        <p:nvSpPr>
          <p:cNvPr id="183" name="Arc 7">
            <a:extLst>
              <a:ext uri="{C183D7F6-B498-43B3-948B-1728B52AA6E4}">
                <adec:decorative xmlns:adec="http://schemas.microsoft.com/office/drawing/2017/decorative" val="1"/>
              </a:ext>
            </a:extLst>
          </p:cNvPr>
          <p:cNvSpPr/>
          <p:nvPr/>
        </p:nvSpPr>
        <p:spPr>
          <a:xfrm flipV="1">
            <a:off x="7550280" y="2449800"/>
            <a:ext cx="4080600" cy="408060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dk1"/>
              </a:solidFill>
              <a:latin typeface="Aptos"/>
            </a:endParaRPr>
          </a:p>
        </p:txBody>
      </p:sp>
      <p:sp>
        <p:nvSpPr>
          <p:cNvPr id="184" name="PlaceHolder 2"/>
          <p:cNvSpPr>
            <a:spLocks noGrp="1"/>
          </p:cNvSpPr>
          <p:nvPr>
            <p:ph/>
          </p:nvPr>
        </p:nvSpPr>
        <p:spPr>
          <a:xfrm>
            <a:off x="4447440" y="591480"/>
            <a:ext cx="6903720" cy="5582880"/>
          </a:xfrm>
          <a:prstGeom prst="rect">
            <a:avLst/>
          </a:prstGeom>
          <a:noFill/>
          <a:ln w="0">
            <a:noFill/>
          </a:ln>
        </p:spPr>
        <p:txBody>
          <a:bodyPr lIns="91440" rIns="91440" tIns="45720" bIns="45720" anchor="ctr">
            <a:normAutofit fontScale="96666"/>
          </a:bodyPr>
          <a:p>
            <a:pPr indent="0" defTabSz="914400">
              <a:lnSpc>
                <a:spcPct val="90000"/>
              </a:lnSpc>
              <a:spcBef>
                <a:spcPts val="1001"/>
              </a:spcBef>
              <a:buNone/>
              <a:tabLst>
                <a:tab algn="l" pos="0"/>
              </a:tabLst>
            </a:pP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Finanzielle Steuerung verhindert sachgerechte Strukturen, deshalb Selbstkostendeckung</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Die Krankenhäuser sollen ohne Einschränkung ambulant behandeln dürfen</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Bildung von größeren Krankenhäusern oder Krankenhausverbünden mit ambulanten Versorgungszentren</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Ambulante Notfallversorgung erfolgt über die Krankenhäuser und ihre ambulanten Versorgungszentren</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Ambulante Versorgung hat Vorrang vor der stationären Versorgung, wenn es medizinisch vertretbar (ärztliche Sicht) und sozial sinnvoll und möglich (Patientensicht) ist</a:t>
            </a:r>
            <a:endParaRPr b="0" lang="de-DE" sz="2400" spc="-1" strike="noStrike">
              <a:solidFill>
                <a:srgbClr val="000000"/>
              </a:solidFill>
              <a:latin typeface="Arial"/>
            </a:endParaRPr>
          </a:p>
          <a:p>
            <a:pPr indent="0" defTabSz="914400">
              <a:lnSpc>
                <a:spcPct val="90000"/>
              </a:lnSpc>
              <a:spcBef>
                <a:spcPts val="1001"/>
              </a:spcBef>
              <a:buNone/>
              <a:tabLst>
                <a:tab algn="l" pos="0"/>
              </a:tabLst>
            </a:pPr>
            <a:endParaRPr b="0" lang="de-DE"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85" name="Rectangle 17">
            <a:extLst>
              <a:ext uri="{C183D7F6-B498-43B3-948B-1728B52AA6E4}">
                <adec:decorative xmlns:adec="http://schemas.microsoft.com/office/drawing/2017/decorative" val="1"/>
              </a:ext>
            </a:extLst>
          </p:cNvPr>
          <p:cNvSpPr/>
          <p:nvPr/>
        </p:nvSpPr>
        <p:spPr>
          <a:xfrm>
            <a:off x="2880" y="0"/>
            <a:ext cx="12186000" cy="68551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86" name="Freeform: Shape 12">
            <a:extLst>
              <a:ext uri="{C183D7F6-B498-43B3-948B-1728B52AA6E4}">
                <adec:decorative xmlns:adec="http://schemas.microsoft.com/office/drawing/2017/decorative" val="1"/>
              </a:ext>
            </a:extLst>
          </p:cNvPr>
          <p:cNvSpPr/>
          <p:nvPr/>
        </p:nvSpPr>
        <p:spPr>
          <a:xfrm>
            <a:off x="0" y="0"/>
            <a:ext cx="4164480" cy="6855120"/>
          </a:xfrm>
          <a:custGeom>
            <a:avLst/>
            <a:gdLst>
              <a:gd name="textAreaLeft" fmla="*/ 0 w 4164480"/>
              <a:gd name="textAreaRight" fmla="*/ 4167360 w 4164480"/>
              <a:gd name="textAreaTop" fmla="*/ 0 h 6855120"/>
              <a:gd name="textAreaBottom" fmla="*/ 6858000 h 685512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lt1"/>
              </a:solidFill>
              <a:latin typeface="Aptos"/>
            </a:endParaRPr>
          </a:p>
        </p:txBody>
      </p:sp>
      <p:sp>
        <p:nvSpPr>
          <p:cNvPr id="187" name="PlaceHolder 1"/>
          <p:cNvSpPr>
            <a:spLocks noGrp="1"/>
          </p:cNvSpPr>
          <p:nvPr>
            <p:ph type="title"/>
          </p:nvPr>
        </p:nvSpPr>
        <p:spPr>
          <a:xfrm>
            <a:off x="180000" y="1080000"/>
            <a:ext cx="3704400" cy="45316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de-DE" sz="2400" spc="-1" strike="noStrike" u="sng">
                <a:solidFill>
                  <a:srgbClr val="ffffff"/>
                </a:solidFill>
                <a:uFillTx/>
                <a:latin typeface="Aptos Display"/>
              </a:rPr>
              <a:t>Die wichtigsten Forderungen unseres Bündnisses </a:t>
            </a:r>
            <a:endParaRPr b="0" lang="de-DE" sz="2400" spc="-1" strike="noStrike">
              <a:solidFill>
                <a:srgbClr val="000000"/>
              </a:solidFill>
              <a:latin typeface="Arial"/>
            </a:endParaRPr>
          </a:p>
        </p:txBody>
      </p:sp>
      <p:sp>
        <p:nvSpPr>
          <p:cNvPr id="188" name="Arc 10">
            <a:extLst>
              <a:ext uri="{C183D7F6-B498-43B3-948B-1728B52AA6E4}">
                <adec:decorative xmlns:adec="http://schemas.microsoft.com/office/drawing/2017/decorative" val="1"/>
              </a:ext>
            </a:extLst>
          </p:cNvPr>
          <p:cNvSpPr/>
          <p:nvPr/>
        </p:nvSpPr>
        <p:spPr>
          <a:xfrm flipV="1">
            <a:off x="7550280" y="2449800"/>
            <a:ext cx="4080600" cy="408060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chemeClr val="dk1"/>
              </a:solidFill>
              <a:latin typeface="Aptos"/>
            </a:endParaRPr>
          </a:p>
        </p:txBody>
      </p:sp>
      <p:sp>
        <p:nvSpPr>
          <p:cNvPr id="189" name="PlaceHolder 2"/>
          <p:cNvSpPr>
            <a:spLocks noGrp="1"/>
          </p:cNvSpPr>
          <p:nvPr>
            <p:ph/>
          </p:nvPr>
        </p:nvSpPr>
        <p:spPr>
          <a:xfrm>
            <a:off x="5220000" y="591480"/>
            <a:ext cx="6131160" cy="5582880"/>
          </a:xfrm>
          <a:prstGeom prst="rect">
            <a:avLst/>
          </a:prstGeom>
          <a:noFill/>
          <a:ln w="0">
            <a:noFill/>
          </a:ln>
        </p:spPr>
        <p:txBody>
          <a:bodyPr lIns="91440" rIns="91440" tIns="45720" bIns="45720" anchor="ctr">
            <a:noAutofit/>
          </a:bodyPr>
          <a:p>
            <a:pPr marL="228600" indent="-228600" defTabSz="914400">
              <a:lnSpc>
                <a:spcPct val="90000"/>
              </a:lnSpc>
              <a:spcBef>
                <a:spcPts val="1800"/>
              </a:spcBef>
              <a:buClr>
                <a:srgbClr val="000000"/>
              </a:buClr>
              <a:buFont typeface="Arial"/>
              <a:buChar char="•"/>
            </a:pPr>
            <a:r>
              <a:rPr b="0" lang="de-DE" sz="2000" spc="-1" strike="noStrike">
                <a:solidFill>
                  <a:schemeClr val="dk1"/>
                </a:solidFill>
                <a:latin typeface="Aptos"/>
              </a:rPr>
              <a:t>Beendigung der Konkurrenz zwischen den Krankenhäusern durch Einführung eines Systems der Selbstkostendeckung und Kooperation zwischen den Einrichtungen</a:t>
            </a:r>
            <a:endParaRPr b="0" lang="de-DE" sz="2000" spc="-1" strike="noStrike">
              <a:solidFill>
                <a:srgbClr val="000000"/>
              </a:solidFill>
              <a:latin typeface="Arial"/>
            </a:endParaRPr>
          </a:p>
          <a:p>
            <a:pPr marL="228600" indent="-228600" defTabSz="914400">
              <a:lnSpc>
                <a:spcPct val="90000"/>
              </a:lnSpc>
              <a:spcBef>
                <a:spcPts val="1800"/>
              </a:spcBef>
              <a:buClr>
                <a:srgbClr val="000000"/>
              </a:buClr>
              <a:buFont typeface="Arial"/>
              <a:buChar char="•"/>
            </a:pPr>
            <a:r>
              <a:rPr b="0" lang="de-DE" sz="2000" spc="-1" strike="noStrike">
                <a:solidFill>
                  <a:schemeClr val="dk1"/>
                </a:solidFill>
                <a:latin typeface="Aptos"/>
              </a:rPr>
              <a:t>Rekommunalisierung statt Privatisierung</a:t>
            </a:r>
            <a:endParaRPr b="0" lang="de-DE" sz="2000" spc="-1" strike="noStrike">
              <a:solidFill>
                <a:srgbClr val="000000"/>
              </a:solidFill>
              <a:latin typeface="Arial"/>
            </a:endParaRPr>
          </a:p>
          <a:p>
            <a:pPr marL="228600" indent="-228600" defTabSz="914400">
              <a:lnSpc>
                <a:spcPct val="90000"/>
              </a:lnSpc>
              <a:spcBef>
                <a:spcPts val="1800"/>
              </a:spcBef>
              <a:buClr>
                <a:srgbClr val="000000"/>
              </a:buClr>
              <a:buFont typeface="Arial"/>
              <a:buChar char="•"/>
            </a:pPr>
            <a:r>
              <a:rPr b="0" lang="de-DE" sz="2000" spc="-1" strike="noStrike">
                <a:solidFill>
                  <a:schemeClr val="dk1"/>
                </a:solidFill>
                <a:latin typeface="Aptos"/>
              </a:rPr>
              <a:t>Gewinnverbot</a:t>
            </a:r>
            <a:endParaRPr b="0" lang="de-DE" sz="2000" spc="-1" strike="noStrike">
              <a:solidFill>
                <a:srgbClr val="000000"/>
              </a:solidFill>
              <a:latin typeface="Arial"/>
            </a:endParaRPr>
          </a:p>
          <a:p>
            <a:pPr marL="228600" indent="-228600" defTabSz="914400">
              <a:lnSpc>
                <a:spcPct val="90000"/>
              </a:lnSpc>
              <a:spcBef>
                <a:spcPts val="1800"/>
              </a:spcBef>
              <a:buClr>
                <a:srgbClr val="000000"/>
              </a:buClr>
              <a:buFont typeface="Arial"/>
              <a:buChar char="•"/>
            </a:pPr>
            <a:r>
              <a:rPr b="0" lang="de-DE" sz="2000" spc="-1" strike="noStrike">
                <a:solidFill>
                  <a:schemeClr val="dk1"/>
                </a:solidFill>
                <a:latin typeface="Aptos"/>
              </a:rPr>
              <a:t>Personalbemessung für alle Berufsgruppen</a:t>
            </a:r>
            <a:endParaRPr b="0" lang="de-DE" sz="2000" spc="-1" strike="noStrike">
              <a:solidFill>
                <a:srgbClr val="000000"/>
              </a:solidFill>
              <a:latin typeface="Arial"/>
            </a:endParaRPr>
          </a:p>
          <a:p>
            <a:pPr marL="228600" indent="-228600" defTabSz="914400">
              <a:lnSpc>
                <a:spcPct val="90000"/>
              </a:lnSpc>
              <a:spcBef>
                <a:spcPts val="1800"/>
              </a:spcBef>
              <a:buClr>
                <a:srgbClr val="000000"/>
              </a:buClr>
              <a:buFont typeface="Arial"/>
              <a:buChar char="•"/>
            </a:pPr>
            <a:r>
              <a:rPr b="0" lang="de-DE" sz="2000" spc="-1" strike="noStrike">
                <a:solidFill>
                  <a:schemeClr val="dk1"/>
                </a:solidFill>
                <a:latin typeface="Aptos"/>
              </a:rPr>
              <a:t>Vollständige Übernahme der Investitionskosten der Krankenhäuser durch die Länder</a:t>
            </a:r>
            <a:endParaRPr b="0" lang="de-DE" sz="2000" spc="-1" strike="noStrike">
              <a:solidFill>
                <a:srgbClr val="000000"/>
              </a:solidFill>
              <a:latin typeface="Arial"/>
            </a:endParaRPr>
          </a:p>
          <a:p>
            <a:pPr marL="228600" indent="-228600" defTabSz="914400">
              <a:lnSpc>
                <a:spcPct val="90000"/>
              </a:lnSpc>
              <a:spcBef>
                <a:spcPts val="1800"/>
              </a:spcBef>
              <a:buClr>
                <a:srgbClr val="000000"/>
              </a:buClr>
              <a:buFont typeface="Arial"/>
              <a:buChar char="•"/>
            </a:pPr>
            <a:r>
              <a:rPr b="0" lang="de-DE" sz="2000" spc="-1" strike="noStrike">
                <a:solidFill>
                  <a:schemeClr val="dk1"/>
                </a:solidFill>
                <a:latin typeface="Aptos"/>
              </a:rPr>
              <a:t>Demokratisierung und Regionalisierung der Planung</a:t>
            </a:r>
            <a:endParaRPr b="0" lang="de-DE" sz="20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000" spc="-1" strike="noStrike">
                <a:solidFill>
                  <a:schemeClr val="dk1"/>
                </a:solidFill>
                <a:latin typeface="Aptos"/>
              </a:rPr>
              <a:t>Veränderung des ambulanten Versorgungssektors hin zur flächendeckenden Einrichtung von 24/7 geöffneten, bettenführenden und multiprofessionellen Versorgungszentren</a:t>
            </a:r>
            <a:endParaRPr b="0" lang="de-DE"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p:nvPr>
        </p:nvSpPr>
        <p:spPr>
          <a:xfrm>
            <a:off x="838080" y="1825560"/>
            <a:ext cx="10514520" cy="4350240"/>
          </a:xfrm>
          <a:prstGeom prst="rect">
            <a:avLst/>
          </a:prstGeom>
          <a:noFill/>
          <a:ln w="0">
            <a:noFill/>
          </a:ln>
        </p:spPr>
        <p:txBody>
          <a:bodyPr lIns="91440" rIns="91440" tIns="45720" bIns="45720" anchor="t">
            <a:noAutofit/>
          </a:bodyPr>
          <a:p>
            <a:pPr marL="228600" indent="-228600" algn="ctr" defTabSz="914400">
              <a:lnSpc>
                <a:spcPct val="90000"/>
              </a:lnSpc>
              <a:spcBef>
                <a:spcPts val="1001"/>
              </a:spcBef>
              <a:buNone/>
              <a:tabLst>
                <a:tab algn="l" pos="0"/>
              </a:tabLst>
            </a:pPr>
            <a:endParaRPr b="0" lang="de-DE" sz="2800" spc="-1" strike="noStrike">
              <a:solidFill>
                <a:srgbClr val="000000"/>
              </a:solidFill>
              <a:latin typeface="Arial"/>
            </a:endParaRPr>
          </a:p>
          <a:p>
            <a:pPr marL="228600" indent="-228600" algn="ctr" defTabSz="914400">
              <a:lnSpc>
                <a:spcPct val="90000"/>
              </a:lnSpc>
              <a:spcBef>
                <a:spcPts val="1001"/>
              </a:spcBef>
              <a:buNone/>
              <a:tabLst>
                <a:tab algn="l" pos="0"/>
              </a:tabLst>
            </a:pPr>
            <a:endParaRPr b="0" lang="de-DE" sz="2800" spc="-1" strike="noStrike">
              <a:solidFill>
                <a:srgbClr val="000000"/>
              </a:solidFill>
              <a:latin typeface="Arial"/>
            </a:endParaRPr>
          </a:p>
          <a:p>
            <a:pPr marL="228600" indent="-228600" algn="ctr" defTabSz="914400">
              <a:lnSpc>
                <a:spcPct val="90000"/>
              </a:lnSpc>
              <a:spcBef>
                <a:spcPts val="1001"/>
              </a:spcBef>
              <a:buNone/>
              <a:tabLst>
                <a:tab algn="l" pos="0"/>
              </a:tabLst>
            </a:pPr>
            <a:endParaRPr b="0" lang="de-DE" sz="2800" spc="-1" strike="noStrike">
              <a:solidFill>
                <a:srgbClr val="000000"/>
              </a:solidFill>
              <a:latin typeface="Arial"/>
            </a:endParaRPr>
          </a:p>
          <a:p>
            <a:pPr marL="228600" indent="-228600" algn="ctr" defTabSz="914400">
              <a:lnSpc>
                <a:spcPct val="90000"/>
              </a:lnSpc>
              <a:spcBef>
                <a:spcPts val="1001"/>
              </a:spcBef>
              <a:buNone/>
              <a:tabLst>
                <a:tab algn="l" pos="0"/>
              </a:tabLst>
            </a:pPr>
            <a:r>
              <a:rPr b="1" lang="de-DE" sz="8000" spc="-1" strike="noStrike">
                <a:solidFill>
                  <a:srgbClr val="ff0000"/>
                </a:solidFill>
                <a:latin typeface="Comic Sans MS"/>
              </a:rPr>
              <a:t>Vielen Dank</a:t>
            </a:r>
            <a:endParaRPr b="0" lang="de-DE" sz="8000" spc="-1" strike="noStrike">
              <a:solidFill>
                <a:srgbClr val="000000"/>
              </a:solidFill>
              <a:latin typeface="Arial"/>
            </a:endParaRPr>
          </a:p>
          <a:p>
            <a:pPr marL="228600" indent="-228600" defTabSz="914400">
              <a:lnSpc>
                <a:spcPct val="90000"/>
              </a:lnSpc>
              <a:spcBef>
                <a:spcPts val="1001"/>
              </a:spcBef>
              <a:buNone/>
              <a:tabLst>
                <a:tab algn="l" pos="0"/>
              </a:tabLst>
            </a:pPr>
            <a:endParaRPr b="0" lang="de-DE" sz="2800" spc="-1" strike="noStrike">
              <a:solidFill>
                <a:srgbClr val="000000"/>
              </a:solidFill>
              <a:latin typeface="Arial"/>
            </a:endParaRPr>
          </a:p>
        </p:txBody>
      </p:sp>
      <p:sp>
        <p:nvSpPr>
          <p:cNvPr id="191" name="PlaceHolder 2"/>
          <p:cNvSpPr>
            <a:spLocks noGrp="1"/>
          </p:cNvSpPr>
          <p:nvPr>
            <p:ph type="sldNum" idx="15"/>
          </p:nvPr>
        </p:nvSpPr>
        <p:spPr>
          <a:xfrm>
            <a:off x="0" y="0"/>
            <a:ext cx="0" cy="0"/>
          </a:xfrm>
          <a:prstGeom prst="rect">
            <a:avLst/>
          </a:prstGeom>
          <a:noFill/>
          <a:ln w="0">
            <a:noFill/>
          </a:ln>
        </p:spPr>
        <p:txBody>
          <a:bodyPr lIns="90000" rIns="90000" tIns="-45000" bIns="-45000" anchor="t">
            <a:noAutofit/>
          </a:bodyPr>
          <a:lstStyle>
            <a:lvl1pPr indent="0" defTabSz="914400">
              <a:lnSpc>
                <a:spcPct val="100000"/>
              </a:lnSpc>
              <a:buNone/>
              <a:tabLst>
                <a:tab algn="l" pos="0"/>
              </a:tabLst>
              <a:defRPr b="0" lang="de-DE" sz="1800" spc="-1" strike="noStrike">
                <a:solidFill>
                  <a:srgbClr val="898989"/>
                </a:solidFill>
                <a:latin typeface="Calibri"/>
              </a:defRPr>
            </a:lvl1pPr>
          </a:lstStyle>
          <a:p>
            <a:pPr indent="0" defTabSz="914400">
              <a:lnSpc>
                <a:spcPct val="100000"/>
              </a:lnSpc>
              <a:buNone/>
              <a:tabLst>
                <a:tab algn="l" pos="0"/>
              </a:tabLst>
            </a:pPr>
            <a:fld id="{E03A5C07-98CB-49ED-BEB4-D058C6789E86}" type="slidenum">
              <a:rPr b="0" lang="de-DE" sz="1800" spc="-1" strike="noStrike">
                <a:solidFill>
                  <a:srgbClr val="898989"/>
                </a:solidFill>
                <a:latin typeface="Calibri"/>
              </a:rPr>
              <a:t>34</a:t>
            </a:fld>
            <a:endParaRPr b="0" lang="de-DE" sz="18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7" name="Down Arrow 7">
            <a:extLst>
              <a:ext uri="{C183D7F6-B498-43B3-948B-1728B52AA6E4}">
                <adec:decorative xmlns:adec="http://schemas.microsoft.com/office/drawing/2017/decorative" val="1"/>
              </a:ext>
            </a:extLst>
          </p:cNvPr>
          <p:cNvSpPr/>
          <p:nvPr/>
        </p:nvSpPr>
        <p:spPr>
          <a:xfrm rot="16200000">
            <a:off x="800280" y="1492560"/>
            <a:ext cx="3332520" cy="3498120"/>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48" name="PlaceHolder 1"/>
          <p:cNvSpPr>
            <a:spLocks noGrp="1"/>
          </p:cNvSpPr>
          <p:nvPr>
            <p:ph type="title"/>
          </p:nvPr>
        </p:nvSpPr>
        <p:spPr>
          <a:xfrm>
            <a:off x="1028880" y="1967400"/>
            <a:ext cx="2628000" cy="2546280"/>
          </a:xfrm>
          <a:prstGeom prst="rect">
            <a:avLst/>
          </a:prstGeom>
          <a:noFill/>
          <a:ln w="0">
            <a:noFill/>
          </a:ln>
        </p:spPr>
        <p:txBody>
          <a:bodyPr lIns="91440" rIns="91440" tIns="45720" bIns="45720" anchor="ctr">
            <a:normAutofit/>
          </a:bodyPr>
          <a:p>
            <a:pPr indent="0" algn="ctr" defTabSz="914400">
              <a:lnSpc>
                <a:spcPct val="90000"/>
              </a:lnSpc>
              <a:buNone/>
              <a:tabLst>
                <a:tab algn="l" pos="0"/>
              </a:tabLst>
            </a:pPr>
            <a:r>
              <a:rPr b="1" lang="en-US" sz="2800" spc="-1" strike="noStrike">
                <a:solidFill>
                  <a:srgbClr val="ffffff"/>
                </a:solidFill>
                <a:latin typeface="Aptos Display"/>
              </a:rPr>
              <a:t>Steigende </a:t>
            </a:r>
            <a:br>
              <a:rPr sz="2800"/>
            </a:br>
            <a:br>
              <a:rPr sz="2800"/>
            </a:br>
            <a:r>
              <a:rPr b="1" lang="en-US" sz="2800" spc="-1" strike="noStrike">
                <a:solidFill>
                  <a:srgbClr val="ffffff"/>
                </a:solidFill>
                <a:latin typeface="Aptos Display"/>
              </a:rPr>
              <a:t>Anzahl </a:t>
            </a:r>
            <a:br>
              <a:rPr sz="2800"/>
            </a:br>
            <a:br>
              <a:rPr sz="2800"/>
            </a:br>
            <a:r>
              <a:rPr b="1" lang="en-US" sz="2800" spc="-1" strike="noStrike">
                <a:solidFill>
                  <a:srgbClr val="ffffff"/>
                </a:solidFill>
                <a:latin typeface="Aptos Display"/>
              </a:rPr>
              <a:t>an MVZ</a:t>
            </a:r>
            <a:br>
              <a:rPr sz="2800"/>
            </a:br>
            <a:endParaRPr b="0" lang="de-DE" sz="2800" spc="-1" strike="noStrike">
              <a:solidFill>
                <a:srgbClr val="000000"/>
              </a:solidFill>
              <a:latin typeface="Arial"/>
            </a:endParaRPr>
          </a:p>
        </p:txBody>
      </p:sp>
      <p:pic>
        <p:nvPicPr>
          <p:cNvPr id="49" name="Picture 2" descr="Grafik mit Fieberkurve zum Thema: Entwicklung der vertragsärztlichen Praxen und Medizinischen Versorgungszentren (MVZ) in Deutschland von 2014 bis 2023"/>
          <p:cNvPicPr/>
          <p:nvPr/>
        </p:nvPicPr>
        <p:blipFill>
          <a:blip r:embed="rId1"/>
          <a:stretch/>
        </p:blipFill>
        <p:spPr>
          <a:xfrm>
            <a:off x="4777200" y="1308960"/>
            <a:ext cx="6779520" cy="42368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50" name="Rectangle 7">
            <a:extLst>
              <a:ext uri="{C183D7F6-B498-43B3-948B-1728B52AA6E4}">
                <adec:decorative xmlns:adec="http://schemas.microsoft.com/office/drawing/2017/decorative" val="1"/>
              </a:ext>
            </a:extLst>
          </p:cNvPr>
          <p:cNvSpPr/>
          <p:nvPr/>
        </p:nvSpPr>
        <p:spPr>
          <a:xfrm>
            <a:off x="2880" y="0"/>
            <a:ext cx="1218780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51" name="Freeform: Shape 9">
            <a:extLst>
              <a:ext uri="{C183D7F6-B498-43B3-948B-1728B52AA6E4}">
                <adec:decorative xmlns:adec="http://schemas.microsoft.com/office/drawing/2017/decorative" val="1"/>
              </a:ext>
            </a:extLst>
          </p:cNvPr>
          <p:cNvSpPr/>
          <p:nvPr/>
        </p:nvSpPr>
        <p:spPr>
          <a:xfrm>
            <a:off x="0" y="0"/>
            <a:ext cx="4166280" cy="6856920"/>
          </a:xfrm>
          <a:custGeom>
            <a:avLst/>
            <a:gdLst>
              <a:gd name="textAreaLeft" fmla="*/ 0 w 4166280"/>
              <a:gd name="textAreaRight" fmla="*/ 4167360 w 4166280"/>
              <a:gd name="textAreaTop" fmla="*/ 0 h 6856920"/>
              <a:gd name="textAreaBottom" fmla="*/ 6858000 h 685692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52" name="PlaceHolder 1"/>
          <p:cNvSpPr>
            <a:spLocks noGrp="1"/>
          </p:cNvSpPr>
          <p:nvPr>
            <p:ph type="title"/>
          </p:nvPr>
        </p:nvSpPr>
        <p:spPr>
          <a:xfrm>
            <a:off x="180000" y="1260000"/>
            <a:ext cx="3706200" cy="43534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de-DE" sz="2800" spc="-1" strike="noStrike">
                <a:solidFill>
                  <a:srgbClr val="ffffff"/>
                </a:solidFill>
                <a:latin typeface="Calibri"/>
                <a:ea typeface="Calibri"/>
              </a:rPr>
              <a:t>Medizinische Versorgungs-zentren auf dem Vormarsch (AOK, 20.12.2024)</a:t>
            </a:r>
            <a:br>
              <a:rPr sz="2800"/>
            </a:br>
            <a:endParaRPr b="0" lang="de-DE" sz="2800" spc="-1" strike="noStrike">
              <a:solidFill>
                <a:srgbClr val="000000"/>
              </a:solidFill>
              <a:latin typeface="Arial"/>
            </a:endParaRPr>
          </a:p>
        </p:txBody>
      </p:sp>
      <p:sp>
        <p:nvSpPr>
          <p:cNvPr id="53" name="Arc 11">
            <a:extLst>
              <a:ext uri="{C183D7F6-B498-43B3-948B-1728B52AA6E4}">
                <adec:decorative xmlns:adec="http://schemas.microsoft.com/office/drawing/2017/decorative" val="1"/>
              </a:ext>
            </a:extLst>
          </p:cNvPr>
          <p:cNvSpPr/>
          <p:nvPr/>
        </p:nvSpPr>
        <p:spPr>
          <a:xfrm flipV="1">
            <a:off x="7550280" y="2453760"/>
            <a:ext cx="4082400" cy="408240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Aptos"/>
            </a:endParaRPr>
          </a:p>
        </p:txBody>
      </p:sp>
      <p:sp>
        <p:nvSpPr>
          <p:cNvPr id="54" name="PlaceHolder 2"/>
          <p:cNvSpPr>
            <a:spLocks noGrp="1"/>
          </p:cNvSpPr>
          <p:nvPr>
            <p:ph/>
          </p:nvPr>
        </p:nvSpPr>
        <p:spPr>
          <a:xfrm>
            <a:off x="4447440" y="435600"/>
            <a:ext cx="6905520" cy="5740560"/>
          </a:xfrm>
          <a:prstGeom prst="rect">
            <a:avLst/>
          </a:prstGeom>
          <a:noFill/>
          <a:ln w="0">
            <a:noFill/>
          </a:ln>
        </p:spPr>
        <p:txBody>
          <a:bodyPr lIns="91440" rIns="91440" tIns="45720" bIns="45720" anchor="ctr">
            <a:normAutofit fontScale="97222"/>
          </a:bodyPr>
          <a:p>
            <a:pPr indent="0" defTabSz="914400">
              <a:lnSpc>
                <a:spcPct val="90000"/>
              </a:lnSpc>
              <a:spcBef>
                <a:spcPts val="1001"/>
              </a:spcBef>
              <a:buNone/>
              <a:tabLst>
                <a:tab algn="l" pos="0"/>
              </a:tabLst>
            </a:pPr>
            <a:r>
              <a:rPr b="0" lang="de-DE" sz="1800" spc="-1" strike="noStrike">
                <a:solidFill>
                  <a:schemeClr val="dk1"/>
                </a:solidFill>
                <a:latin typeface="Aptos"/>
              </a:rPr>
              <a:t>„</a:t>
            </a:r>
            <a:r>
              <a:rPr b="0" lang="de-DE" sz="2600" spc="-1" strike="noStrike">
                <a:solidFill>
                  <a:schemeClr val="dk1"/>
                </a:solidFill>
                <a:latin typeface="Aptos"/>
              </a:rPr>
              <a:t>Anders als bei Einzel- und Gemeinschaftspraxen ist bei MVZ die Inhaberschaft von der ärztlichen Tätigkeit organisatorisch getrennt. Das erleichtert es Investoren, Träger von MVZ zu werden. </a:t>
            </a:r>
            <a:r>
              <a:rPr b="1" lang="de-DE" sz="2600" spc="-1" strike="noStrike">
                <a:solidFill>
                  <a:schemeClr val="dk1"/>
                </a:solidFill>
                <a:latin typeface="Aptos"/>
              </a:rPr>
              <a:t>Besonders stark wuchsen dabei MVZ-Ketten </a:t>
            </a:r>
            <a:r>
              <a:rPr b="0" lang="de-DE" sz="2600" spc="-1" strike="noStrike">
                <a:solidFill>
                  <a:schemeClr val="dk1"/>
                </a:solidFill>
                <a:latin typeface="Aptos"/>
              </a:rPr>
              <a:t>…</a:t>
            </a:r>
            <a:endParaRPr b="0" lang="de-DE" sz="2600" spc="-1" strike="noStrike">
              <a:solidFill>
                <a:srgbClr val="000000"/>
              </a:solidFill>
              <a:latin typeface="Arial"/>
            </a:endParaRPr>
          </a:p>
          <a:p>
            <a:pPr indent="0" defTabSz="914400">
              <a:lnSpc>
                <a:spcPct val="90000"/>
              </a:lnSpc>
              <a:spcBef>
                <a:spcPts val="1001"/>
              </a:spcBef>
              <a:buNone/>
              <a:tabLst>
                <a:tab algn="l" pos="0"/>
              </a:tabLst>
            </a:pPr>
            <a:endParaRPr b="0" lang="de-DE" sz="2600" spc="-1" strike="noStrike">
              <a:solidFill>
                <a:srgbClr val="000000"/>
              </a:solidFill>
              <a:latin typeface="Arial"/>
            </a:endParaRPr>
          </a:p>
          <a:p>
            <a:pPr indent="0" defTabSz="914400">
              <a:lnSpc>
                <a:spcPct val="90000"/>
              </a:lnSpc>
              <a:spcBef>
                <a:spcPts val="1001"/>
              </a:spcBef>
              <a:buNone/>
              <a:tabLst>
                <a:tab algn="l" pos="0"/>
              </a:tabLst>
            </a:pPr>
            <a:r>
              <a:rPr b="0" lang="de-DE" sz="2600" spc="-1" strike="noStrike">
                <a:solidFill>
                  <a:schemeClr val="dk1"/>
                </a:solidFill>
                <a:latin typeface="Aptos"/>
              </a:rPr>
              <a:t>Laut </a:t>
            </a:r>
            <a:r>
              <a:rPr b="1" lang="de-DE" sz="2600" spc="-1" strike="noStrike" u="sng">
                <a:solidFill>
                  <a:schemeClr val="dk1"/>
                </a:solidFill>
                <a:uFillTx/>
                <a:latin typeface="Aptos"/>
                <a:hlinkClick r:id="rId1"/>
              </a:rPr>
              <a:t>Schätzungen der Beratungsfirma Deloitte</a:t>
            </a:r>
            <a:r>
              <a:rPr b="0" lang="de-DE" sz="2600" spc="-1" strike="noStrike">
                <a:solidFill>
                  <a:schemeClr val="dk1"/>
                </a:solidFill>
                <a:latin typeface="Aptos"/>
              </a:rPr>
              <a:t> befanden sich im Jahr 2021 etwa 21 Prozent der damals 4.179 MVZ in Deutschland im Besitz von Private-Equity-Unternehmen.</a:t>
            </a:r>
            <a:endParaRPr b="0" lang="de-DE" sz="2600" spc="-1" strike="noStrike">
              <a:solidFill>
                <a:srgbClr val="000000"/>
              </a:solidFill>
              <a:latin typeface="Arial"/>
            </a:endParaRPr>
          </a:p>
          <a:p>
            <a:pPr indent="0" defTabSz="914400">
              <a:lnSpc>
                <a:spcPct val="90000"/>
              </a:lnSpc>
              <a:spcBef>
                <a:spcPts val="1001"/>
              </a:spcBef>
              <a:buNone/>
              <a:tabLst>
                <a:tab algn="l" pos="0"/>
              </a:tabLst>
            </a:pPr>
            <a:endParaRPr b="0" lang="de-DE" sz="1800" spc="-1" strike="noStrike">
              <a:solidFill>
                <a:srgbClr val="000000"/>
              </a:solidFill>
              <a:latin typeface="Arial"/>
            </a:endParaRPr>
          </a:p>
          <a:p>
            <a:pPr indent="0" defTabSz="914400">
              <a:lnSpc>
                <a:spcPct val="90000"/>
              </a:lnSpc>
              <a:spcBef>
                <a:spcPts val="1001"/>
              </a:spcBef>
              <a:buNone/>
              <a:tabLst>
                <a:tab algn="l" pos="0"/>
              </a:tabLst>
            </a:pPr>
            <a:r>
              <a:rPr b="0" lang="de-DE" sz="1800" spc="-1" strike="noStrike">
                <a:solidFill>
                  <a:schemeClr val="dk1"/>
                </a:solidFill>
                <a:latin typeface="Aptos"/>
              </a:rPr>
              <a:t>AOK, 20.12.2024</a:t>
            </a: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useBgFill="1">
        <p:nvSpPr>
          <p:cNvPr id="55" name="Rectangle 7">
            <a:extLst>
              <a:ext uri="{C183D7F6-B498-43B3-948B-1728B52AA6E4}">
                <adec:decorative xmlns:adec="http://schemas.microsoft.com/office/drawing/2017/decorative" val="1"/>
              </a:ext>
            </a:extLst>
          </p:cNvPr>
          <p:cNvSpPr/>
          <p:nvPr/>
        </p:nvSpPr>
        <p:spPr>
          <a:xfrm>
            <a:off x="2880" y="0"/>
            <a:ext cx="1218780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56" name="Freeform: Shape 9">
            <a:extLst>
              <a:ext uri="{C183D7F6-B498-43B3-948B-1728B52AA6E4}">
                <adec:decorative xmlns:adec="http://schemas.microsoft.com/office/drawing/2017/decorative" val="1"/>
              </a:ext>
            </a:extLst>
          </p:cNvPr>
          <p:cNvSpPr/>
          <p:nvPr/>
        </p:nvSpPr>
        <p:spPr>
          <a:xfrm>
            <a:off x="0" y="0"/>
            <a:ext cx="4166280" cy="6856920"/>
          </a:xfrm>
          <a:custGeom>
            <a:avLst/>
            <a:gdLst>
              <a:gd name="textAreaLeft" fmla="*/ 0 w 4166280"/>
              <a:gd name="textAreaRight" fmla="*/ 4167360 w 4166280"/>
              <a:gd name="textAreaTop" fmla="*/ 0 h 6856920"/>
              <a:gd name="textAreaBottom" fmla="*/ 6858000 h 685692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57" name="PlaceHolder 1"/>
          <p:cNvSpPr>
            <a:spLocks noGrp="1"/>
          </p:cNvSpPr>
          <p:nvPr>
            <p:ph type="title"/>
          </p:nvPr>
        </p:nvSpPr>
        <p:spPr>
          <a:xfrm>
            <a:off x="686880" y="1153440"/>
            <a:ext cx="3199320" cy="446004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de-DE" sz="4000" spc="-1" strike="noStrike" u="sng">
                <a:solidFill>
                  <a:srgbClr val="ffffff"/>
                </a:solidFill>
                <a:uFillTx/>
                <a:latin typeface="Aptos Display"/>
              </a:rPr>
              <a:t>Ambulante Versorgung</a:t>
            </a:r>
            <a:endParaRPr b="0" lang="de-DE" sz="4000" spc="-1" strike="noStrike">
              <a:solidFill>
                <a:srgbClr val="000000"/>
              </a:solidFill>
              <a:latin typeface="Arial"/>
            </a:endParaRPr>
          </a:p>
        </p:txBody>
      </p:sp>
      <p:sp>
        <p:nvSpPr>
          <p:cNvPr id="58" name="Arc 11">
            <a:extLst>
              <a:ext uri="{C183D7F6-B498-43B3-948B-1728B52AA6E4}">
                <adec:decorative xmlns:adec="http://schemas.microsoft.com/office/drawing/2017/decorative" val="1"/>
              </a:ext>
            </a:extLst>
          </p:cNvPr>
          <p:cNvSpPr/>
          <p:nvPr/>
        </p:nvSpPr>
        <p:spPr>
          <a:xfrm flipV="1">
            <a:off x="7550280" y="2453760"/>
            <a:ext cx="4082400" cy="408240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Aptos"/>
            </a:endParaRPr>
          </a:p>
        </p:txBody>
      </p:sp>
      <p:sp>
        <p:nvSpPr>
          <p:cNvPr id="59" name="PlaceHolder 2"/>
          <p:cNvSpPr>
            <a:spLocks noGrp="1"/>
          </p:cNvSpPr>
          <p:nvPr>
            <p:ph/>
          </p:nvPr>
        </p:nvSpPr>
        <p:spPr>
          <a:xfrm>
            <a:off x="4447440" y="591480"/>
            <a:ext cx="6905520" cy="5584680"/>
          </a:xfrm>
          <a:prstGeom prst="rect">
            <a:avLst/>
          </a:prstGeom>
          <a:noFill/>
          <a:ln w="0">
            <a:noFill/>
          </a:ln>
        </p:spPr>
        <p:txBody>
          <a:bodyPr lIns="91440" rIns="91440" tIns="45720" bIns="45720" anchor="ctr">
            <a:normAutofit/>
          </a:bodyPr>
          <a:p>
            <a:pPr indent="0" defTabSz="914400">
              <a:lnSpc>
                <a:spcPct val="90000"/>
              </a:lnSpc>
              <a:spcBef>
                <a:spcPts val="1001"/>
              </a:spcBef>
              <a:buNone/>
              <a:tabLst>
                <a:tab algn="l" pos="0"/>
              </a:tabLst>
            </a:pP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Die ambulante Versorgung ist privatwirtschaftlich organisiert</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Die Zahl der Einzelpraxen geht leicht zurück</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Die Zahl der Medizinischen Versorgungszentren steigt stark an</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Der Anteil an MVZ im Besitz von Finanzinvestoren wächst ebenfalls</a:t>
            </a:r>
            <a:endParaRPr b="0" lang="de-DE" sz="2400" spc="-1" strike="noStrike">
              <a:solidFill>
                <a:srgbClr val="000000"/>
              </a:solidFill>
              <a:latin typeface="Arial"/>
            </a:endParaRPr>
          </a:p>
          <a:p>
            <a:pPr marL="228600" indent="-228600" defTabSz="914400">
              <a:lnSpc>
                <a:spcPct val="90000"/>
              </a:lnSpc>
              <a:spcBef>
                <a:spcPts val="1001"/>
              </a:spcBef>
              <a:buClr>
                <a:srgbClr val="000000"/>
              </a:buClr>
              <a:buFont typeface="Arial"/>
              <a:buChar char="•"/>
              <a:tabLst>
                <a:tab algn="l" pos="0"/>
              </a:tabLst>
            </a:pPr>
            <a:r>
              <a:rPr b="0" lang="de-DE" sz="2400" spc="-1" strike="noStrike">
                <a:solidFill>
                  <a:schemeClr val="dk1"/>
                </a:solidFill>
                <a:latin typeface="Aptos"/>
              </a:rPr>
              <a:t>Von Übernahmen durch Private Equity- Unternehmen sind insbesondere augenärztliche, dermatologische, orthopädische, radiologische und zahnärztliche MVZ betroffen </a:t>
            </a:r>
            <a:endParaRPr b="0" lang="de-DE" sz="2400" spc="-1" strike="noStrike">
              <a:solidFill>
                <a:srgbClr val="000000"/>
              </a:solidFill>
              <a:latin typeface="Arial"/>
            </a:endParaRPr>
          </a:p>
          <a:p>
            <a:pPr indent="0" defTabSz="914400">
              <a:lnSpc>
                <a:spcPct val="90000"/>
              </a:lnSpc>
              <a:spcBef>
                <a:spcPts val="1001"/>
              </a:spcBef>
              <a:buNone/>
              <a:tabLst>
                <a:tab algn="l" pos="0"/>
              </a:tabLst>
            </a:pPr>
            <a:endParaRPr b="0" lang="de-DE"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60" name="Rectangle 7">
            <a:extLst>
              <a:ext uri="{C183D7F6-B498-43B3-948B-1728B52AA6E4}">
                <adec:decorative xmlns:adec="http://schemas.microsoft.com/office/drawing/2017/decorative" val="1"/>
              </a:ext>
            </a:extLst>
          </p:cNvPr>
          <p:cNvSpPr/>
          <p:nvPr/>
        </p:nvSpPr>
        <p:spPr>
          <a:xfrm>
            <a:off x="2880" y="0"/>
            <a:ext cx="1218780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61" name="Freeform: Shape 9">
            <a:extLst>
              <a:ext uri="{C183D7F6-B498-43B3-948B-1728B52AA6E4}">
                <adec:decorative xmlns:adec="http://schemas.microsoft.com/office/drawing/2017/decorative" val="1"/>
              </a:ext>
            </a:extLst>
          </p:cNvPr>
          <p:cNvSpPr/>
          <p:nvPr/>
        </p:nvSpPr>
        <p:spPr>
          <a:xfrm>
            <a:off x="0" y="0"/>
            <a:ext cx="4166280" cy="6856920"/>
          </a:xfrm>
          <a:custGeom>
            <a:avLst/>
            <a:gdLst>
              <a:gd name="textAreaLeft" fmla="*/ 0 w 4166280"/>
              <a:gd name="textAreaRight" fmla="*/ 4167360 w 4166280"/>
              <a:gd name="textAreaTop" fmla="*/ 0 h 6856920"/>
              <a:gd name="textAreaBottom" fmla="*/ 6858000 h 685692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62" name="PlaceHolder 1"/>
          <p:cNvSpPr>
            <a:spLocks noGrp="1"/>
          </p:cNvSpPr>
          <p:nvPr>
            <p:ph type="title"/>
          </p:nvPr>
        </p:nvSpPr>
        <p:spPr>
          <a:xfrm>
            <a:off x="180000" y="1260000"/>
            <a:ext cx="3706200" cy="43534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0" lang="de-DE" sz="3100" spc="-1" strike="noStrike">
                <a:solidFill>
                  <a:srgbClr val="ffffff"/>
                </a:solidFill>
                <a:latin typeface="Aptos Display"/>
              </a:rPr>
              <a:t>Ambulantisierung auf Befehl –</a:t>
            </a:r>
            <a:br>
              <a:rPr sz="3100"/>
            </a:br>
            <a:br>
              <a:rPr sz="3100"/>
            </a:br>
            <a:r>
              <a:rPr b="0" lang="de-DE" sz="3100" spc="-1" strike="noStrike">
                <a:solidFill>
                  <a:srgbClr val="ffffff"/>
                </a:solidFill>
                <a:latin typeface="Aptos Display"/>
              </a:rPr>
              <a:t>2 Mio. Fälle bis zum Jahr 2030</a:t>
            </a:r>
            <a:endParaRPr b="0" lang="de-DE" sz="3100" spc="-1" strike="noStrike">
              <a:solidFill>
                <a:srgbClr val="000000"/>
              </a:solidFill>
              <a:latin typeface="Arial"/>
            </a:endParaRPr>
          </a:p>
        </p:txBody>
      </p:sp>
      <p:sp>
        <p:nvSpPr>
          <p:cNvPr id="63" name="Arc 11">
            <a:extLst>
              <a:ext uri="{C183D7F6-B498-43B3-948B-1728B52AA6E4}">
                <adec:decorative xmlns:adec="http://schemas.microsoft.com/office/drawing/2017/decorative" val="1"/>
              </a:ext>
            </a:extLst>
          </p:cNvPr>
          <p:cNvSpPr/>
          <p:nvPr/>
        </p:nvSpPr>
        <p:spPr>
          <a:xfrm flipV="1">
            <a:off x="7550280" y="2453760"/>
            <a:ext cx="4082400" cy="408240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Aptos"/>
            </a:endParaRPr>
          </a:p>
        </p:txBody>
      </p:sp>
      <p:sp>
        <p:nvSpPr>
          <p:cNvPr id="64" name="PlaceHolder 2"/>
          <p:cNvSpPr>
            <a:spLocks noGrp="1"/>
          </p:cNvSpPr>
          <p:nvPr>
            <p:ph/>
          </p:nvPr>
        </p:nvSpPr>
        <p:spPr>
          <a:xfrm>
            <a:off x="4403880" y="636120"/>
            <a:ext cx="6905520" cy="5584680"/>
          </a:xfrm>
          <a:prstGeom prst="rect">
            <a:avLst/>
          </a:prstGeom>
          <a:noFill/>
          <a:ln w="0">
            <a:noFill/>
          </a:ln>
        </p:spPr>
        <p:txBody>
          <a:bodyPr lIns="91440" rIns="91440" tIns="45720" bIns="45720" anchor="ctr">
            <a:normAutofit/>
          </a:bodyPr>
          <a:p>
            <a:pPr indent="0" defTabSz="914400">
              <a:lnSpc>
                <a:spcPct val="90000"/>
              </a:lnSpc>
              <a:spcBef>
                <a:spcPts val="1001"/>
              </a:spcBef>
              <a:buNone/>
              <a:tabLst>
                <a:tab algn="l" pos="0"/>
              </a:tabLst>
            </a:pPr>
            <a:r>
              <a:rPr b="0" lang="de-DE" sz="3200" spc="-1" strike="noStrike">
                <a:solidFill>
                  <a:schemeClr val="dk1"/>
                </a:solidFill>
                <a:latin typeface="Aptos"/>
              </a:rPr>
              <a:t>Die Auswahl der Leistungen, die „sektorengleich“ vergütet werden, „hat so zu erfolgen, dass … ab dem Jahr 2026 jährlich mindestens eine Million, ab dem Jahr 2028 jährlich mindestens 1,5 Millionen und ab dem Jahr 2030 jährlich mindestens zwei Millionen Fälle erfasst werden.“ </a:t>
            </a:r>
            <a:endParaRPr b="0" lang="de-DE" sz="3200" spc="-1" strike="noStrike">
              <a:solidFill>
                <a:srgbClr val="000000"/>
              </a:solidFill>
              <a:latin typeface="Arial"/>
            </a:endParaRPr>
          </a:p>
          <a:p>
            <a:pPr indent="0" defTabSz="914400">
              <a:lnSpc>
                <a:spcPct val="90000"/>
              </a:lnSpc>
              <a:spcBef>
                <a:spcPts val="1001"/>
              </a:spcBef>
              <a:buNone/>
              <a:tabLst>
                <a:tab algn="l" pos="0"/>
              </a:tabLst>
            </a:pPr>
            <a:r>
              <a:rPr b="0" lang="de-DE" sz="1800" spc="-1" strike="noStrike">
                <a:solidFill>
                  <a:schemeClr val="dk1"/>
                </a:solidFill>
                <a:latin typeface="Aptos"/>
              </a:rPr>
              <a:t>§ 115f Abs. 2 SGB 5</a:t>
            </a: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65" name="Rectangle 7">
            <a:extLst>
              <a:ext uri="{C183D7F6-B498-43B3-948B-1728B52AA6E4}">
                <adec:decorative xmlns:adec="http://schemas.microsoft.com/office/drawing/2017/decorative" val="1"/>
              </a:ext>
            </a:extLst>
          </p:cNvPr>
          <p:cNvSpPr/>
          <p:nvPr/>
        </p:nvSpPr>
        <p:spPr>
          <a:xfrm>
            <a:off x="2880" y="0"/>
            <a:ext cx="1218780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66" name="Freeform: Shape 9">
            <a:extLst>
              <a:ext uri="{C183D7F6-B498-43B3-948B-1728B52AA6E4}">
                <adec:decorative xmlns:adec="http://schemas.microsoft.com/office/drawing/2017/decorative" val="1"/>
              </a:ext>
            </a:extLst>
          </p:cNvPr>
          <p:cNvSpPr/>
          <p:nvPr/>
        </p:nvSpPr>
        <p:spPr>
          <a:xfrm>
            <a:off x="0" y="0"/>
            <a:ext cx="4166280" cy="6856920"/>
          </a:xfrm>
          <a:custGeom>
            <a:avLst/>
            <a:gdLst>
              <a:gd name="textAreaLeft" fmla="*/ 0 w 4166280"/>
              <a:gd name="textAreaRight" fmla="*/ 4167360 w 4166280"/>
              <a:gd name="textAreaTop" fmla="*/ 0 h 6856920"/>
              <a:gd name="textAreaBottom" fmla="*/ 6858000 h 685692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67" name="PlaceHolder 1"/>
          <p:cNvSpPr>
            <a:spLocks noGrp="1"/>
          </p:cNvSpPr>
          <p:nvPr>
            <p:ph type="title"/>
          </p:nvPr>
        </p:nvSpPr>
        <p:spPr>
          <a:xfrm>
            <a:off x="0" y="900000"/>
            <a:ext cx="4166280" cy="467964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1" lang="de-DE" sz="2800" spc="-1" strike="noStrike" u="sng">
                <a:solidFill>
                  <a:srgbClr val="ffffff"/>
                </a:solidFill>
                <a:uFillTx/>
                <a:latin typeface="Aptos Display"/>
              </a:rPr>
              <a:t>Ist „Ambulantisierung“ die Zauberformel fürs Krankenhauswesen </a:t>
            </a:r>
            <a:br>
              <a:rPr sz="2800"/>
            </a:br>
            <a:br>
              <a:rPr sz="2800"/>
            </a:br>
            <a:r>
              <a:rPr b="1" lang="de-DE" sz="2800" spc="-1" strike="noStrike" u="sng">
                <a:solidFill>
                  <a:srgbClr val="ffffff"/>
                </a:solidFill>
                <a:uFillTx/>
                <a:latin typeface="Aptos Display"/>
              </a:rPr>
              <a:t>(Qualitätssteigerung + Kostensenkung + mehr Entscheidungsfreiheit </a:t>
            </a:r>
            <a:br>
              <a:rPr sz="2800"/>
            </a:br>
            <a:r>
              <a:rPr b="1" lang="de-DE" sz="2800" spc="-1" strike="noStrike" u="sng">
                <a:solidFill>
                  <a:srgbClr val="ffffff"/>
                </a:solidFill>
                <a:uFillTx/>
                <a:latin typeface="Aptos Display"/>
              </a:rPr>
              <a:t>für Patient*innen)? </a:t>
            </a:r>
            <a:endParaRPr b="0" lang="de-DE" sz="2800" spc="-1" strike="noStrike">
              <a:solidFill>
                <a:srgbClr val="000000"/>
              </a:solidFill>
              <a:latin typeface="Arial"/>
            </a:endParaRPr>
          </a:p>
        </p:txBody>
      </p:sp>
      <p:sp>
        <p:nvSpPr>
          <p:cNvPr id="68" name="Arc 11">
            <a:extLst>
              <a:ext uri="{C183D7F6-B498-43B3-948B-1728B52AA6E4}">
                <adec:decorative xmlns:adec="http://schemas.microsoft.com/office/drawing/2017/decorative" val="1"/>
              </a:ext>
            </a:extLst>
          </p:cNvPr>
          <p:cNvSpPr/>
          <p:nvPr/>
        </p:nvSpPr>
        <p:spPr>
          <a:xfrm flipV="1">
            <a:off x="7550280" y="2453760"/>
            <a:ext cx="4082400" cy="408240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Aptos"/>
            </a:endParaRPr>
          </a:p>
        </p:txBody>
      </p:sp>
      <p:sp>
        <p:nvSpPr>
          <p:cNvPr id="69" name="PlaceHolder 2"/>
          <p:cNvSpPr>
            <a:spLocks noGrp="1"/>
          </p:cNvSpPr>
          <p:nvPr>
            <p:ph/>
          </p:nvPr>
        </p:nvSpPr>
        <p:spPr>
          <a:xfrm>
            <a:off x="4447440" y="591480"/>
            <a:ext cx="6905520" cy="5584680"/>
          </a:xfrm>
          <a:prstGeom prst="rect">
            <a:avLst/>
          </a:prstGeom>
          <a:noFill/>
          <a:ln w="0">
            <a:noFill/>
          </a:ln>
        </p:spPr>
        <p:txBody>
          <a:bodyPr lIns="91440" rIns="91440" tIns="45720" bIns="45720" anchor="ctr">
            <a:normAutofit/>
          </a:bodyPr>
          <a:p>
            <a:pPr marL="113400" indent="0" defTabSz="914400">
              <a:lnSpc>
                <a:spcPct val="90000"/>
              </a:lnSpc>
              <a:spcAft>
                <a:spcPts val="601"/>
              </a:spcAft>
              <a:buNone/>
              <a:tabLst>
                <a:tab algn="l" pos="0"/>
              </a:tabLst>
            </a:pPr>
            <a:r>
              <a:rPr b="0" lang="de-DE" sz="2200" spc="-1" strike="noStrike">
                <a:solidFill>
                  <a:schemeClr val="dk1"/>
                </a:solidFill>
                <a:latin typeface="Aptos"/>
              </a:rPr>
              <a:t>Die organisatorische Voraussetzung für die Ambulantisierung von bis zu 4 Mio. Krankenhausfällen wären bettenführende, 24/7 geöffnete ambulante Einrichtungen (Gesundheitszentren, Ambulanzzentren von Plankrankenhäusern), die ohne Einschränkung ambulant behandeln dürften. </a:t>
            </a:r>
            <a:endParaRPr b="0" lang="de-DE" sz="2200" spc="-1" strike="noStrike">
              <a:solidFill>
                <a:srgbClr val="000000"/>
              </a:solidFill>
              <a:latin typeface="Arial"/>
            </a:endParaRPr>
          </a:p>
          <a:p>
            <a:pPr marL="113400" indent="0" defTabSz="914400">
              <a:lnSpc>
                <a:spcPct val="90000"/>
              </a:lnSpc>
              <a:spcAft>
                <a:spcPts val="601"/>
              </a:spcAft>
              <a:buNone/>
              <a:tabLst>
                <a:tab algn="l" pos="0"/>
              </a:tabLst>
            </a:pPr>
            <a:endParaRPr b="0" lang="de-DE" sz="2200" spc="-1" strike="noStrike">
              <a:solidFill>
                <a:srgbClr val="000000"/>
              </a:solidFill>
              <a:latin typeface="Arial"/>
            </a:endParaRPr>
          </a:p>
          <a:p>
            <a:pPr marL="113400" indent="0" defTabSz="914400">
              <a:lnSpc>
                <a:spcPct val="90000"/>
              </a:lnSpc>
              <a:spcAft>
                <a:spcPts val="601"/>
              </a:spcAft>
              <a:buNone/>
              <a:tabLst>
                <a:tab algn="l" pos="0"/>
              </a:tabLst>
            </a:pPr>
            <a:r>
              <a:rPr b="0" lang="de-DE" sz="2200" spc="-1" strike="noStrike">
                <a:solidFill>
                  <a:schemeClr val="dk1"/>
                </a:solidFill>
                <a:latin typeface="Aptos"/>
              </a:rPr>
              <a:t>Solche Zentren gibt es bisher nicht. Das ambulante Behandlungsmonopol der KVen gilt mit wenigen Einschränkungen weiterhin. </a:t>
            </a:r>
            <a:endParaRPr b="0" lang="de-DE" sz="2200" spc="-1" strike="noStrike">
              <a:solidFill>
                <a:srgbClr val="000000"/>
              </a:solidFill>
              <a:latin typeface="Arial"/>
            </a:endParaRPr>
          </a:p>
          <a:p>
            <a:pPr marL="113400" indent="0" defTabSz="914400">
              <a:lnSpc>
                <a:spcPct val="90000"/>
              </a:lnSpc>
              <a:spcAft>
                <a:spcPts val="601"/>
              </a:spcAft>
              <a:buNone/>
              <a:tabLst>
                <a:tab algn="l" pos="0"/>
              </a:tabLst>
            </a:pPr>
            <a:endParaRPr b="0" lang="de-DE" sz="2200" spc="-1" strike="noStrike">
              <a:solidFill>
                <a:srgbClr val="000000"/>
              </a:solidFill>
              <a:latin typeface="Arial"/>
            </a:endParaRPr>
          </a:p>
          <a:p>
            <a:pPr marL="113400" indent="0" defTabSz="914400">
              <a:lnSpc>
                <a:spcPct val="90000"/>
              </a:lnSpc>
              <a:spcAft>
                <a:spcPts val="601"/>
              </a:spcAft>
              <a:buNone/>
              <a:tabLst>
                <a:tab algn="l" pos="0"/>
              </a:tabLst>
            </a:pPr>
            <a:endParaRPr b="0" lang="de-DE"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useBgFill="1">
        <p:nvSpPr>
          <p:cNvPr id="70" name="Rectangle 7">
            <a:extLst>
              <a:ext uri="{C183D7F6-B498-43B3-948B-1728B52AA6E4}">
                <adec:decorative xmlns:adec="http://schemas.microsoft.com/office/drawing/2017/decorative" val="1"/>
              </a:ext>
            </a:extLst>
          </p:cNvPr>
          <p:cNvSpPr/>
          <p:nvPr/>
        </p:nvSpPr>
        <p:spPr>
          <a:xfrm>
            <a:off x="2880" y="0"/>
            <a:ext cx="1218780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71" name="Freeform: Shape 9">
            <a:extLst>
              <a:ext uri="{C183D7F6-B498-43B3-948B-1728B52AA6E4}">
                <adec:decorative xmlns:adec="http://schemas.microsoft.com/office/drawing/2017/decorative" val="1"/>
              </a:ext>
            </a:extLst>
          </p:cNvPr>
          <p:cNvSpPr/>
          <p:nvPr/>
        </p:nvSpPr>
        <p:spPr>
          <a:xfrm>
            <a:off x="0" y="0"/>
            <a:ext cx="4166280" cy="6856920"/>
          </a:xfrm>
          <a:custGeom>
            <a:avLst/>
            <a:gdLst>
              <a:gd name="textAreaLeft" fmla="*/ 0 w 4166280"/>
              <a:gd name="textAreaRight" fmla="*/ 4167360 w 4166280"/>
              <a:gd name="textAreaTop" fmla="*/ 0 h 6856920"/>
              <a:gd name="textAreaBottom" fmla="*/ 6858000 h 6856920"/>
            </a:gdLst>
            <a:ahLst/>
            <a:rect l="textAreaLeft" t="textAreaTop" r="textAreaRight" b="textAreaBottom"/>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72" name="PlaceHolder 1"/>
          <p:cNvSpPr>
            <a:spLocks noGrp="1"/>
          </p:cNvSpPr>
          <p:nvPr>
            <p:ph type="title"/>
          </p:nvPr>
        </p:nvSpPr>
        <p:spPr>
          <a:xfrm>
            <a:off x="686880" y="1153440"/>
            <a:ext cx="3199320" cy="446004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0" lang="de-DE" sz="4400" spc="-1" strike="noStrike">
                <a:solidFill>
                  <a:srgbClr val="ffffff"/>
                </a:solidFill>
                <a:latin typeface="Aptos Display"/>
              </a:rPr>
              <a:t>IGES-AOP-Gutachten:</a:t>
            </a:r>
            <a:br>
              <a:rPr sz="4400"/>
            </a:br>
            <a:r>
              <a:rPr b="0" lang="de-DE" sz="4400" spc="-1" strike="noStrike">
                <a:solidFill>
                  <a:srgbClr val="ffffff"/>
                </a:solidFill>
                <a:latin typeface="Aptos Display"/>
              </a:rPr>
              <a:t>Nachsorge von kritischer Bedeutung</a:t>
            </a:r>
            <a:endParaRPr b="0" lang="de-DE" sz="4400" spc="-1" strike="noStrike">
              <a:solidFill>
                <a:srgbClr val="000000"/>
              </a:solidFill>
              <a:latin typeface="Arial"/>
            </a:endParaRPr>
          </a:p>
        </p:txBody>
      </p:sp>
      <p:sp>
        <p:nvSpPr>
          <p:cNvPr id="73" name="Arc 11">
            <a:extLst>
              <a:ext uri="{C183D7F6-B498-43B3-948B-1728B52AA6E4}">
                <adec:decorative xmlns:adec="http://schemas.microsoft.com/office/drawing/2017/decorative" val="1"/>
              </a:ext>
            </a:extLst>
          </p:cNvPr>
          <p:cNvSpPr/>
          <p:nvPr/>
        </p:nvSpPr>
        <p:spPr>
          <a:xfrm flipV="1">
            <a:off x="7550280" y="2453760"/>
            <a:ext cx="4082400" cy="4082400"/>
          </a:xfrm>
          <a:prstGeom prst="arc">
            <a:avLst>
              <a:gd name="adj1" fmla="val 16200000"/>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Aptos"/>
            </a:endParaRPr>
          </a:p>
        </p:txBody>
      </p:sp>
      <p:sp>
        <p:nvSpPr>
          <p:cNvPr id="74" name="PlaceHolder 2"/>
          <p:cNvSpPr>
            <a:spLocks noGrp="1"/>
          </p:cNvSpPr>
          <p:nvPr>
            <p:ph/>
          </p:nvPr>
        </p:nvSpPr>
        <p:spPr>
          <a:xfrm>
            <a:off x="4447440" y="591480"/>
            <a:ext cx="6905520" cy="5584680"/>
          </a:xfrm>
          <a:prstGeom prst="rect">
            <a:avLst/>
          </a:prstGeom>
          <a:noFill/>
          <a:ln w="0">
            <a:noFill/>
          </a:ln>
        </p:spPr>
        <p:txBody>
          <a:bodyPr lIns="91440" rIns="91440" tIns="45720" bIns="45720" anchor="ctr">
            <a:normAutofit fontScale="93333" lnSpcReduction="10000"/>
          </a:bodyPr>
          <a:p>
            <a:pPr indent="0" defTabSz="914400">
              <a:lnSpc>
                <a:spcPct val="90000"/>
              </a:lnSpc>
              <a:spcBef>
                <a:spcPts val="1001"/>
              </a:spcBef>
              <a:buNone/>
              <a:tabLst>
                <a:tab algn="l" pos="0"/>
              </a:tabLst>
            </a:pPr>
            <a:endParaRPr b="0" lang="de-DE" sz="2800" spc="-1" strike="noStrike">
              <a:solidFill>
                <a:srgbClr val="000000"/>
              </a:solidFill>
              <a:latin typeface="Arial"/>
            </a:endParaRPr>
          </a:p>
          <a:p>
            <a:pPr indent="0" defTabSz="914400">
              <a:lnSpc>
                <a:spcPct val="90000"/>
              </a:lnSpc>
              <a:spcBef>
                <a:spcPts val="1001"/>
              </a:spcBef>
              <a:buNone/>
              <a:tabLst>
                <a:tab algn="l" pos="0"/>
              </a:tabLst>
            </a:pPr>
            <a:r>
              <a:rPr b="0" lang="de-DE" sz="2800" spc="-1" strike="noStrike">
                <a:solidFill>
                  <a:schemeClr val="dk1"/>
                </a:solidFill>
                <a:latin typeface="Aptos"/>
              </a:rPr>
              <a:t>Bei einem Teil der empfohlenen Leistungen ergeben sich erweiterte Möglichkeiten einer ambulanten Durchführung, wenn die Patientensicherheit durch eine zeitlich ausgedehnte und intensivere postoperative Nachbetreuung erhöht werden kann. </a:t>
            </a:r>
            <a:endParaRPr b="0" lang="de-DE" sz="2800" spc="-1" strike="noStrike">
              <a:solidFill>
                <a:srgbClr val="000000"/>
              </a:solidFill>
              <a:latin typeface="Arial"/>
            </a:endParaRPr>
          </a:p>
          <a:p>
            <a:pPr indent="0" defTabSz="914400">
              <a:lnSpc>
                <a:spcPct val="90000"/>
              </a:lnSpc>
              <a:spcBef>
                <a:spcPts val="1001"/>
              </a:spcBef>
              <a:buNone/>
              <a:tabLst>
                <a:tab algn="l" pos="0"/>
              </a:tabLst>
            </a:pPr>
            <a:r>
              <a:rPr b="0" lang="de-DE" sz="2800" spc="-1" strike="noStrike">
                <a:solidFill>
                  <a:schemeClr val="dk1"/>
                </a:solidFill>
                <a:latin typeface="Aptos"/>
              </a:rPr>
              <a:t>Bei einer substanziellen Erweiterung des AOP-Katalogs dürften gegenwärtig die strukturellen bzw. organisatorischen Voraussetzungen fehlen, um eine solche erweiterte Nachsorge regulär zu gewährleisten. </a:t>
            </a:r>
            <a:endParaRPr b="0" lang="de-DE" sz="2800" spc="-1" strike="noStrike">
              <a:solidFill>
                <a:srgbClr val="000000"/>
              </a:solidFill>
              <a:latin typeface="Arial"/>
            </a:endParaRPr>
          </a:p>
          <a:p>
            <a:pPr indent="0" defTabSz="914400">
              <a:lnSpc>
                <a:spcPct val="90000"/>
              </a:lnSpc>
              <a:spcBef>
                <a:spcPts val="1001"/>
              </a:spcBef>
              <a:buNone/>
              <a:tabLst>
                <a:tab algn="l" pos="0"/>
              </a:tabLst>
            </a:pPr>
            <a:r>
              <a:rPr b="0" lang="de-DE" sz="1800" spc="-1" strike="noStrike">
                <a:solidFill>
                  <a:schemeClr val="dk1"/>
                </a:solidFill>
                <a:latin typeface="Aptos"/>
              </a:rPr>
              <a:t>IGES AOP-Gutachten Kurzfassung, S.15</a:t>
            </a: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9</TotalTime>
  <Application>LibreOffice/24.2.7.2$Linux_X86_64 LibreOffice_project/420$Build-2</Application>
  <AppVersion>15.0000</AppVersion>
  <Words>1242</Words>
  <Paragraphs>128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2025-08-20T11:39:08Z</dcterms:created>
  <dc:creator>Thomas Böhm</dc:creator>
  <dc:description/>
  <dc:language>de-DE</dc:language>
  <cp:lastModifiedBy/>
  <cp:lastPrinted>2025-10-04T13:02:01Z</cp:lastPrinted>
  <dcterms:modified xsi:type="dcterms:W3CDTF">2025-10-06T11:02:32Z</dcterms:modified>
  <cp:revision>13</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Breitbild</vt:lpwstr>
  </property>
  <property fmtid="{D5CDD505-2E9C-101B-9397-08002B2CF9AE}" pid="4" name="Slides">
    <vt:i4>24</vt:i4>
  </property>
</Properties>
</file>