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_rels/slideMaster2.xml.rels" ContentType="application/vnd.openxmlformats-package.relationships+xml"/>
  <Override PartName="/ppt/slideMasters/_rels/slideMaster1.xml.rels" ContentType="application/vnd.openxmlformats-package.relationship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_rels/notesSlide51.xml.rels" ContentType="application/vnd.openxmlformats-package.relationships+xml"/>
  <Override PartName="/ppt/notesSlides/_rels/notesSlide11.xml.rels" ContentType="application/vnd.openxmlformats-package.relationships+xml"/>
  <Override PartName="/ppt/notesSlides/_rels/notesSlide26.xml.rels" ContentType="application/vnd.openxmlformats-package.relationships+xml"/>
  <Override PartName="/ppt/notesSlides/_rels/notesSlide25.xml.rels" ContentType="application/vnd.openxmlformats-package.relationships+xml"/>
  <Override PartName="/ppt/notesSlides/_rels/notesSlide1.xml.rels" ContentType="application/vnd.openxmlformats-package.relationships+xml"/>
  <Override PartName="/ppt/notesSlides/_rels/notesSlide48.xml.rels" ContentType="application/vnd.openxmlformats-package.relationships+xml"/>
  <Override PartName="/ppt/notesSlides/_rels/notesSlide50.xml.rels" ContentType="application/vnd.openxmlformats-package.relationships+xml"/>
  <Override PartName="/ppt/notesSlides/_rels/notesSlide49.xml.rels" ContentType="application/vnd.openxmlformats-package.relationships+xml"/>
  <Override PartName="/ppt/notesSlides/_rels/notesSlide20.xml.rels" ContentType="application/vnd.openxmlformats-package.relationships+xml"/>
  <Override PartName="/ppt/notesSlides/_rels/notesSlide28.xml.rels" ContentType="application/vnd.openxmlformats-package.relationships+xml"/>
  <Override PartName="/ppt/notesSlides/_rels/notesSlide16.xml.rels" ContentType="application/vnd.openxmlformats-package.relationships+xml"/>
  <Override PartName="/ppt/notesSlides/_rels/notesSlide7.xml.rels" ContentType="application/vnd.openxmlformats-package.relationships+xml"/>
  <Override PartName="/ppt/notesSlides/_rels/notesSlide14.xml.rels" ContentType="application/vnd.openxmlformats-package.relationships+xml"/>
  <Override PartName="/ppt/notesSlides/_rels/notesSlide15.xml.rels" ContentType="application/vnd.openxmlformats-package.relationships+xml"/>
  <Override PartName="/ppt/notesSlides/_rels/notesSlide6.xml.rels" ContentType="application/vnd.openxmlformats-package.relationships+xml"/>
  <Override PartName="/ppt/notesSlides/_rels/notesSlide39.xml.rels" ContentType="application/vnd.openxmlformats-package.relationships+xml"/>
  <Override PartName="/ppt/notesSlides/_rels/notesSlide13.xml.rels" ContentType="application/vnd.openxmlformats-package.relationships+xml"/>
  <Override PartName="/ppt/notesSlides/_rels/notesSlide54.xml.rels" ContentType="application/vnd.openxmlformats-package.relationships+xml"/>
  <Override PartName="/ppt/notesSlides/_rels/notesSlide40.xml.rels" ContentType="application/vnd.openxmlformats-package.relationships+xml"/>
  <Override PartName="/ppt/notesSlides/_rels/notesSlide36.xml.rels" ContentType="application/vnd.openxmlformats-package.relationships+xml"/>
  <Override PartName="/ppt/notesSlides/_rels/notesSlide21.xml.rels" ContentType="application/vnd.openxmlformats-package.relationships+xml"/>
  <Override PartName="/ppt/notesSlides/notesSlide21.xml" ContentType="application/vnd.openxmlformats-officedocument.presentationml.notesSlide+xml"/>
  <Override PartName="/ppt/notesSlides/notesSlide20.xml" ContentType="application/vnd.openxmlformats-officedocument.presentationml.notesSlide+xml"/>
  <Override PartName="/ppt/notesSlides/notesSlide28.xml" ContentType="application/vnd.openxmlformats-officedocument.presentationml.notesSlide+xml"/>
  <Override PartName="/ppt/notesSlides/notesSlide16.xml" ContentType="application/vnd.openxmlformats-officedocument.presentationml.notesSlide+xml"/>
  <Override PartName="/ppt/notesSlides/notesSlide7.xml" ContentType="application/vnd.openxmlformats-officedocument.presentationml.notesSlide+xml"/>
  <Override PartName="/ppt/notesSlides/notesSlide15.xml" ContentType="application/vnd.openxmlformats-officedocument.presentationml.notesSlide+xml"/>
  <Override PartName="/ppt/notesSlides/notesSlide6.xml" ContentType="application/vnd.openxmlformats-officedocument.presentationml.notesSlide+xml"/>
  <Override PartName="/ppt/notesSlides/notesSlide26.xml" ContentType="application/vnd.openxmlformats-officedocument.presentationml.notesSlide+xml"/>
  <Override PartName="/ppt/notesSlides/notesSlide54.xml" ContentType="application/vnd.openxmlformats-officedocument.presentationml.notesSlide+xml"/>
  <Override PartName="/ppt/notesSlides/notesSlide40.xml" ContentType="application/vnd.openxmlformats-officedocument.presentationml.notesSlide+xml"/>
  <Override PartName="/ppt/notesSlides/notesSlide39.xml" ContentType="application/vnd.openxmlformats-officedocument.presentationml.notesSlide+xml"/>
  <Override PartName="/ppt/notesSlides/notesSlide36.xml" ContentType="application/vnd.openxmlformats-officedocument.presentationml.notesSlide+xml"/>
  <Override PartName="/ppt/notesSlides/notesSlide1.xml" ContentType="application/vnd.openxmlformats-officedocument.presentationml.notesSlide+xml"/>
  <Override PartName="/ppt/notesSlides/notesSlide50.xml" ContentType="application/vnd.openxmlformats-officedocument.presentationml.notesSlide+xml"/>
  <Override PartName="/ppt/notesSlides/notesSlide48.xml" ContentType="application/vnd.openxmlformats-officedocument.presentationml.notesSlide+xml"/>
  <Override PartName="/ppt/notesSlides/notesSlide13.xml" ContentType="application/vnd.openxmlformats-officedocument.presentationml.notesSlide+xml"/>
  <Override PartName="/ppt/notesSlides/notesSlide25.xml" ContentType="application/vnd.openxmlformats-officedocument.presentationml.notesSlide+xml"/>
  <Override PartName="/ppt/notesSlides/notesSlide11.xml" ContentType="application/vnd.openxmlformats-officedocument.presentationml.notesSlide+xml"/>
  <Override PartName="/ppt/notesSlides/notesSlide49.xml" ContentType="application/vnd.openxmlformats-officedocument.presentationml.notesSlide+xml"/>
  <Override PartName="/ppt/notesSlides/notesSlide51.xml" ContentType="application/vnd.openxmlformats-officedocument.presentationml.notesSlide+xml"/>
  <Override PartName="/ppt/notesSlides/notesSlide14.xml" ContentType="application/vnd.openxmlformats-officedocument.presentationml.notesSlide+xml"/>
  <Override PartName="/ppt/_rels/presentation.xml.rels" ContentType="application/vnd.openxmlformats-package.relationships+xml"/>
  <Override PartName="/ppt/slideLayouts/slideLayout13.xml" ContentType="application/vnd.openxmlformats-officedocument.presentationml.slideLayout+xml"/>
  <Override PartName="/ppt/slideLayouts/slideLayout12.xml" ContentType="application/vnd.openxmlformats-officedocument.presentationml.slideLayout+xml"/>
  <Override PartName="/ppt/slideLayouts/slideLayout11.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_rels/slideLayout22.xml.rels" ContentType="application/vnd.openxmlformats-package.relationships+xml"/>
  <Override PartName="/ppt/slideLayouts/_rels/slideLayout7.xml.rels" ContentType="application/vnd.openxmlformats-package.relationships+xml"/>
  <Override PartName="/ppt/slideLayouts/_rels/slideLayout4.xml.rels" ContentType="application/vnd.openxmlformats-package.relationships+xml"/>
  <Override PartName="/ppt/slideLayouts/_rels/slideLayout17.xml.rels" ContentType="application/vnd.openxmlformats-package.relationships+xml"/>
  <Override PartName="/ppt/slideLayouts/_rels/slideLayout19.xml.rels" ContentType="application/vnd.openxmlformats-package.relationships+xml"/>
  <Override PartName="/ppt/slideLayouts/_rels/slideLayout21.xml.rels" ContentType="application/vnd.openxmlformats-package.relationships+xml"/>
  <Override PartName="/ppt/slideLayouts/_rels/slideLayout6.xml.rels" ContentType="application/vnd.openxmlformats-package.relationships+xml"/>
  <Override PartName="/ppt/slideLayouts/_rels/slideLayout3.xml.rels" ContentType="application/vnd.openxmlformats-package.relationships+xml"/>
  <Override PartName="/ppt/slideLayouts/_rels/slideLayout16.xml.rels" ContentType="application/vnd.openxmlformats-package.relationships+xml"/>
  <Override PartName="/ppt/slideLayouts/_rels/slideLayout18.xml.rels" ContentType="application/vnd.openxmlformats-package.relationships+xml"/>
  <Override PartName="/ppt/slideLayouts/_rels/slideLayout5.xml.rels" ContentType="application/vnd.openxmlformats-package.relationships+xml"/>
  <Override PartName="/ppt/slideLayouts/_rels/slideLayout13.xml.rels" ContentType="application/vnd.openxmlformats-package.relationships+xml"/>
  <Override PartName="/ppt/slideLayouts/_rels/slideLayout12.xml.rels" ContentType="application/vnd.openxmlformats-package.relationships+xml"/>
  <Override PartName="/ppt/slideLayouts/_rels/slideLayout11.xml.rels" ContentType="application/vnd.openxmlformats-package.relationships+xml"/>
  <Override PartName="/ppt/slideLayouts/_rels/slideLayout1.xml.rels" ContentType="application/vnd.openxmlformats-package.relationships+xml"/>
  <Override PartName="/ppt/slideLayouts/_rels/slideLayout14.xml.rels" ContentType="application/vnd.openxmlformats-package.relationships+xml"/>
  <Override PartName="/ppt/slideLayouts/_rels/slideLayout10.xml.rels" ContentType="application/vnd.openxmlformats-package.relationships+xml"/>
  <Override PartName="/ppt/slideLayouts/_rels/slideLayout24.xml.rels" ContentType="application/vnd.openxmlformats-package.relationships+xml"/>
  <Override PartName="/ppt/slideLayouts/_rels/slideLayout9.xml.rels" ContentType="application/vnd.openxmlformats-package.relationships+xml"/>
  <Override PartName="/ppt/slideLayouts/_rels/slideLayout23.xml.rels" ContentType="application/vnd.openxmlformats-package.relationships+xml"/>
  <Override PartName="/ppt/slideLayouts/_rels/slideLayout8.xml.rels" ContentType="application/vnd.openxmlformats-package.relationships+xml"/>
  <Override PartName="/ppt/slideLayouts/_rels/slideLayout15.xml.rels" ContentType="application/vnd.openxmlformats-package.relationships+xml"/>
  <Override PartName="/ppt/slideLayouts/_rels/slideLayout2.xml.rels" ContentType="application/vnd.openxmlformats-package.relationships+xml"/>
  <Override PartName="/ppt/slideLayouts/_rels/slideLayout20.xml.rels" ContentType="application/vnd.openxmlformats-package.relationships+xml"/>
  <Override PartName="/ppt/slideLayouts/slideLayout6.xml" ContentType="application/vnd.openxmlformats-officedocument.presentationml.slideLayout+xml"/>
  <Override PartName="/ppt/slideLayouts/slideLayout24.xml" ContentType="application/vnd.openxmlformats-officedocument.presentationml.slideLayout+xml"/>
  <Override PartName="/ppt/slideLayouts/slideLayout5.xml" ContentType="application/vnd.openxmlformats-officedocument.presentationml.slideLayout+xml"/>
  <Override PartName="/ppt/slideLayouts/slideLayout23.xml" ContentType="application/vnd.openxmlformats-officedocument.presentationml.slideLayout+xml"/>
  <Override PartName="/ppt/slideLayouts/slideLayout16.xml" ContentType="application/vnd.openxmlformats-officedocument.presentationml.slideLayout+xml"/>
  <Override PartName="/ppt/slideLayouts/slideLayout15.xml" ContentType="application/vnd.openxmlformats-officedocument.presentationml.slideLayout+xml"/>
  <Override PartName="/ppt/slideLayouts/slideLayout14.xml" ContentType="application/vnd.openxmlformats-officedocument.presentationml.slideLayout+xml"/>
  <Override PartName="/ppt/slideLayouts/slideLayout1.xml" ContentType="application/vnd.openxmlformats-officedocument.presentationml.slideLayout+xml"/>
  <Override PartName="/ppt/slideLayouts/slideLayout17.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18.xml" ContentType="application/vnd.openxmlformats-officedocument.presentationml.slideLayout+xml"/>
  <Override PartName="/ppt/slideLayouts/slideLayout3.xml" ContentType="application/vnd.openxmlformats-officedocument.presentationml.slideLayout+xml"/>
  <Override PartName="/ppt/slideLayouts/slideLayout21.xml" ContentType="application/vnd.openxmlformats-officedocument.presentationml.slideLayout+xml"/>
  <Override PartName="/ppt/slideLayouts/slideLayout19.xml" ContentType="application/vnd.openxmlformats-officedocument.presentationml.slideLayout+xml"/>
  <Override PartName="/ppt/slideLayouts/slideLayout4.xml" ContentType="application/vnd.openxmlformats-officedocument.presentationml.slideLayout+xml"/>
  <Override PartName="/ppt/slideLayouts/slideLayout22.xml" ContentType="application/vnd.openxmlformats-officedocument.presentationml.slideLayout+xml"/>
  <Override PartName="/ppt/media/image1.png" ContentType="image/png"/>
  <Override PartName="/ppt/media/image2.png" ContentType="image/png"/>
  <Override PartName="/ppt/media/image3.wmf" ContentType="image/x-wmf"/>
  <Override PartName="/ppt/presProps.xml" ContentType="application/vnd.openxmlformats-officedocument.presentationml.presProps+xml"/>
  <Override PartName="/ppt/notesMasters/_rels/notesMaster1.xml.rels" ContentType="application/vnd.openxmlformats-package.relationships+xml"/>
  <Override PartName="/ppt/notesMasters/notesMaster1.xml" ContentType="application/vnd.openxmlformats-officedocument.presentationml.notesMaster+xml"/>
  <Override PartName="/ppt/slides/slide43.xml" ContentType="application/vnd.openxmlformats-officedocument.presentationml.slide+xml"/>
  <Override PartName="/ppt/slides/slide44.xml" ContentType="application/vnd.openxmlformats-officedocument.presentationml.slide+xml"/>
  <Override PartName="/ppt/slides/slide47.xml" ContentType="application/vnd.openxmlformats-officedocument.presentationml.slide+xml"/>
  <Override PartName="/ppt/slides/slide4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56.xml" ContentType="application/vnd.openxmlformats-officedocument.presentationml.slide+xml"/>
  <Override PartName="/ppt/slides/slide55.xml" ContentType="application/vnd.openxmlformats-officedocument.presentationml.slide+xml"/>
  <Override PartName="/ppt/slides/slide54.xml" ContentType="application/vnd.openxmlformats-officedocument.presentationml.slide+xml"/>
  <Override PartName="/ppt/slides/slide53.xml" ContentType="application/vnd.openxmlformats-officedocument.presentationml.slide+xml"/>
  <Override PartName="/ppt/slides/slide52.xml" ContentType="application/vnd.openxmlformats-officedocument.presentationml.slide+xml"/>
  <Override PartName="/ppt/slides/slide51.xml" ContentType="application/vnd.openxmlformats-officedocument.presentationml.slide+xml"/>
  <Override PartName="/ppt/slides/slide48.xml" ContentType="application/vnd.openxmlformats-officedocument.presentationml.slide+xml"/>
  <Override PartName="/ppt/slides/slide50.xml" ContentType="application/vnd.openxmlformats-officedocument.presentationml.slide+xml"/>
  <Override PartName="/ppt/slides/slide39.xml" ContentType="application/vnd.openxmlformats-officedocument.presentationml.slide+xml"/>
  <Override PartName="/ppt/slides/slide46.xml" ContentType="application/vnd.openxmlformats-officedocument.presentationml.slide+xml"/>
  <Override PartName="/ppt/slides/slide45.xml" ContentType="application/vnd.openxmlformats-officedocument.presentationml.slide+xml"/>
  <Override PartName="/ppt/slides/slide38.xml" ContentType="application/vnd.openxmlformats-officedocument.presentationml.slide+xml"/>
  <Override PartName="/ppt/slides/slide37.xml" ContentType="application/vnd.openxmlformats-officedocument.presentationml.slide+xml"/>
  <Override PartName="/ppt/slides/slide36.xml" ContentType="application/vnd.openxmlformats-officedocument.presentationml.slide+xml"/>
  <Override PartName="/ppt/slides/slide42.xml" ContentType="application/vnd.openxmlformats-officedocument.presentationml.slide+xml"/>
  <Override PartName="/ppt/slides/slide41.xml" ContentType="application/vnd.openxmlformats-officedocument.presentationml.slide+xml"/>
  <Override PartName="/ppt/slides/_rels/slide47.xml.rels" ContentType="application/vnd.openxmlformats-package.relationships+xml"/>
  <Override PartName="/ppt/slides/_rels/slide54.xml.rels" ContentType="application/vnd.openxmlformats-package.relationships+xml"/>
  <Override PartName="/ppt/slides/_rels/slide4.xml.rels" ContentType="application/vnd.openxmlformats-package.relationships+xml"/>
  <Override PartName="/ppt/slides/_rels/slide8.xml.rels" ContentType="application/vnd.openxmlformats-package.relationships+xml"/>
  <Override PartName="/ppt/slides/_rels/slide43.xml.rels" ContentType="application/vnd.openxmlformats-package.relationships+xml"/>
  <Override PartName="/ppt/slides/_rels/slide36.xml.rels" ContentType="application/vnd.openxmlformats-package.relationships+xml"/>
  <Override PartName="/ppt/slides/_rels/slide2.xml.rels" ContentType="application/vnd.openxmlformats-package.relationships+xml"/>
  <Override PartName="/ppt/slides/_rels/slide21.xml.rels" ContentType="application/vnd.openxmlformats-package.relationships+xml"/>
  <Override PartName="/ppt/slides/_rels/slide27.xml.rels" ContentType="application/vnd.openxmlformats-package.relationships+xml"/>
  <Override PartName="/ppt/slides/_rels/slide11.xml.rels" ContentType="application/vnd.openxmlformats-package.relationships+xml"/>
  <Override PartName="/ppt/slides/_rels/slide17.xml.rels" ContentType="application/vnd.openxmlformats-package.relationships+xml"/>
  <Override PartName="/ppt/slides/_rels/slide26.xml.rels" ContentType="application/vnd.openxmlformats-package.relationships+xml"/>
  <Override PartName="/ppt/slides/_rels/slide9.xml.rels" ContentType="application/vnd.openxmlformats-package.relationships+xml"/>
  <Override PartName="/ppt/slides/_rels/slide44.xml.rels" ContentType="application/vnd.openxmlformats-package.relationships+xml"/>
  <Override PartName="/ppt/slides/_rels/slide37.xml.rels" ContentType="application/vnd.openxmlformats-package.relationships+xml"/>
  <Override PartName="/ppt/slides/_rels/slide3.xml.rels" ContentType="application/vnd.openxmlformats-package.relationships+xml"/>
  <Override PartName="/ppt/slides/_rels/slide22.xml.rels" ContentType="application/vnd.openxmlformats-package.relationships+xml"/>
  <Override PartName="/ppt/slides/_rels/slide28.xml.rels" ContentType="application/vnd.openxmlformats-package.relationships+xml"/>
  <Override PartName="/ppt/slides/_rels/slide12.xml.rels" ContentType="application/vnd.openxmlformats-package.relationships+xml"/>
  <Override PartName="/ppt/slides/_rels/slide18.xml.rels" ContentType="application/vnd.openxmlformats-package.relationships+xml"/>
  <Override PartName="/ppt/slides/_rels/slide13.xml.rels" ContentType="application/vnd.openxmlformats-package.relationships+xml"/>
  <Override PartName="/ppt/slides/_rels/slide19.xml.rels" ContentType="application/vnd.openxmlformats-package.relationships+xml"/>
  <Override PartName="/ppt/slides/_rels/slide31.xml.rels" ContentType="application/vnd.openxmlformats-package.relationships+xml"/>
  <Override PartName="/ppt/slides/_rels/slide39.xml.rels" ContentType="application/vnd.openxmlformats-package.relationships+xml"/>
  <Override PartName="/ppt/slides/_rels/slide15.xml.rels" ContentType="application/vnd.openxmlformats-package.relationships+xml"/>
  <Override PartName="/ppt/slides/_rels/slide24.xml.rels" ContentType="application/vnd.openxmlformats-package.relationships+xml"/>
  <Override PartName="/ppt/slides/_rels/slide32.xml.rels" ContentType="application/vnd.openxmlformats-package.relationships+xml"/>
  <Override PartName="/ppt/slides/_rels/slide10.xml.rels" ContentType="application/vnd.openxmlformats-package.relationships+xml"/>
  <Override PartName="/ppt/slides/_rels/slide16.xml.rels" ContentType="application/vnd.openxmlformats-package.relationships+xml"/>
  <Override PartName="/ppt/slides/_rels/slide25.xml.rels" ContentType="application/vnd.openxmlformats-package.relationships+xml"/>
  <Override PartName="/ppt/slides/_rels/slide45.xml.rels" ContentType="application/vnd.openxmlformats-package.relationships+xml"/>
  <Override PartName="/ppt/slides/_rels/slide14.xml.rels" ContentType="application/vnd.openxmlformats-package.relationships+xml"/>
  <Override PartName="/ppt/slides/_rels/slide30.xml.rels" ContentType="application/vnd.openxmlformats-package.relationships+xml"/>
  <Override PartName="/ppt/slides/_rels/slide29.xml.rels" ContentType="application/vnd.openxmlformats-package.relationships+xml"/>
  <Override PartName="/ppt/slides/_rels/slide38.xml.rels" ContentType="application/vnd.openxmlformats-package.relationships+xml"/>
  <Override PartName="/ppt/slides/_rels/slide23.xml.rels" ContentType="application/vnd.openxmlformats-package.relationships+xml"/>
  <Override PartName="/ppt/slides/_rels/slide52.xml.rels" ContentType="application/vnd.openxmlformats-package.relationships+xml"/>
  <Override PartName="/ppt/slides/_rels/slide58.xml.rels" ContentType="application/vnd.openxmlformats-package.relationships+xml"/>
  <Override PartName="/ppt/slides/_rels/slide53.xml.rels" ContentType="application/vnd.openxmlformats-package.relationships+xml"/>
  <Override PartName="/ppt/slides/_rels/slide46.xml.rels" ContentType="application/vnd.openxmlformats-package.relationships+xml"/>
  <Override PartName="/ppt/slides/_rels/slide59.xml.rels" ContentType="application/vnd.openxmlformats-package.relationships+xml"/>
  <Override PartName="/ppt/slides/_rels/slide57.xml.rels" ContentType="application/vnd.openxmlformats-package.relationships+xml"/>
  <Override PartName="/ppt/slides/_rels/slide42.xml.rels" ContentType="application/vnd.openxmlformats-package.relationships+xml"/>
  <Override PartName="/ppt/slides/_rels/slide20.xml.rels" ContentType="application/vnd.openxmlformats-package.relationships+xml"/>
  <Override PartName="/ppt/slides/_rels/slide51.xml.rels" ContentType="application/vnd.openxmlformats-package.relationships+xml"/>
  <Override PartName="/ppt/slides/_rels/slide35.xml.rels" ContentType="application/vnd.openxmlformats-package.relationships+xml"/>
  <Override PartName="/ppt/slides/_rels/slide1.xml.rels" ContentType="application/vnd.openxmlformats-package.relationships+xml"/>
  <Override PartName="/ppt/slides/_rels/slide7.xml.rels" ContentType="application/vnd.openxmlformats-package.relationships+xml"/>
  <Override PartName="/ppt/slides/_rels/slide50.xml.rels" ContentType="application/vnd.openxmlformats-package.relationships+xml"/>
  <Override PartName="/ppt/slides/_rels/slide34.xml.rels" ContentType="application/vnd.openxmlformats-package.relationships+xml"/>
  <Override PartName="/ppt/slides/_rels/slide49.xml.rels" ContentType="application/vnd.openxmlformats-package.relationships+xml"/>
  <Override PartName="/ppt/slides/_rels/slide41.xml.rels" ContentType="application/vnd.openxmlformats-package.relationships+xml"/>
  <Override PartName="/ppt/slides/_rels/slide56.xml.rels" ContentType="application/vnd.openxmlformats-package.relationships+xml"/>
  <Override PartName="/ppt/slides/_rels/slide6.xml.rels" ContentType="application/vnd.openxmlformats-package.relationships+xml"/>
  <Override PartName="/ppt/slides/_rels/slide40.xml.rels" ContentType="application/vnd.openxmlformats-package.relationships+xml"/>
  <Override PartName="/ppt/slides/_rels/slide55.xml.rels" ContentType="application/vnd.openxmlformats-package.relationships+xml"/>
  <Override PartName="/ppt/slides/_rels/slide5.xml.rels" ContentType="application/vnd.openxmlformats-package.relationships+xml"/>
  <Override PartName="/ppt/slides/_rels/slide33.xml.rels" ContentType="application/vnd.openxmlformats-package.relationships+xml"/>
  <Override PartName="/ppt/slides/_rels/slide48.xml.rels" ContentType="application/vnd.openxmlformats-package.relationships+xml"/>
  <Override PartName="/ppt/slides/slide13.xml" ContentType="application/vnd.openxmlformats-officedocument.presentationml.slide+xml"/>
  <Override PartName="/ppt/slides/slide6.xml" ContentType="application/vnd.openxmlformats-officedocument.presentationml.slide+xml"/>
  <Override PartName="/ppt/slides/slide40.xml" ContentType="application/vnd.openxmlformats-officedocument.presentationml.slide+xml"/>
  <Override PartName="/ppt/slides/slide12.xml" ContentType="application/vnd.openxmlformats-officedocument.presentationml.slide+xml"/>
  <Override PartName="/ppt/slides/slide5.xml" ContentType="application/vnd.openxmlformats-officedocument.presentationml.slide+xml"/>
  <Override PartName="/ppt/slides/slide11.xml" ContentType="application/vnd.openxmlformats-officedocument.presentationml.slide+xml"/>
  <Override PartName="/ppt/slides/slide4.xml" ContentType="application/vnd.openxmlformats-officedocument.presentationml.slide+xml"/>
  <Override PartName="/ppt/slides/slide10.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slides/slide7.xml" ContentType="application/vnd.openxmlformats-officedocument.presentationml.slide+xml"/>
  <Override PartName="/ppt/slides/slide14.xml" ContentType="application/vnd.openxmlformats-officedocument.presentationml.slide+xml"/>
  <Override PartName="/ppt/slides/slide8.xml" ContentType="application/vnd.openxmlformats-officedocument.presentationml.slide+xml"/>
  <Override PartName="/ppt/slides/slide15.xml" ContentType="application/vnd.openxmlformats-officedocument.presentationml.slide+xml"/>
  <Override PartName="/ppt/slides/slide9.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57.xml" ContentType="application/vnd.openxmlformats-officedocument.presentationml.slide+xml"/>
  <Override PartName="/ppt/slides/slide20.xml" ContentType="application/vnd.openxmlformats-officedocument.presentationml.slide+xml"/>
  <Override PartName="/ppt/slides/slide19.xml" ContentType="application/vnd.openxmlformats-officedocument.presentationml.slide+xml"/>
  <Override PartName="/ppt/slides/slide58.xml" ContentType="application/vnd.openxmlformats-officedocument.presentationml.slide+xml"/>
  <Override PartName="/ppt/slides/slide21.xml" ContentType="application/vnd.openxmlformats-officedocument.presentationml.slide+xml"/>
  <Override PartName="/ppt/slides/slide59.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 id="280" r:id="rId29"/>
    <p:sldId id="281" r:id="rId30"/>
    <p:sldId id="282" r:id="rId31"/>
    <p:sldId id="283" r:id="rId32"/>
    <p:sldId id="284" r:id="rId33"/>
    <p:sldId id="285" r:id="rId34"/>
    <p:sldId id="286" r:id="rId35"/>
    <p:sldId id="287" r:id="rId36"/>
    <p:sldId id="288" r:id="rId37"/>
    <p:sldId id="289" r:id="rId38"/>
    <p:sldId id="290" r:id="rId39"/>
    <p:sldId id="291" r:id="rId40"/>
    <p:sldId id="292" r:id="rId41"/>
    <p:sldId id="293" r:id="rId42"/>
    <p:sldId id="294" r:id="rId43"/>
    <p:sldId id="295" r:id="rId44"/>
    <p:sldId id="296" r:id="rId45"/>
    <p:sldId id="297" r:id="rId46"/>
    <p:sldId id="298" r:id="rId47"/>
    <p:sldId id="299" r:id="rId48"/>
    <p:sldId id="300" r:id="rId49"/>
    <p:sldId id="301" r:id="rId50"/>
    <p:sldId id="302" r:id="rId51"/>
    <p:sldId id="303" r:id="rId52"/>
    <p:sldId id="304" r:id="rId53"/>
    <p:sldId id="305" r:id="rId54"/>
    <p:sldId id="306" r:id="rId55"/>
    <p:sldId id="307" r:id="rId56"/>
    <p:sldId id="308" r:id="rId57"/>
    <p:sldId id="309" r:id="rId58"/>
    <p:sldId id="310" r:id="rId59"/>
    <p:sldId id="311" r:id="rId60"/>
    <p:sldId id="312" r:id="rId61"/>
    <p:sldId id="313" r:id="rId62"/>
    <p:sldId id="314" r:id="rId63"/>
  </p:sldIdLst>
  <p:sldSz cx="12192000" cy="6858000"/>
  <p:notesSz cx="6858000" cy="9144000"/>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notesMaster" Target="notesMasters/notesMaster1.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 Id="rId9" Type="http://schemas.openxmlformats.org/officeDocument/2006/relationships/slide" Target="slides/slide5.xml"/><Relationship Id="rId10" Type="http://schemas.openxmlformats.org/officeDocument/2006/relationships/slide" Target="slides/slide6.xml"/><Relationship Id="rId11" Type="http://schemas.openxmlformats.org/officeDocument/2006/relationships/slide" Target="slides/slide7.xml"/><Relationship Id="rId12" Type="http://schemas.openxmlformats.org/officeDocument/2006/relationships/slide" Target="slides/slide8.xml"/><Relationship Id="rId13" Type="http://schemas.openxmlformats.org/officeDocument/2006/relationships/slide" Target="slides/slide9.xml"/><Relationship Id="rId14" Type="http://schemas.openxmlformats.org/officeDocument/2006/relationships/slide" Target="slides/slide10.xml"/><Relationship Id="rId15" Type="http://schemas.openxmlformats.org/officeDocument/2006/relationships/slide" Target="slides/slide11.xml"/><Relationship Id="rId16" Type="http://schemas.openxmlformats.org/officeDocument/2006/relationships/slide" Target="slides/slide12.xml"/><Relationship Id="rId17" Type="http://schemas.openxmlformats.org/officeDocument/2006/relationships/slide" Target="slides/slide13.xml"/><Relationship Id="rId18" Type="http://schemas.openxmlformats.org/officeDocument/2006/relationships/slide" Target="slides/slide14.xml"/><Relationship Id="rId19" Type="http://schemas.openxmlformats.org/officeDocument/2006/relationships/slide" Target="slides/slide15.xml"/><Relationship Id="rId20" Type="http://schemas.openxmlformats.org/officeDocument/2006/relationships/slide" Target="slides/slide16.xml"/><Relationship Id="rId21" Type="http://schemas.openxmlformats.org/officeDocument/2006/relationships/slide" Target="slides/slide17.xml"/><Relationship Id="rId22" Type="http://schemas.openxmlformats.org/officeDocument/2006/relationships/slide" Target="slides/slide18.xml"/><Relationship Id="rId23" Type="http://schemas.openxmlformats.org/officeDocument/2006/relationships/slide" Target="slides/slide19.xml"/><Relationship Id="rId24" Type="http://schemas.openxmlformats.org/officeDocument/2006/relationships/slide" Target="slides/slide20.xml"/><Relationship Id="rId25" Type="http://schemas.openxmlformats.org/officeDocument/2006/relationships/slide" Target="slides/slide21.xml"/><Relationship Id="rId26" Type="http://schemas.openxmlformats.org/officeDocument/2006/relationships/slide" Target="slides/slide22.xml"/><Relationship Id="rId27" Type="http://schemas.openxmlformats.org/officeDocument/2006/relationships/slide" Target="slides/slide23.xml"/><Relationship Id="rId28" Type="http://schemas.openxmlformats.org/officeDocument/2006/relationships/slide" Target="slides/slide24.xml"/><Relationship Id="rId29" Type="http://schemas.openxmlformats.org/officeDocument/2006/relationships/slide" Target="slides/slide25.xml"/><Relationship Id="rId30" Type="http://schemas.openxmlformats.org/officeDocument/2006/relationships/slide" Target="slides/slide26.xml"/><Relationship Id="rId31" Type="http://schemas.openxmlformats.org/officeDocument/2006/relationships/slide" Target="slides/slide27.xml"/><Relationship Id="rId32" Type="http://schemas.openxmlformats.org/officeDocument/2006/relationships/slide" Target="slides/slide28.xml"/><Relationship Id="rId33" Type="http://schemas.openxmlformats.org/officeDocument/2006/relationships/slide" Target="slides/slide29.xml"/><Relationship Id="rId34" Type="http://schemas.openxmlformats.org/officeDocument/2006/relationships/slide" Target="slides/slide30.xml"/><Relationship Id="rId35" Type="http://schemas.openxmlformats.org/officeDocument/2006/relationships/slide" Target="slides/slide31.xml"/><Relationship Id="rId36" Type="http://schemas.openxmlformats.org/officeDocument/2006/relationships/slide" Target="slides/slide32.xml"/><Relationship Id="rId37" Type="http://schemas.openxmlformats.org/officeDocument/2006/relationships/slide" Target="slides/slide33.xml"/><Relationship Id="rId38" Type="http://schemas.openxmlformats.org/officeDocument/2006/relationships/slide" Target="slides/slide34.xml"/><Relationship Id="rId39" Type="http://schemas.openxmlformats.org/officeDocument/2006/relationships/slide" Target="slides/slide35.xml"/><Relationship Id="rId40" Type="http://schemas.openxmlformats.org/officeDocument/2006/relationships/slide" Target="slides/slide36.xml"/><Relationship Id="rId41" Type="http://schemas.openxmlformats.org/officeDocument/2006/relationships/slide" Target="slides/slide37.xml"/><Relationship Id="rId42" Type="http://schemas.openxmlformats.org/officeDocument/2006/relationships/slide" Target="slides/slide38.xml"/><Relationship Id="rId43" Type="http://schemas.openxmlformats.org/officeDocument/2006/relationships/slide" Target="slides/slide39.xml"/><Relationship Id="rId44" Type="http://schemas.openxmlformats.org/officeDocument/2006/relationships/slide" Target="slides/slide40.xml"/><Relationship Id="rId45" Type="http://schemas.openxmlformats.org/officeDocument/2006/relationships/slide" Target="slides/slide41.xml"/><Relationship Id="rId46" Type="http://schemas.openxmlformats.org/officeDocument/2006/relationships/slide" Target="slides/slide42.xml"/><Relationship Id="rId47" Type="http://schemas.openxmlformats.org/officeDocument/2006/relationships/slide" Target="slides/slide43.xml"/><Relationship Id="rId48" Type="http://schemas.openxmlformats.org/officeDocument/2006/relationships/slide" Target="slides/slide44.xml"/><Relationship Id="rId49" Type="http://schemas.openxmlformats.org/officeDocument/2006/relationships/slide" Target="slides/slide45.xml"/><Relationship Id="rId50" Type="http://schemas.openxmlformats.org/officeDocument/2006/relationships/slide" Target="slides/slide46.xml"/><Relationship Id="rId51" Type="http://schemas.openxmlformats.org/officeDocument/2006/relationships/slide" Target="slides/slide47.xml"/><Relationship Id="rId52" Type="http://schemas.openxmlformats.org/officeDocument/2006/relationships/slide" Target="slides/slide48.xml"/><Relationship Id="rId53" Type="http://schemas.openxmlformats.org/officeDocument/2006/relationships/slide" Target="slides/slide49.xml"/><Relationship Id="rId54" Type="http://schemas.openxmlformats.org/officeDocument/2006/relationships/slide" Target="slides/slide50.xml"/><Relationship Id="rId55" Type="http://schemas.openxmlformats.org/officeDocument/2006/relationships/slide" Target="slides/slide51.xml"/><Relationship Id="rId56" Type="http://schemas.openxmlformats.org/officeDocument/2006/relationships/slide" Target="slides/slide52.xml"/><Relationship Id="rId57" Type="http://schemas.openxmlformats.org/officeDocument/2006/relationships/slide" Target="slides/slide53.xml"/><Relationship Id="rId58" Type="http://schemas.openxmlformats.org/officeDocument/2006/relationships/slide" Target="slides/slide54.xml"/><Relationship Id="rId59" Type="http://schemas.openxmlformats.org/officeDocument/2006/relationships/slide" Target="slides/slide55.xml"/><Relationship Id="rId60" Type="http://schemas.openxmlformats.org/officeDocument/2006/relationships/slide" Target="slides/slide56.xml"/><Relationship Id="rId61" Type="http://schemas.openxmlformats.org/officeDocument/2006/relationships/slide" Target="slides/slide57.xml"/><Relationship Id="rId62" Type="http://schemas.openxmlformats.org/officeDocument/2006/relationships/slide" Target="slides/slide58.xml"/><Relationship Id="rId63" Type="http://schemas.openxmlformats.org/officeDocument/2006/relationships/slide" Target="slides/slide59.xml"/><Relationship Id="rId64" Type="http://schemas.openxmlformats.org/officeDocument/2006/relationships/presProps" Target="presProps.xml"/>
</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DBFDB74-B633-47C5-AEF0-08F5FF9C67CD}" type="doc">
      <dgm:prSet loTypeId="urn:microsoft.com/office/officeart/2005/8/layout/hProcess3" loCatId="process" qsTypeId="urn:microsoft.com/office/officeart/2005/8/quickstyle/simple1" qsCatId="simple" csTypeId="urn:microsoft.com/office/officeart/2005/8/colors/accent1_2" csCatId="accent1" phldr="1"/>
      <dgm:spPr/>
    </dgm:pt>
    <dgm:pt modelId="{71A00B3C-B6E1-4CD4-A31D-3690E6CCA1D4}" type="pres">
      <dgm:prSet presAssocID="{FDBFDB74-B633-47C5-AEF0-08F5FF9C67CD}" presName="Name0" presStyleCnt="0">
        <dgm:presLayoutVars>
          <dgm:dir/>
          <dgm:animLvl val="lvl"/>
          <dgm:resizeHandles val="exact"/>
        </dgm:presLayoutVars>
      </dgm:prSet>
      <dgm:spPr/>
    </dgm:pt>
    <dgm:pt modelId="{60CD7CBE-CCDC-48B2-A67F-A5A8A039F465}" type="pres">
      <dgm:prSet presAssocID="{FDBFDB74-B633-47C5-AEF0-08F5FF9C67CD}" presName="dummy" presStyleCnt="0"/>
      <dgm:spPr/>
    </dgm:pt>
    <dgm:pt modelId="{ADB75F8D-42CE-4D7F-B094-101A147A35FE}" type="pres">
      <dgm:prSet presAssocID="{FDBFDB74-B633-47C5-AEF0-08F5FF9C67CD}" presName="linH" presStyleCnt="0"/>
      <dgm:spPr/>
    </dgm:pt>
    <dgm:pt modelId="{52D31196-9617-4DD6-82DC-80C041D50841}" type="pres">
      <dgm:prSet presAssocID="{FDBFDB74-B633-47C5-AEF0-08F5FF9C67CD}" presName="padding1" presStyleCnt="0"/>
      <dgm:spPr/>
    </dgm:pt>
    <dgm:pt modelId="{AA534ED7-5748-4406-944C-832A6F29AD14}" type="pres">
      <dgm:prSet presAssocID="{FDBFDB74-B633-47C5-AEF0-08F5FF9C67CD}" presName="padding2" presStyleCnt="0"/>
      <dgm:spPr/>
    </dgm:pt>
    <dgm:pt modelId="{493FDEDB-C8DD-4DF9-84E2-30146EA156A3}" type="pres">
      <dgm:prSet presAssocID="{FDBFDB74-B633-47C5-AEF0-08F5FF9C67CD}" presName="negArrow" presStyleCnt="0"/>
      <dgm:spPr/>
    </dgm:pt>
    <dgm:pt modelId="{522FBA6B-84DF-442F-8C29-2D0D9ED0E735}" type="pres">
      <dgm:prSet presAssocID="{FDBFDB74-B633-47C5-AEF0-08F5FF9C67CD}" presName="backgroundArrow" presStyleLbl="node1" presStyleIdx="0" presStyleCnt="1" custLinFactX="1000000" custLinFactY="-100000" custLinFactNeighborX="1022340" custLinFactNeighborY="-187830"/>
      <dgm:spPr>
        <a:prstGeom prst="rect">
          <a:avLst/>
        </a:prstGeom>
        <a:noFill/>
        <a:ln>
          <a:noFill/>
        </a:ln>
      </dgm:spPr>
    </dgm:pt>
  </dgm:ptLst>
  <dgm:cxnLst>
    <dgm:cxn modelId="{A34A2A30-B411-4855-AB94-BBF3E667460D}" type="presOf" srcId="{FDBFDB74-B633-47C5-AEF0-08F5FF9C67CD}" destId="{71A00B3C-B6E1-4CD4-A31D-3690E6CCA1D4}" srcOrd="0" destOrd="0" presId="urn:microsoft.com/office/officeart/2005/8/layout/hProcess3"/>
    <dgm:cxn modelId="{B1DEE32A-F5AB-480B-BAB6-F61474FEB42B}" type="presParOf" srcId="{71A00B3C-B6E1-4CD4-A31D-3690E6CCA1D4}" destId="{60CD7CBE-CCDC-48B2-A67F-A5A8A039F465}" srcOrd="0" destOrd="0" presId="urn:microsoft.com/office/officeart/2005/8/layout/hProcess3"/>
    <dgm:cxn modelId="{87F7E970-91E4-4644-A6D0-716AE9E35F1E}" type="presParOf" srcId="{71A00B3C-B6E1-4CD4-A31D-3690E6CCA1D4}" destId="{ADB75F8D-42CE-4D7F-B094-101A147A35FE}" srcOrd="1" destOrd="0" presId="urn:microsoft.com/office/officeart/2005/8/layout/hProcess3"/>
    <dgm:cxn modelId="{07D6680A-72A5-4ED4-B7A7-83D9D256AD05}" type="presParOf" srcId="{ADB75F8D-42CE-4D7F-B094-101A147A35FE}" destId="{52D31196-9617-4DD6-82DC-80C041D50841}" srcOrd="0" destOrd="0" presId="urn:microsoft.com/office/officeart/2005/8/layout/hProcess3"/>
    <dgm:cxn modelId="{DD04DB61-1FB5-42FC-BC23-D376E36C8440}" type="presParOf" srcId="{ADB75F8D-42CE-4D7F-B094-101A147A35FE}" destId="{AA534ED7-5748-4406-944C-832A6F29AD14}" srcOrd="1" destOrd="0" presId="urn:microsoft.com/office/officeart/2005/8/layout/hProcess3"/>
    <dgm:cxn modelId="{2790B5BF-76EF-4C42-B0FE-4D032BFCBB19}" type="presParOf" srcId="{ADB75F8D-42CE-4D7F-B094-101A147A35FE}" destId="{493FDEDB-C8DD-4DF9-84E2-30146EA156A3}" srcOrd="2" destOrd="0" presId="urn:microsoft.com/office/officeart/2005/8/layout/hProcess3"/>
    <dgm:cxn modelId="{9ED60713-33F3-482A-A2CA-5F4B3AE124B9}" type="presParOf" srcId="{ADB75F8D-42CE-4D7F-B094-101A147A35FE}" destId="{522FBA6B-84DF-442F-8C29-2D0D9ED0E735}" srcOrd="3" destOrd="0" presId="urn:microsoft.com/office/officeart/2005/8/layout/hProcess3"/>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22FBA6B-84DF-442F-8C29-2D0D9ED0E735}">
      <dsp:nvSpPr>
        <dsp:cNvPr id="0" name=""/>
        <dsp:cNvSpPr/>
      </dsp:nvSpPr>
      <dsp:spPr>
        <a:xfrm>
          <a:off x="300" y="0"/>
          <a:ext cx="307683" cy="302342"/>
        </a:xfrm>
        <a:prstGeom prst="rect">
          <a:avLst/>
        </a:prstGeom>
        <a:no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hProcess3">
  <dgm:title val=""/>
  <dgm:desc val=""/>
  <dgm:catLst>
    <dgm:cat type="process" pri="6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chOrder="t">
    <dgm:varLst>
      <dgm:dir/>
      <dgm:animLvl val="lvl"/>
      <dgm:resizeHandles val="exact"/>
    </dgm:varLst>
    <dgm:alg type="composite"/>
    <dgm:shape xmlns:r="http://schemas.openxmlformats.org/officeDocument/2006/relationships" r:blip="">
      <dgm:adjLst/>
    </dgm:shape>
    <dgm:presOf/>
    <dgm:constrLst>
      <dgm:constr type="w" for="ch" forName="dummy" refType="w"/>
      <dgm:constr type="h" for="ch" forName="dummy" refType="h"/>
      <dgm:constr type="h" for="ch" forName="dummy" refType="w" refFor="ch" refForName="dummy" op="lte" fact="0.4"/>
      <dgm:constr type="ctrX" for="ch" forName="dummy" refType="w" fact="0.5"/>
      <dgm:constr type="ctrY" for="ch" forName="dummy" refType="h" fact="0.5"/>
      <dgm:constr type="w" for="ch" forName="linH" refType="w"/>
      <dgm:constr type="h" for="ch" forName="linH" refType="h"/>
      <dgm:constr type="ctrX" for="ch" forName="linH" refType="w" fact="0.5"/>
      <dgm:constr type="ctrY" for="ch" forName="linH" refType="h" fact="0.5"/>
      <dgm:constr type="userP" for="ch" forName="linH" refType="h" refFor="ch" refForName="dummy" fact="0.25"/>
      <dgm:constr type="userT" for="des" forName="parTx" refType="w" refFor="ch" refForName="dummy" fact="0.2"/>
    </dgm:constrLst>
    <dgm:ruleLst/>
    <dgm:layoutNode name="dummy">
      <dgm:alg type="sp"/>
      <dgm:shape xmlns:r="http://schemas.openxmlformats.org/officeDocument/2006/relationships" r:blip="">
        <dgm:adjLst/>
      </dgm:shape>
      <dgm:presOf/>
      <dgm:constrLst/>
      <dgm:ruleLst/>
    </dgm:layoutNode>
    <dgm:layoutNode name="linH">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primFontSz" for="des" forName="parTx" val="65"/>
        <dgm:constr type="primFontSz" for="des" forName="desTx" refType="primFontSz" refFor="des" refForName="parTx" op="equ"/>
        <dgm:constr type="h" for="des" forName="parTx" refType="primFontSz" refFor="des" refForName="parTx"/>
        <dgm:constr type="h" for="des" forName="desTx" refType="primFontSz" refFor="des" refForName="parTx" fact="0.5"/>
        <dgm:constr type="h" for="des" forName="parTx" op="equ"/>
        <dgm:constr type="h" for="des" forName="desTx" op="equ"/>
        <dgm:constr type="h" for="ch" forName="backgroundArrow" refType="primFontSz" refFor="des" refForName="parTx" fact="2"/>
        <dgm:constr type="h" for="ch" forName="backgroundArrow" refType="h" refFor="des" refForName="parTx" op="lte" fact="2"/>
        <dgm:constr type="h" for="ch" forName="backgroundArrow" refType="h" refFor="des" refForName="parTx" op="gte" fact="2"/>
        <dgm:constr type="h" for="des" forName="spVertical1" refType="primFontSz" refFor="des" refForName="parTx" fact="0.5"/>
        <dgm:constr type="h" for="des" forName="spVertical1" refType="h" refFor="des" refForName="parTx" op="lte" fact="0.5"/>
        <dgm:constr type="h" for="des" forName="spVertical1" refType="h" refFor="des" refForName="parTx" op="gte" fact="0.5"/>
        <dgm:constr type="h" for="des" forName="spVertical2" refType="primFontSz" refFor="des" refForName="parTx" fact="0.5"/>
        <dgm:constr type="h" for="des" forName="spVertical2" refType="h" refFor="des" refForName="parTx" op="lte" fact="0.5"/>
        <dgm:constr type="h" for="des" forName="spVertical2" refType="h" refFor="des" refForName="parTx" op="gte" fact="0.5"/>
        <dgm:constr type="h" for="des" forName="spVertical3" refType="primFontSz" refFor="des" refForName="parTx" fact="-0.4"/>
        <dgm:constr type="h" for="des" forName="spVertical3" refType="h" refFor="des" refForName="parTx" op="lte" fact="-0.4"/>
        <dgm:constr type="h" for="des" forName="spVertical3" refType="h" refFor="des" refForName="parTx" op="gte" fact="-0.4"/>
        <dgm:constr type="w" for="ch" forName="backgroundArrow" refType="w"/>
        <dgm:constr type="w" for="ch" forName="negArrow" refType="w" fact="-1"/>
        <dgm:constr type="w" for="ch" forName="linV" refType="w"/>
        <dgm:constr type="w" for="ch" forName="space" refType="w" refFor="ch" refForName="linV" fact="0.2"/>
        <dgm:constr type="w" for="ch" forName="padding1" refType="w" fact="0.08"/>
        <dgm:constr type="userP"/>
        <dgm:constr type="w" for="ch" forName="padding2" refType="userP"/>
      </dgm:constrLst>
      <dgm:ruleLst>
        <dgm:rule type="w" for="ch" forName="linV" val="0" fact="NaN" max="NaN"/>
        <dgm:rule type="primFontSz" for="des" forName="parTx" val="5" fact="NaN" max="NaN"/>
      </dgm:ruleLst>
      <dgm:layoutNode name="padding1">
        <dgm:alg type="sp"/>
        <dgm:shape xmlns:r="http://schemas.openxmlformats.org/officeDocument/2006/relationships" r:blip="">
          <dgm:adjLst/>
        </dgm:shape>
        <dgm:presOf/>
        <dgm:constrLst/>
        <dgm:ruleLst/>
      </dgm:layoutNode>
      <dgm:forEach name="Name4" axis="ch" ptType="node">
        <dgm:layoutNode name="linV">
          <dgm:alg type="lin">
            <dgm:param type="linDir" val="fromT"/>
          </dgm:alg>
          <dgm:shape xmlns:r="http://schemas.openxmlformats.org/officeDocument/2006/relationships" r:blip="">
            <dgm:adjLst/>
          </dgm:shape>
          <dgm:presOf/>
          <dgm:constrLst>
            <dgm:constr type="w" for="ch" forName="spVertical1" refType="w"/>
            <dgm:constr type="w" for="ch" forName="parTx" refType="w"/>
            <dgm:constr type="w" for="ch" forName="spVertical2" refType="w"/>
            <dgm:constr type="w" for="ch" forName="spVertical3" refType="w"/>
            <dgm:constr type="w" for="ch" forName="desTx" refType="w"/>
          </dgm:constrLst>
          <dgm:ruleLst/>
          <dgm:layoutNode name="spVertical1">
            <dgm:alg type="sp"/>
            <dgm:shape xmlns:r="http://schemas.openxmlformats.org/officeDocument/2006/relationships" r:blip="">
              <dgm:adjLst/>
            </dgm:shape>
            <dgm:presOf/>
            <dgm:constrLst/>
            <dgm:ruleLst/>
          </dgm:layoutNode>
          <dgm:layoutNode name="parTx" styleLbl="revTx">
            <dgm:varLst>
              <dgm:chMax val="0"/>
              <dgm:chPref val="0"/>
              <dgm:bulletEnabled val="1"/>
            </dgm:varLst>
            <dgm:choose name="Name5">
              <dgm:if name="Name6" axis="root des" ptType="all node" func="maxDepth" op="gt" val="1">
                <dgm:alg type="tx">
                  <dgm:param type="parTxLTRAlign" val="l"/>
                  <dgm:param type="parTxRTLAlign" val="r"/>
                </dgm:alg>
              </dgm:if>
              <dgm:else name="Name7">
                <dgm:alg type="tx">
                  <dgm:param type="parTxLTRAlign" val="ctr"/>
                  <dgm:param type="parTxRTLAlign" val="ctr"/>
                </dgm:alg>
              </dgm:else>
            </dgm:choose>
            <dgm:shape xmlns:r="http://schemas.openxmlformats.org/officeDocument/2006/relationships" type="rect" r:blip="">
              <dgm:adjLst/>
            </dgm:shape>
            <dgm:presOf axis="self" ptType="node"/>
            <dgm:choose name="Name8">
              <dgm:if name="Name9" func="var" arg="dir" op="equ" val="norm">
                <dgm:constrLst>
                  <dgm:constr type="userT"/>
                  <dgm:constr type="h" refType="userT" op="lte"/>
                  <dgm:constr type="tMarg" refType="primFontSz" fact="0.8"/>
                  <dgm:constr type="bMarg" refType="tMarg"/>
                  <dgm:constr type="lMarg"/>
                  <dgm:constr type="rMarg"/>
                </dgm:constrLst>
              </dgm:if>
              <dgm:else name="Name10">
                <dgm:constrLst>
                  <dgm:constr type="userT"/>
                  <dgm:constr type="h" refType="userT" op="lte"/>
                  <dgm:constr type="tMarg" refType="primFontSz" fact="0.8"/>
                  <dgm:constr type="bMarg" refType="tMarg"/>
                  <dgm:constr type="lMarg"/>
                  <dgm:constr type="rMarg"/>
                </dgm:constrLst>
              </dgm:else>
            </dgm:choose>
            <dgm:ruleLst>
              <dgm:rule type="h" val="INF" fact="NaN" max="NaN"/>
            </dgm:ruleLst>
          </dgm:layoutNode>
          <dgm:layoutNode name="spVertical2">
            <dgm:alg type="sp"/>
            <dgm:shape xmlns:r="http://schemas.openxmlformats.org/officeDocument/2006/relationships" r:blip="">
              <dgm:adjLst/>
            </dgm:shape>
            <dgm:presOf/>
            <dgm:constrLst/>
            <dgm:ruleLst/>
          </dgm:layoutNode>
          <dgm:layoutNode name="spVertical3">
            <dgm:alg type="sp"/>
            <dgm:shape xmlns:r="http://schemas.openxmlformats.org/officeDocument/2006/relationships" r:blip="">
              <dgm:adjLst/>
            </dgm:shape>
            <dgm:presOf/>
            <dgm:constrLst/>
            <dgm:ruleLst/>
          </dgm:layoutNode>
          <dgm:choose name="Name11">
            <dgm:if name="Name12" axis="ch" ptType="node" func="cnt" op="gte" val="1">
              <dgm:layoutNode name="desTx" styleLbl="revTx">
                <dgm:varLst>
                  <dgm:bulletEnabled val="1"/>
                </dgm:varLst>
                <dgm:alg type="tx">
                  <dgm:param type="stBulletLvl" val="1"/>
                </dgm:alg>
                <dgm:shape xmlns:r="http://schemas.openxmlformats.org/officeDocument/2006/relationships" type="rect" r:blip="">
                  <dgm:adjLst/>
                </dgm:shape>
                <dgm:presOf axis="des" ptType="node"/>
                <dgm:constrLst>
                  <dgm:constr type="tMarg"/>
                  <dgm:constr type="bMarg"/>
                  <dgm:constr type="rMarg"/>
                  <dgm:constr type="lMarg"/>
                </dgm:constrLst>
                <dgm:ruleLst>
                  <dgm:rule type="h" val="INF" fact="NaN" max="NaN"/>
                </dgm:ruleLst>
              </dgm:layoutNode>
            </dgm:if>
            <dgm:else name="Name13"/>
          </dgm:choose>
        </dgm:layoutNod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name="padding2">
        <dgm:alg type="sp"/>
        <dgm:shape xmlns:r="http://schemas.openxmlformats.org/officeDocument/2006/relationships" r:blip="">
          <dgm:adjLst/>
        </dgm:shape>
        <dgm:presOf/>
        <dgm:constrLst/>
        <dgm:ruleLst/>
      </dgm:layoutNode>
      <dgm:layoutNode name="negArrow">
        <dgm:alg type="sp"/>
        <dgm:shape xmlns:r="http://schemas.openxmlformats.org/officeDocument/2006/relationships" r:blip="">
          <dgm:adjLst/>
        </dgm:shape>
        <dgm:presOf/>
        <dgm:constrLst/>
        <dgm:ruleLst/>
      </dgm:layoutNode>
      <dgm:layoutNode name="backgroundArrow" styleLbl="node1">
        <dgm:alg type="sp"/>
        <dgm:choose name="Name15">
          <dgm:if name="Name16" func="var" arg="dir" op="equ" val="norm">
            <dgm:shape xmlns:r="http://schemas.openxmlformats.org/officeDocument/2006/relationships" type="rightArrow" r:blip="">
              <dgm:adjLst/>
            </dgm:shape>
          </dgm:if>
          <dgm:else name="Name17">
            <dgm:shape xmlns:r="http://schemas.openxmlformats.org/officeDocument/2006/relationships" type="leftArrow" r:blip="">
              <dgm:adjLst/>
            </dgm:shape>
          </dgm:else>
        </dgm:choose>
        <dgm:presOf/>
        <dgm:constrLst/>
        <dgm:ruleLst/>
      </dgm:layoutNode>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Relationships xmlns="http://schemas.openxmlformats.org/package/2006/relationships"><Relationship Id="rId1" Type="http://schemas.openxmlformats.org/officeDocument/2006/relationships/theme" Target="../theme/theme3.xml"/>
</Relationships>
</file>

<file path=ppt/notesMasters/notesMaster1.xml><?xml version="1.0" encoding="utf-8"?>
<p:notes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3" name="PlaceHolder 1"/>
          <p:cNvSpPr>
            <a:spLocks noGrp="1"/>
          </p:cNvSpPr>
          <p:nvPr>
            <p:ph type="sldImg"/>
          </p:nvPr>
        </p:nvSpPr>
        <p:spPr>
          <a:xfrm>
            <a:off x="216000" y="812520"/>
            <a:ext cx="7127280" cy="4008960"/>
          </a:xfrm>
          <a:prstGeom prst="rect">
            <a:avLst/>
          </a:prstGeom>
          <a:noFill/>
          <a:ln w="0">
            <a:noFill/>
          </a:ln>
        </p:spPr>
        <p:txBody>
          <a:bodyPr lIns="0" rIns="0" tIns="0" bIns="0" anchor="ctr">
            <a:noAutofit/>
          </a:bodyPr>
          <a:p>
            <a:r>
              <a:rPr b="0" lang="de-DE" sz="1800" spc="-1" strike="noStrike">
                <a:solidFill>
                  <a:srgbClr val="000000"/>
                </a:solidFill>
                <a:latin typeface="Calibri"/>
              </a:rPr>
              <a:t>Folie mittels Klicken verschieben</a:t>
            </a:r>
            <a:endParaRPr b="0" lang="de-DE" sz="1800" spc="-1" strike="noStrike">
              <a:solidFill>
                <a:srgbClr val="000000"/>
              </a:solidFill>
              <a:latin typeface="Calibri"/>
            </a:endParaRPr>
          </a:p>
        </p:txBody>
      </p:sp>
      <p:sp>
        <p:nvSpPr>
          <p:cNvPr id="84" name="PlaceHolder 2"/>
          <p:cNvSpPr>
            <a:spLocks noGrp="1"/>
          </p:cNvSpPr>
          <p:nvPr>
            <p:ph type="body"/>
          </p:nvPr>
        </p:nvSpPr>
        <p:spPr>
          <a:xfrm>
            <a:off x="756000" y="5078520"/>
            <a:ext cx="6047640" cy="4811040"/>
          </a:xfrm>
          <a:prstGeom prst="rect">
            <a:avLst/>
          </a:prstGeom>
          <a:noFill/>
          <a:ln w="0">
            <a:noFill/>
          </a:ln>
        </p:spPr>
        <p:txBody>
          <a:bodyPr lIns="0" rIns="0" tIns="0" bIns="0" anchor="t">
            <a:noAutofit/>
          </a:bodyPr>
          <a:p>
            <a:r>
              <a:rPr b="0" lang="de-DE" sz="2000" spc="-1" strike="noStrike">
                <a:latin typeface="Arial"/>
              </a:rPr>
              <a:t>Format der Notizen mittels Klicken bearbeiten</a:t>
            </a:r>
            <a:endParaRPr b="0" lang="de-DE" sz="2000" spc="-1" strike="noStrike">
              <a:latin typeface="Arial"/>
            </a:endParaRPr>
          </a:p>
        </p:txBody>
      </p:sp>
      <p:sp>
        <p:nvSpPr>
          <p:cNvPr id="85" name="PlaceHolder 3"/>
          <p:cNvSpPr>
            <a:spLocks noGrp="1"/>
          </p:cNvSpPr>
          <p:nvPr>
            <p:ph type="hdr"/>
          </p:nvPr>
        </p:nvSpPr>
        <p:spPr>
          <a:xfrm>
            <a:off x="0" y="0"/>
            <a:ext cx="3280680" cy="534240"/>
          </a:xfrm>
          <a:prstGeom prst="rect">
            <a:avLst/>
          </a:prstGeom>
          <a:noFill/>
          <a:ln w="0">
            <a:noFill/>
          </a:ln>
        </p:spPr>
        <p:txBody>
          <a:bodyPr lIns="0" rIns="0" tIns="0" bIns="0" anchor="t">
            <a:noAutofit/>
          </a:bodyPr>
          <a:p>
            <a:r>
              <a:rPr b="0" lang="de-DE" sz="1400" spc="-1" strike="noStrike">
                <a:latin typeface="Times New Roman"/>
              </a:rPr>
              <a:t>&lt;Kopfzeile&gt;</a:t>
            </a:r>
            <a:endParaRPr b="0" lang="de-DE" sz="1400" spc="-1" strike="noStrike">
              <a:latin typeface="Times New Roman"/>
            </a:endParaRPr>
          </a:p>
        </p:txBody>
      </p:sp>
      <p:sp>
        <p:nvSpPr>
          <p:cNvPr id="86" name="PlaceHolder 4"/>
          <p:cNvSpPr>
            <a:spLocks noGrp="1"/>
          </p:cNvSpPr>
          <p:nvPr>
            <p:ph type="dt" idx="7"/>
          </p:nvPr>
        </p:nvSpPr>
        <p:spPr>
          <a:xfrm>
            <a:off x="4278960" y="0"/>
            <a:ext cx="3280680" cy="534240"/>
          </a:xfrm>
          <a:prstGeom prst="rect">
            <a:avLst/>
          </a:prstGeom>
          <a:noFill/>
          <a:ln w="0">
            <a:noFill/>
          </a:ln>
        </p:spPr>
        <p:txBody>
          <a:bodyPr lIns="0" rIns="0" tIns="0" bIns="0" anchor="t">
            <a:noAutofit/>
          </a:bodyPr>
          <a:lstStyle>
            <a:lvl1pPr algn="r">
              <a:buNone/>
              <a:defRPr b="0" lang="de-DE" sz="1400" spc="-1" strike="noStrike">
                <a:latin typeface="Times New Roman"/>
              </a:defRPr>
            </a:lvl1pPr>
          </a:lstStyle>
          <a:p>
            <a:pPr algn="r">
              <a:buNone/>
            </a:pPr>
            <a:r>
              <a:rPr b="0" lang="de-DE" sz="1400" spc="-1" strike="noStrike">
                <a:latin typeface="Times New Roman"/>
              </a:rPr>
              <a:t>&lt;Datum/Uhrzeit&gt;</a:t>
            </a:r>
            <a:endParaRPr b="0" lang="de-DE" sz="1400" spc="-1" strike="noStrike">
              <a:latin typeface="Times New Roman"/>
            </a:endParaRPr>
          </a:p>
        </p:txBody>
      </p:sp>
      <p:sp>
        <p:nvSpPr>
          <p:cNvPr id="87" name="PlaceHolder 5"/>
          <p:cNvSpPr>
            <a:spLocks noGrp="1"/>
          </p:cNvSpPr>
          <p:nvPr>
            <p:ph type="ftr" idx="8"/>
          </p:nvPr>
        </p:nvSpPr>
        <p:spPr>
          <a:xfrm>
            <a:off x="0" y="10157400"/>
            <a:ext cx="3280680" cy="534240"/>
          </a:xfrm>
          <a:prstGeom prst="rect">
            <a:avLst/>
          </a:prstGeom>
          <a:noFill/>
          <a:ln w="0">
            <a:noFill/>
          </a:ln>
        </p:spPr>
        <p:txBody>
          <a:bodyPr lIns="0" rIns="0" tIns="0" bIns="0" anchor="b">
            <a:noAutofit/>
          </a:bodyPr>
          <a:lstStyle>
            <a:lvl1pPr>
              <a:defRPr b="0" lang="de-DE" sz="1400" spc="-1" strike="noStrike">
                <a:latin typeface="Times New Roman"/>
              </a:defRPr>
            </a:lvl1pPr>
          </a:lstStyle>
          <a:p>
            <a:r>
              <a:rPr b="0" lang="de-DE" sz="1400" spc="-1" strike="noStrike">
                <a:latin typeface="Times New Roman"/>
              </a:rPr>
              <a:t>&lt;Fußzeile&gt;</a:t>
            </a:r>
            <a:endParaRPr b="0" lang="de-DE" sz="1400" spc="-1" strike="noStrike">
              <a:latin typeface="Times New Roman"/>
            </a:endParaRPr>
          </a:p>
        </p:txBody>
      </p:sp>
      <p:sp>
        <p:nvSpPr>
          <p:cNvPr id="88" name="PlaceHolder 6"/>
          <p:cNvSpPr>
            <a:spLocks noGrp="1"/>
          </p:cNvSpPr>
          <p:nvPr>
            <p:ph type="sldNum" idx="9"/>
          </p:nvPr>
        </p:nvSpPr>
        <p:spPr>
          <a:xfrm>
            <a:off x="4278960" y="10157400"/>
            <a:ext cx="3280680" cy="534240"/>
          </a:xfrm>
          <a:prstGeom prst="rect">
            <a:avLst/>
          </a:prstGeom>
          <a:noFill/>
          <a:ln w="0">
            <a:noFill/>
          </a:ln>
        </p:spPr>
        <p:txBody>
          <a:bodyPr lIns="0" rIns="0" tIns="0" bIns="0" anchor="b">
            <a:noAutofit/>
          </a:bodyPr>
          <a:lstStyle>
            <a:lvl1pPr algn="r">
              <a:buNone/>
              <a:defRPr b="0" lang="de-DE" sz="1400" spc="-1" strike="noStrike">
                <a:latin typeface="Times New Roman"/>
              </a:defRPr>
            </a:lvl1pPr>
          </a:lstStyle>
          <a:p>
            <a:pPr algn="r">
              <a:buNone/>
            </a:pPr>
            <a:fld id="{DCAA6ECA-BA61-47C7-816A-FDB77D6203AB}" type="slidenum">
              <a:rPr b="0" lang="de-DE" sz="1400" spc="-1" strike="noStrike">
                <a:latin typeface="Times New Roman"/>
              </a:rPr>
              <a:t>&lt;Foliennummer&gt;</a:t>
            </a:fld>
            <a:endParaRPr b="0" lang="de-DE" sz="1400" spc="-1" strike="noStrike">
              <a:latin typeface="Times New Roman"/>
            </a:endParaRPr>
          </a:p>
        </p:txBody>
      </p:sp>
    </p:spTree>
  </p:cSld>
  <p:clrMap bg1="lt1" bg2="lt2" tx1="dk1" tx2="dk2" accent1="accent1" accent2="accent2" accent3="accent3" accent4="accent4" accent5="accent5" accent6="accent6" hlink="hlink" folHlink="folHlink"/>
</p:notesMaster>
</file>

<file path=ppt/notesSlides/_rels/notesSlide1.xml.rels><?xml version="1.0" encoding="UTF-8"?>
<Relationships xmlns="http://schemas.openxmlformats.org/package/2006/relationships"><Relationship Id="rId1" Type="http://schemas.openxmlformats.org/officeDocument/2006/relationships/slide" Target="../slides/slide1.xml"/><Relationship Id="rId2" Type="http://schemas.openxmlformats.org/officeDocument/2006/relationships/notesMaster" Target="../notesMasters/notesMaster1.xml"/>
</Relationships>
</file>

<file path=ppt/notesSlides/_rels/notesSlide11.xml.rels><?xml version="1.0" encoding="UTF-8"?>
<Relationships xmlns="http://schemas.openxmlformats.org/package/2006/relationships"><Relationship Id="rId1" Type="http://schemas.openxmlformats.org/officeDocument/2006/relationships/slide" Target="../slides/slide11.xml"/><Relationship Id="rId2" Type="http://schemas.openxmlformats.org/officeDocument/2006/relationships/notesMaster" Target="../notesMasters/notesMaster1.xml"/>
</Relationships>
</file>

<file path=ppt/notesSlides/_rels/notesSlide13.xml.rels><?xml version="1.0" encoding="UTF-8"?>
<Relationships xmlns="http://schemas.openxmlformats.org/package/2006/relationships"><Relationship Id="rId1" Type="http://schemas.openxmlformats.org/officeDocument/2006/relationships/slide" Target="../slides/slide13.xml"/><Relationship Id="rId2" Type="http://schemas.openxmlformats.org/officeDocument/2006/relationships/notesMaster" Target="../notesMasters/notesMaster1.xml"/>
</Relationships>
</file>

<file path=ppt/notesSlides/_rels/notesSlide14.xml.rels><?xml version="1.0" encoding="UTF-8"?>
<Relationships xmlns="http://schemas.openxmlformats.org/package/2006/relationships"><Relationship Id="rId1" Type="http://schemas.openxmlformats.org/officeDocument/2006/relationships/slide" Target="../slides/slide14.xml"/><Relationship Id="rId2" Type="http://schemas.openxmlformats.org/officeDocument/2006/relationships/notesMaster" Target="../notesMasters/notesMaster1.xml"/>
</Relationships>
</file>

<file path=ppt/notesSlides/_rels/notesSlide15.xml.rels><?xml version="1.0" encoding="UTF-8"?>
<Relationships xmlns="http://schemas.openxmlformats.org/package/2006/relationships"><Relationship Id="rId1" Type="http://schemas.openxmlformats.org/officeDocument/2006/relationships/slide" Target="../slides/slide15.xml"/><Relationship Id="rId2" Type="http://schemas.openxmlformats.org/officeDocument/2006/relationships/notesMaster" Target="../notesMasters/notesMaster1.xml"/>
</Relationships>
</file>

<file path=ppt/notesSlides/_rels/notesSlide16.xml.rels><?xml version="1.0" encoding="UTF-8"?>
<Relationships xmlns="http://schemas.openxmlformats.org/package/2006/relationships"><Relationship Id="rId1" Type="http://schemas.openxmlformats.org/officeDocument/2006/relationships/slide" Target="../slides/slide16.xml"/><Relationship Id="rId2" Type="http://schemas.openxmlformats.org/officeDocument/2006/relationships/notesMaster" Target="../notesMasters/notesMaster1.xml"/>
</Relationships>
</file>

<file path=ppt/notesSlides/_rels/notesSlide20.xml.rels><?xml version="1.0" encoding="UTF-8"?>
<Relationships xmlns="http://schemas.openxmlformats.org/package/2006/relationships"><Relationship Id="rId1" Type="http://schemas.openxmlformats.org/officeDocument/2006/relationships/slide" Target="../slides/slide20.xml"/><Relationship Id="rId2" Type="http://schemas.openxmlformats.org/officeDocument/2006/relationships/notesMaster" Target="../notesMasters/notesMaster1.xml"/>
</Relationships>
</file>

<file path=ppt/notesSlides/_rels/notesSlide21.xml.rels><?xml version="1.0" encoding="UTF-8"?>
<Relationships xmlns="http://schemas.openxmlformats.org/package/2006/relationships"><Relationship Id="rId1" Type="http://schemas.openxmlformats.org/officeDocument/2006/relationships/slide" Target="../slides/slide21.xml"/><Relationship Id="rId2" Type="http://schemas.openxmlformats.org/officeDocument/2006/relationships/notesMaster" Target="../notesMasters/notesMaster1.xml"/>
</Relationships>
</file>

<file path=ppt/notesSlides/_rels/notesSlide25.xml.rels><?xml version="1.0" encoding="UTF-8"?>
<Relationships xmlns="http://schemas.openxmlformats.org/package/2006/relationships"><Relationship Id="rId1" Type="http://schemas.openxmlformats.org/officeDocument/2006/relationships/slide" Target="../slides/slide25.xml"/><Relationship Id="rId2" Type="http://schemas.openxmlformats.org/officeDocument/2006/relationships/notesMaster" Target="../notesMasters/notesMaster1.xml"/>
</Relationships>
</file>

<file path=ppt/notesSlides/_rels/notesSlide26.xml.rels><?xml version="1.0" encoding="UTF-8"?>
<Relationships xmlns="http://schemas.openxmlformats.org/package/2006/relationships"><Relationship Id="rId1" Type="http://schemas.openxmlformats.org/officeDocument/2006/relationships/slide" Target="../slides/slide26.xml"/><Relationship Id="rId2" Type="http://schemas.openxmlformats.org/officeDocument/2006/relationships/notesMaster" Target="../notesMasters/notesMaster1.xml"/>
</Relationships>
</file>

<file path=ppt/notesSlides/_rels/notesSlide28.xml.rels><?xml version="1.0" encoding="UTF-8"?>
<Relationships xmlns="http://schemas.openxmlformats.org/package/2006/relationships"><Relationship Id="rId1" Type="http://schemas.openxmlformats.org/officeDocument/2006/relationships/slide" Target="../slides/slide28.xml"/><Relationship Id="rId2" Type="http://schemas.openxmlformats.org/officeDocument/2006/relationships/notesMaster" Target="../notesMasters/notesMaster1.xml"/>
</Relationships>
</file>

<file path=ppt/notesSlides/_rels/notesSlide36.xml.rels><?xml version="1.0" encoding="UTF-8"?>
<Relationships xmlns="http://schemas.openxmlformats.org/package/2006/relationships"><Relationship Id="rId1" Type="http://schemas.openxmlformats.org/officeDocument/2006/relationships/slide" Target="../slides/slide36.xml"/><Relationship Id="rId2" Type="http://schemas.openxmlformats.org/officeDocument/2006/relationships/notesMaster" Target="../notesMasters/notesMaster1.xml"/>
</Relationships>
</file>

<file path=ppt/notesSlides/_rels/notesSlide39.xml.rels><?xml version="1.0" encoding="UTF-8"?>
<Relationships xmlns="http://schemas.openxmlformats.org/package/2006/relationships"><Relationship Id="rId1" Type="http://schemas.openxmlformats.org/officeDocument/2006/relationships/slide" Target="../slides/slide39.xml"/><Relationship Id="rId2" Type="http://schemas.openxmlformats.org/officeDocument/2006/relationships/notesMaster" Target="../notesMasters/notesMaster1.xml"/>
</Relationships>
</file>

<file path=ppt/notesSlides/_rels/notesSlide40.xml.rels><?xml version="1.0" encoding="UTF-8"?>
<Relationships xmlns="http://schemas.openxmlformats.org/package/2006/relationships"><Relationship Id="rId1" Type="http://schemas.openxmlformats.org/officeDocument/2006/relationships/slide" Target="../slides/slide40.xml"/><Relationship Id="rId2" Type="http://schemas.openxmlformats.org/officeDocument/2006/relationships/notesMaster" Target="../notesMasters/notesMaster1.xml"/>
</Relationships>
</file>

<file path=ppt/notesSlides/_rels/notesSlide48.xml.rels><?xml version="1.0" encoding="UTF-8"?>
<Relationships xmlns="http://schemas.openxmlformats.org/package/2006/relationships"><Relationship Id="rId1" Type="http://schemas.openxmlformats.org/officeDocument/2006/relationships/slide" Target="../slides/slide48.xml"/><Relationship Id="rId2" Type="http://schemas.openxmlformats.org/officeDocument/2006/relationships/notesMaster" Target="../notesMasters/notesMaster1.xml"/>
</Relationships>
</file>

<file path=ppt/notesSlides/_rels/notesSlide49.xml.rels><?xml version="1.0" encoding="UTF-8"?>
<Relationships xmlns="http://schemas.openxmlformats.org/package/2006/relationships"><Relationship Id="rId1" Type="http://schemas.openxmlformats.org/officeDocument/2006/relationships/slide" Target="../slides/slide49.xml"/><Relationship Id="rId2" Type="http://schemas.openxmlformats.org/officeDocument/2006/relationships/notesMaster" Target="../notesMasters/notesMaster1.xml"/>
</Relationships>
</file>

<file path=ppt/notesSlides/_rels/notesSlide50.xml.rels><?xml version="1.0" encoding="UTF-8"?>
<Relationships xmlns="http://schemas.openxmlformats.org/package/2006/relationships"><Relationship Id="rId1" Type="http://schemas.openxmlformats.org/officeDocument/2006/relationships/slide" Target="../slides/slide50.xml"/><Relationship Id="rId2" Type="http://schemas.openxmlformats.org/officeDocument/2006/relationships/notesMaster" Target="../notesMasters/notesMaster1.xml"/>
</Relationships>
</file>

<file path=ppt/notesSlides/_rels/notesSlide51.xml.rels><?xml version="1.0" encoding="UTF-8"?>
<Relationships xmlns="http://schemas.openxmlformats.org/package/2006/relationships"><Relationship Id="rId1" Type="http://schemas.openxmlformats.org/officeDocument/2006/relationships/slide" Target="../slides/slide51.xml"/><Relationship Id="rId2" Type="http://schemas.openxmlformats.org/officeDocument/2006/relationships/notesMaster" Target="../notesMasters/notesMaster1.xml"/>
</Relationships>
</file>

<file path=ppt/notesSlides/_rels/notesSlide54.xml.rels><?xml version="1.0" encoding="UTF-8"?>
<Relationships xmlns="http://schemas.openxmlformats.org/package/2006/relationships"><Relationship Id="rId1" Type="http://schemas.openxmlformats.org/officeDocument/2006/relationships/slide" Target="../slides/slide54.xml"/><Relationship Id="rId2" Type="http://schemas.openxmlformats.org/officeDocument/2006/relationships/notesMaster" Target="../notesMasters/notesMaster1.xml"/>
</Relationships>
</file>

<file path=ppt/notesSlides/_rels/notesSlide6.xml.rels><?xml version="1.0" encoding="UTF-8"?>
<Relationships xmlns="http://schemas.openxmlformats.org/package/2006/relationships"><Relationship Id="rId1" Type="http://schemas.openxmlformats.org/officeDocument/2006/relationships/slide" Target="../slides/slide6.xml"/><Relationship Id="rId2" Type="http://schemas.openxmlformats.org/officeDocument/2006/relationships/notesMaster" Target="../notesMasters/notesMaster1.xml"/>
</Relationships>
</file>

<file path=ppt/notesSlides/_rels/notesSlide7.xml.rels><?xml version="1.0" encoding="UTF-8"?>
<Relationships xmlns="http://schemas.openxmlformats.org/package/2006/relationships"><Relationship Id="rId1" Type="http://schemas.openxmlformats.org/officeDocument/2006/relationships/slide" Target="../slides/slide7.xml"/><Relationship Id="rId2" Type="http://schemas.openxmlformats.org/officeDocument/2006/relationships/notesMaster" Target="../notesMasters/notesMaster1.xml"/>
</Relationships>
</file>

<file path=ppt/notesSlides/notesSlide1.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9" name="PlaceHolder 1"/>
          <p:cNvSpPr>
            <a:spLocks noGrp="1"/>
          </p:cNvSpPr>
          <p:nvPr>
            <p:ph type="sldImg"/>
          </p:nvPr>
        </p:nvSpPr>
        <p:spPr>
          <a:xfrm>
            <a:off x="685800" y="1143000"/>
            <a:ext cx="5486040" cy="3085920"/>
          </a:xfrm>
          <a:prstGeom prst="rect">
            <a:avLst/>
          </a:prstGeom>
          <a:ln w="0">
            <a:noFill/>
          </a:ln>
        </p:spPr>
      </p:sp>
      <p:sp>
        <p:nvSpPr>
          <p:cNvPr id="210" name="PlaceHolder 2"/>
          <p:cNvSpPr>
            <a:spLocks noGrp="1"/>
          </p:cNvSpPr>
          <p:nvPr>
            <p:ph type="body"/>
          </p:nvPr>
        </p:nvSpPr>
        <p:spPr>
          <a:xfrm>
            <a:off x="685800" y="4400640"/>
            <a:ext cx="5486040" cy="3600000"/>
          </a:xfrm>
          <a:prstGeom prst="rect">
            <a:avLst/>
          </a:prstGeom>
          <a:noFill/>
          <a:ln w="0">
            <a:noFill/>
          </a:ln>
        </p:spPr>
        <p:txBody>
          <a:bodyPr anchor="t">
            <a:noAutofit/>
          </a:bodyPr>
          <a:p>
            <a:endParaRPr b="0" lang="de-DE" sz="2000" spc="-1" strike="noStrike">
              <a:latin typeface="Arial"/>
            </a:endParaRPr>
          </a:p>
        </p:txBody>
      </p:sp>
      <p:sp>
        <p:nvSpPr>
          <p:cNvPr id="211" name="PlaceHolder 3"/>
          <p:cNvSpPr>
            <a:spLocks noGrp="1"/>
          </p:cNvSpPr>
          <p:nvPr>
            <p:ph type="sldNum" idx="10"/>
          </p:nvPr>
        </p:nvSpPr>
        <p:spPr>
          <a:xfrm>
            <a:off x="3884760" y="8685360"/>
            <a:ext cx="2971440" cy="458280"/>
          </a:xfrm>
          <a:prstGeom prst="rect">
            <a:avLst/>
          </a:prstGeom>
          <a:noFill/>
          <a:ln w="0">
            <a:noFill/>
          </a:ln>
        </p:spPr>
        <p:txBody>
          <a:bodyPr anchor="b">
            <a:noAutofit/>
          </a:bodyPr>
          <a:lstStyle>
            <a:lvl1pPr algn="r">
              <a:lnSpc>
                <a:spcPct val="100000"/>
              </a:lnSpc>
              <a:buNone/>
              <a:defRPr b="0" lang="de-DE" sz="1200" spc="-1" strike="noStrike">
                <a:latin typeface="Times New Roman"/>
              </a:defRPr>
            </a:lvl1pPr>
          </a:lstStyle>
          <a:p>
            <a:pPr algn="r">
              <a:lnSpc>
                <a:spcPct val="100000"/>
              </a:lnSpc>
              <a:buNone/>
            </a:pPr>
            <a:fld id="{DD79813E-5CD4-4B2C-A75B-4993DC79C17E}" type="slidenum">
              <a:rPr b="0" lang="de-DE" sz="1200" spc="-1" strike="noStrike">
                <a:latin typeface="Times New Roman"/>
              </a:rPr>
              <a:t>&lt;Foliennummer&gt;</a:t>
            </a:fld>
            <a:endParaRPr b="0" lang="de-DE" sz="1200" spc="-1" strike="noStrike">
              <a:latin typeface="Times New Roman"/>
            </a:endParaRPr>
          </a:p>
        </p:txBody>
      </p:sp>
    </p:spTree>
  </p:cSld>
</p:notes>
</file>

<file path=ppt/notesSlides/notesSlide11.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18" name="PlaceHolder 1"/>
          <p:cNvSpPr>
            <a:spLocks noGrp="1"/>
          </p:cNvSpPr>
          <p:nvPr>
            <p:ph type="sldImg"/>
          </p:nvPr>
        </p:nvSpPr>
        <p:spPr>
          <a:xfrm>
            <a:off x="685800" y="1143000"/>
            <a:ext cx="5486040" cy="3085920"/>
          </a:xfrm>
          <a:prstGeom prst="rect">
            <a:avLst/>
          </a:prstGeom>
          <a:ln w="0">
            <a:noFill/>
          </a:ln>
        </p:spPr>
      </p:sp>
      <p:sp>
        <p:nvSpPr>
          <p:cNvPr id="219" name="PlaceHolder 2"/>
          <p:cNvSpPr>
            <a:spLocks noGrp="1"/>
          </p:cNvSpPr>
          <p:nvPr>
            <p:ph type="body"/>
          </p:nvPr>
        </p:nvSpPr>
        <p:spPr>
          <a:xfrm>
            <a:off x="685800" y="4400640"/>
            <a:ext cx="5486040" cy="3600000"/>
          </a:xfrm>
          <a:prstGeom prst="rect">
            <a:avLst/>
          </a:prstGeom>
          <a:noFill/>
          <a:ln w="0">
            <a:noFill/>
          </a:ln>
        </p:spPr>
        <p:txBody>
          <a:bodyPr anchor="t">
            <a:noAutofit/>
          </a:bodyPr>
          <a:p>
            <a:pPr marL="216000" indent="-216000">
              <a:lnSpc>
                <a:spcPct val="100000"/>
              </a:lnSpc>
              <a:buNone/>
            </a:pPr>
            <a:r>
              <a:rPr b="0" lang="de-DE" sz="2000" spc="-1" strike="noStrike">
                <a:latin typeface="Arial"/>
              </a:rPr>
              <a:t>Genaues Verfahren, wenn LG schon zugewiesen und kurzfristig nicht erfüllt:</a:t>
            </a:r>
            <a:endParaRPr b="0" lang="de-DE" sz="2000" spc="-1" strike="noStrike">
              <a:latin typeface="Arial"/>
            </a:endParaRPr>
          </a:p>
          <a:p>
            <a:pPr marL="216000" indent="-216000">
              <a:lnSpc>
                <a:spcPct val="100000"/>
              </a:lnSpc>
              <a:buNone/>
            </a:pPr>
            <a:r>
              <a:rPr b="0" lang="de-DE" sz="2000" spc="-1" strike="noStrike">
                <a:latin typeface="Arial"/>
              </a:rPr>
              <a:t>- </a:t>
            </a:r>
            <a:r>
              <a:rPr b="1" lang="de-DE" sz="2000" spc="-1" strike="noStrike">
                <a:latin typeface="Arial"/>
              </a:rPr>
              <a:t>KH teilt unverzüglich mit: </a:t>
            </a:r>
            <a:r>
              <a:rPr b="0" lang="de-DE" sz="2000" spc="-1" strike="noStrike">
                <a:latin typeface="Arial"/>
              </a:rPr>
              <a:t>Land muss innerhalb von 3 Monaten Ausnahme genehmigen, dann weiter Abrechnung, nach 6 Monaten  entweder wieder erfüllt oder zwangsweiser Entzug</a:t>
            </a:r>
            <a:endParaRPr b="0" lang="de-DE" sz="2000" spc="-1" strike="noStrike">
              <a:latin typeface="Arial"/>
            </a:endParaRPr>
          </a:p>
          <a:p>
            <a:pPr marL="216000" indent="-216000">
              <a:lnSpc>
                <a:spcPct val="100000"/>
              </a:lnSpc>
              <a:buNone/>
            </a:pPr>
            <a:endParaRPr b="0" lang="de-DE" sz="2000" spc="-1" strike="noStrike">
              <a:latin typeface="Arial"/>
            </a:endParaRPr>
          </a:p>
          <a:p>
            <a:pPr marL="216000" indent="-216000">
              <a:lnSpc>
                <a:spcPct val="100000"/>
              </a:lnSpc>
              <a:buNone/>
            </a:pPr>
            <a:r>
              <a:rPr b="1" lang="de-DE" sz="2000" spc="-1" strike="noStrike">
                <a:latin typeface="Arial"/>
              </a:rPr>
              <a:t>KH teilt nicht mit: Wenn es trotzdem bekannt wird,</a:t>
            </a:r>
            <a:r>
              <a:rPr b="0" lang="de-DE" sz="2000" spc="-1" strike="noStrike">
                <a:latin typeface="Arial"/>
              </a:rPr>
              <a:t> ab Eintreten der Nichterfüllung keine Vergütung. Wenn Land nach Bekanntwerden 6 Monate gewährt, dann wieder Geld, ansonsten sofortiger Entzug.</a:t>
            </a:r>
            <a:endParaRPr b="0" lang="de-DE" sz="2000" spc="-1" strike="noStrike">
              <a:latin typeface="Arial"/>
            </a:endParaRPr>
          </a:p>
          <a:p>
            <a:pPr marL="216000" indent="-216000">
              <a:lnSpc>
                <a:spcPct val="100000"/>
              </a:lnSpc>
              <a:buNone/>
            </a:pPr>
            <a:endParaRPr b="0" lang="de-DE" sz="2000" spc="-1" strike="noStrike">
              <a:latin typeface="Arial"/>
            </a:endParaRPr>
          </a:p>
        </p:txBody>
      </p:sp>
      <p:sp>
        <p:nvSpPr>
          <p:cNvPr id="220" name="PlaceHolder 3"/>
          <p:cNvSpPr>
            <a:spLocks noGrp="1"/>
          </p:cNvSpPr>
          <p:nvPr>
            <p:ph type="sldNum" idx="13"/>
          </p:nvPr>
        </p:nvSpPr>
        <p:spPr>
          <a:xfrm>
            <a:off x="3884760" y="8685360"/>
            <a:ext cx="2971440" cy="458280"/>
          </a:xfrm>
          <a:prstGeom prst="rect">
            <a:avLst/>
          </a:prstGeom>
          <a:noFill/>
          <a:ln w="0">
            <a:noFill/>
          </a:ln>
        </p:spPr>
        <p:txBody>
          <a:bodyPr anchor="b">
            <a:noAutofit/>
          </a:bodyPr>
          <a:lstStyle>
            <a:lvl1pPr algn="r">
              <a:lnSpc>
                <a:spcPct val="100000"/>
              </a:lnSpc>
              <a:buNone/>
              <a:defRPr b="0" lang="de-DE" sz="1200" spc="-1" strike="noStrike">
                <a:latin typeface="Times New Roman"/>
              </a:defRPr>
            </a:lvl1pPr>
          </a:lstStyle>
          <a:p>
            <a:pPr algn="r">
              <a:lnSpc>
                <a:spcPct val="100000"/>
              </a:lnSpc>
              <a:buNone/>
            </a:pPr>
            <a:fld id="{E4F82D22-742B-4C23-AF50-3A18F9480FBC}" type="slidenum">
              <a:rPr b="0" lang="de-DE" sz="1200" spc="-1" strike="noStrike">
                <a:latin typeface="Times New Roman"/>
              </a:rPr>
              <a:t>&lt;Foliennummer&gt;</a:t>
            </a:fld>
            <a:endParaRPr b="0" lang="de-DE" sz="1200" spc="-1" strike="noStrike">
              <a:latin typeface="Times New Roman"/>
            </a:endParaRPr>
          </a:p>
        </p:txBody>
      </p:sp>
    </p:spTree>
  </p:cSld>
</p:notes>
</file>

<file path=ppt/notesSlides/notesSlide13.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21" name="PlaceHolder 1"/>
          <p:cNvSpPr>
            <a:spLocks noGrp="1"/>
          </p:cNvSpPr>
          <p:nvPr>
            <p:ph type="sldImg"/>
          </p:nvPr>
        </p:nvSpPr>
        <p:spPr>
          <a:xfrm>
            <a:off x="685800" y="1143000"/>
            <a:ext cx="5486040" cy="3085920"/>
          </a:xfrm>
          <a:prstGeom prst="rect">
            <a:avLst/>
          </a:prstGeom>
          <a:ln w="0">
            <a:noFill/>
          </a:ln>
        </p:spPr>
      </p:sp>
      <p:sp>
        <p:nvSpPr>
          <p:cNvPr id="222" name="PlaceHolder 2"/>
          <p:cNvSpPr>
            <a:spLocks noGrp="1"/>
          </p:cNvSpPr>
          <p:nvPr>
            <p:ph type="body"/>
          </p:nvPr>
        </p:nvSpPr>
        <p:spPr>
          <a:xfrm>
            <a:off x="685800" y="4400640"/>
            <a:ext cx="5486040" cy="3600000"/>
          </a:xfrm>
          <a:prstGeom prst="rect">
            <a:avLst/>
          </a:prstGeom>
          <a:noFill/>
          <a:ln w="0">
            <a:noFill/>
          </a:ln>
        </p:spPr>
        <p:txBody>
          <a:bodyPr anchor="t">
            <a:noAutofit/>
          </a:bodyPr>
          <a:p>
            <a:pPr>
              <a:lnSpc>
                <a:spcPct val="100000"/>
              </a:lnSpc>
              <a:spcAft>
                <a:spcPts val="1199"/>
              </a:spcAft>
              <a:buNone/>
              <a:tabLst>
                <a:tab algn="l" pos="0"/>
              </a:tabLst>
            </a:pPr>
            <a:endParaRPr b="0" lang="de-DE" sz="1800" spc="-1" strike="noStrike">
              <a:latin typeface="Arial"/>
            </a:endParaRPr>
          </a:p>
          <a:p>
            <a:pPr>
              <a:lnSpc>
                <a:spcPct val="100000"/>
              </a:lnSpc>
              <a:buNone/>
              <a:tabLst>
                <a:tab algn="l" pos="0"/>
              </a:tabLst>
            </a:pPr>
            <a:r>
              <a:rPr b="0" lang="de-DE" sz="2000" spc="-1" strike="noStrike">
                <a:latin typeface="Aptos"/>
                <a:ea typeface="Times New Roman"/>
              </a:rPr>
              <a:t>Gibt an wie viele Fälle unterhalb einer prozentualen Grenze liegen</a:t>
            </a:r>
            <a:endParaRPr b="0" lang="de-DE" sz="2000" spc="-1" strike="noStrike">
              <a:latin typeface="Arial"/>
            </a:endParaRPr>
          </a:p>
          <a:p>
            <a:pPr>
              <a:lnSpc>
                <a:spcPct val="100000"/>
              </a:lnSpc>
              <a:buNone/>
              <a:tabLst>
                <a:tab algn="l" pos="0"/>
              </a:tabLst>
            </a:pPr>
            <a:r>
              <a:rPr b="0" lang="de-DE" sz="2000" spc="-1" strike="noStrike">
                <a:latin typeface="Aptos"/>
                <a:ea typeface="Times New Roman"/>
              </a:rPr>
              <a:t>Bsp: 20% Perzentile</a:t>
            </a:r>
            <a:endParaRPr b="0" lang="de-DE" sz="2000" spc="-1" strike="noStrike">
              <a:latin typeface="Arial"/>
            </a:endParaRPr>
          </a:p>
          <a:p>
            <a:pPr>
              <a:lnSpc>
                <a:spcPct val="100000"/>
              </a:lnSpc>
              <a:buNone/>
              <a:tabLst>
                <a:tab algn="l" pos="0"/>
              </a:tabLst>
            </a:pPr>
            <a:r>
              <a:rPr b="0" lang="de-DE" sz="2000" spc="-1" strike="noStrike">
                <a:latin typeface="Aptos"/>
                <a:ea typeface="Times New Roman"/>
              </a:rPr>
              <a:t>Man hat 100 Standorte und sortiert sie aufsteigend nach ihrer Fallzahl.</a:t>
            </a:r>
            <a:endParaRPr b="0" lang="de-DE" sz="2000" spc="-1" strike="noStrike">
              <a:latin typeface="Arial"/>
            </a:endParaRPr>
          </a:p>
          <a:p>
            <a:pPr>
              <a:lnSpc>
                <a:spcPct val="100000"/>
              </a:lnSpc>
              <a:buNone/>
              <a:tabLst>
                <a:tab algn="l" pos="0"/>
              </a:tabLst>
            </a:pPr>
            <a:r>
              <a:rPr b="0" lang="de-DE" sz="2000" spc="-1" strike="noStrike">
                <a:latin typeface="Aptos"/>
                <a:ea typeface="Times New Roman"/>
              </a:rPr>
              <a:t>Ergebnis: Die 20 Standorte (20%) mit den geringsten Fallzahlen liegen unter der 20%-Perzentile (Grenze zwischen 20. und 21. KH)</a:t>
            </a:r>
            <a:endParaRPr b="0" lang="de-DE" sz="2000" spc="-1" strike="noStrike">
              <a:latin typeface="Arial"/>
            </a:endParaRPr>
          </a:p>
          <a:p>
            <a:pPr>
              <a:lnSpc>
                <a:spcPct val="100000"/>
              </a:lnSpc>
              <a:buNone/>
              <a:tabLst>
                <a:tab algn="l" pos="0"/>
              </a:tabLst>
            </a:pPr>
            <a:r>
              <a:rPr b="0" lang="de-DE" sz="2000" spc="-1" strike="noStrike">
                <a:latin typeface="Aptos"/>
                <a:ea typeface="Times New Roman"/>
              </a:rPr>
              <a:t>Die Grenze (Fallzahl) ergibt sich aus der Betrachtung der Zahl der Standorte (wann sind es 20%)</a:t>
            </a:r>
            <a:endParaRPr b="0" lang="de-DE" sz="2000" spc="-1" strike="noStrike">
              <a:latin typeface="Arial"/>
            </a:endParaRPr>
          </a:p>
          <a:p>
            <a:pPr>
              <a:lnSpc>
                <a:spcPct val="100000"/>
              </a:lnSpc>
              <a:buNone/>
              <a:tabLst>
                <a:tab algn="l" pos="0"/>
              </a:tabLst>
            </a:pPr>
            <a:r>
              <a:rPr b="1" lang="de-DE" sz="2000" spc="-1" strike="noStrike">
                <a:latin typeface="Aptos"/>
                <a:ea typeface="Times New Roman"/>
              </a:rPr>
              <a:t>Mindestvorhaltezahl wird anders berechnet: </a:t>
            </a:r>
            <a:r>
              <a:rPr b="0" lang="de-DE" sz="2000" spc="-1" strike="noStrike">
                <a:latin typeface="Aptos"/>
                <a:ea typeface="Times New Roman"/>
              </a:rPr>
              <a:t>Grenze liegt bei 20% der gesamten </a:t>
            </a:r>
            <a:r>
              <a:rPr b="1" lang="de-DE" sz="2000" spc="-1" strike="noStrike">
                <a:latin typeface="Aptos"/>
                <a:ea typeface="Times New Roman"/>
              </a:rPr>
              <a:t>Fallzahl </a:t>
            </a:r>
            <a:r>
              <a:rPr b="0" lang="de-DE" sz="2000" spc="-1" strike="noStrike">
                <a:latin typeface="Aptos"/>
                <a:ea typeface="Times New Roman"/>
              </a:rPr>
              <a:t>einer LG</a:t>
            </a:r>
            <a:endParaRPr b="0" lang="de-DE" sz="2000" spc="-1" strike="noStrike">
              <a:latin typeface="Arial"/>
            </a:endParaRPr>
          </a:p>
          <a:p>
            <a:pPr>
              <a:lnSpc>
                <a:spcPct val="100000"/>
              </a:lnSpc>
              <a:buNone/>
              <a:tabLst>
                <a:tab algn="l" pos="0"/>
              </a:tabLst>
            </a:pPr>
            <a:r>
              <a:rPr b="0" lang="de-DE" sz="2000" spc="-1" strike="noStrike">
                <a:latin typeface="Aptos"/>
                <a:ea typeface="Times New Roman"/>
              </a:rPr>
              <a:t>Mindestvorhaltezahl bleibt damit gleich (bis neue RV), damit auch Grenze für die Frage, wann ein Krankenhaus betroffen ist.</a:t>
            </a:r>
            <a:endParaRPr b="0" lang="de-DE" sz="2000" spc="-1" strike="noStrike">
              <a:latin typeface="Arial"/>
            </a:endParaRPr>
          </a:p>
          <a:p>
            <a:pPr>
              <a:lnSpc>
                <a:spcPct val="100000"/>
              </a:lnSpc>
              <a:buNone/>
              <a:tabLst>
                <a:tab algn="l" pos="0"/>
              </a:tabLst>
            </a:pPr>
            <a:r>
              <a:rPr b="0" lang="de-DE" sz="2000" spc="-1" strike="noStrike">
                <a:latin typeface="Aptos"/>
                <a:ea typeface="Times New Roman"/>
              </a:rPr>
              <a:t>Allerdings sind jeweils mehr Krankenhäuser betroffen, wenn kleinere ausscheiden</a:t>
            </a:r>
            <a:endParaRPr b="0" lang="de-DE" sz="2000" spc="-1" strike="noStrike">
              <a:latin typeface="Arial"/>
            </a:endParaRPr>
          </a:p>
          <a:p>
            <a:pPr>
              <a:lnSpc>
                <a:spcPct val="100000"/>
              </a:lnSpc>
              <a:buNone/>
              <a:tabLst>
                <a:tab algn="l" pos="0"/>
              </a:tabLst>
            </a:pPr>
            <a:endParaRPr b="0" lang="de-DE" sz="2000" spc="-1" strike="noStrike">
              <a:latin typeface="Arial"/>
            </a:endParaRPr>
          </a:p>
          <a:p>
            <a:pPr>
              <a:lnSpc>
                <a:spcPct val="100000"/>
              </a:lnSpc>
              <a:buNone/>
              <a:tabLst>
                <a:tab algn="l" pos="0"/>
              </a:tabLst>
            </a:pPr>
            <a:r>
              <a:rPr b="0" lang="de-DE" sz="2000" spc="-1" strike="noStrike">
                <a:latin typeface="Aptos"/>
                <a:ea typeface="Times New Roman"/>
              </a:rPr>
              <a:t>Auszug aus der Begründung (Drs. 20/11854 S. 158</a:t>
            </a:r>
            <a:r>
              <a:rPr b="0" i="1" lang="de-DE" sz="2000" spc="-1" strike="noStrike">
                <a:latin typeface="Aptos"/>
                <a:ea typeface="Times New Roman"/>
              </a:rPr>
              <a:t>): „Das IQWiG soll seine Empfehlungen grundsätzlich in Form der Angabe von Perzentilen der gesamten Behandlungsfälle eines Kalenderjahres je Leistungsgruppe angeben. … So könnte in einer Leistungsgruppe beispielsweise das 20. Perzentil der Behandlungsfälle vorgeschlagen werden („Cut-Off“), das im Ergebnis dann dazu führt, dass Krankenhausstandorte, die unterhalb des 20. Perzentils der gesamten Behandlungsfälle eines Kalenderjahres je Leistungsgruppe liegen, die Mindestvorhaltezahl nicht erfüllen.“</a:t>
            </a:r>
            <a:endParaRPr b="0" lang="de-DE" sz="2000" spc="-1" strike="noStrike">
              <a:latin typeface="Arial"/>
            </a:endParaRPr>
          </a:p>
          <a:p>
            <a:pPr>
              <a:lnSpc>
                <a:spcPct val="100000"/>
              </a:lnSpc>
              <a:buNone/>
              <a:tabLst>
                <a:tab algn="l" pos="0"/>
              </a:tabLst>
            </a:pPr>
            <a:endParaRPr b="0" lang="de-DE" sz="2000" spc="-1" strike="noStrike">
              <a:latin typeface="Arial"/>
            </a:endParaRPr>
          </a:p>
        </p:txBody>
      </p:sp>
      <p:sp>
        <p:nvSpPr>
          <p:cNvPr id="223" name="PlaceHolder 3"/>
          <p:cNvSpPr>
            <a:spLocks noGrp="1"/>
          </p:cNvSpPr>
          <p:nvPr>
            <p:ph type="sldNum" idx="14"/>
          </p:nvPr>
        </p:nvSpPr>
        <p:spPr>
          <a:xfrm>
            <a:off x="3884760" y="8685360"/>
            <a:ext cx="2971440" cy="458280"/>
          </a:xfrm>
          <a:prstGeom prst="rect">
            <a:avLst/>
          </a:prstGeom>
          <a:noFill/>
          <a:ln w="0">
            <a:noFill/>
          </a:ln>
        </p:spPr>
        <p:txBody>
          <a:bodyPr anchor="b">
            <a:noAutofit/>
          </a:bodyPr>
          <a:lstStyle>
            <a:lvl1pPr algn="r">
              <a:lnSpc>
                <a:spcPct val="100000"/>
              </a:lnSpc>
              <a:buNone/>
              <a:defRPr b="0" lang="de-DE" sz="1200" spc="-1" strike="noStrike">
                <a:latin typeface="Times New Roman"/>
              </a:defRPr>
            </a:lvl1pPr>
          </a:lstStyle>
          <a:p>
            <a:pPr algn="r">
              <a:lnSpc>
                <a:spcPct val="100000"/>
              </a:lnSpc>
              <a:buNone/>
            </a:pPr>
            <a:fld id="{94C84A1B-5EFF-4624-906C-3088FCCD0BA6}" type="slidenum">
              <a:rPr b="0" lang="de-DE" sz="1200" spc="-1" strike="noStrike">
                <a:latin typeface="Times New Roman"/>
              </a:rPr>
              <a:t>&lt;Foliennummer&gt;</a:t>
            </a:fld>
            <a:endParaRPr b="0" lang="de-DE" sz="1200" spc="-1" strike="noStrike">
              <a:latin typeface="Times New Roman"/>
            </a:endParaRPr>
          </a:p>
        </p:txBody>
      </p:sp>
    </p:spTree>
  </p:cSld>
</p:notes>
</file>

<file path=ppt/notesSlides/notesSlide14.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24" name="PlaceHolder 1"/>
          <p:cNvSpPr>
            <a:spLocks noGrp="1"/>
          </p:cNvSpPr>
          <p:nvPr>
            <p:ph type="sldImg"/>
          </p:nvPr>
        </p:nvSpPr>
        <p:spPr>
          <a:xfrm>
            <a:off x="685800" y="1143000"/>
            <a:ext cx="5486040" cy="3085920"/>
          </a:xfrm>
          <a:prstGeom prst="rect">
            <a:avLst/>
          </a:prstGeom>
          <a:ln w="0">
            <a:noFill/>
          </a:ln>
        </p:spPr>
      </p:sp>
      <p:sp>
        <p:nvSpPr>
          <p:cNvPr id="225" name="PlaceHolder 2"/>
          <p:cNvSpPr>
            <a:spLocks noGrp="1"/>
          </p:cNvSpPr>
          <p:nvPr>
            <p:ph type="body"/>
          </p:nvPr>
        </p:nvSpPr>
        <p:spPr>
          <a:xfrm>
            <a:off x="685800" y="4400640"/>
            <a:ext cx="5486040" cy="3600000"/>
          </a:xfrm>
          <a:prstGeom prst="rect">
            <a:avLst/>
          </a:prstGeom>
          <a:noFill/>
          <a:ln w="0">
            <a:noFill/>
          </a:ln>
        </p:spPr>
        <p:txBody>
          <a:bodyPr anchor="t">
            <a:noAutofit/>
          </a:bodyPr>
          <a:p>
            <a:endParaRPr b="0" lang="de-DE" sz="2000" spc="-1" strike="noStrike">
              <a:latin typeface="Arial"/>
            </a:endParaRPr>
          </a:p>
        </p:txBody>
      </p:sp>
      <p:sp>
        <p:nvSpPr>
          <p:cNvPr id="226" name="PlaceHolder 3"/>
          <p:cNvSpPr>
            <a:spLocks noGrp="1"/>
          </p:cNvSpPr>
          <p:nvPr>
            <p:ph type="sldNum" idx="15"/>
          </p:nvPr>
        </p:nvSpPr>
        <p:spPr>
          <a:xfrm>
            <a:off x="3884760" y="8685360"/>
            <a:ext cx="2971440" cy="458280"/>
          </a:xfrm>
          <a:prstGeom prst="rect">
            <a:avLst/>
          </a:prstGeom>
          <a:noFill/>
          <a:ln w="0">
            <a:noFill/>
          </a:ln>
        </p:spPr>
        <p:txBody>
          <a:bodyPr anchor="b">
            <a:noAutofit/>
          </a:bodyPr>
          <a:lstStyle>
            <a:lvl1pPr algn="r">
              <a:lnSpc>
                <a:spcPct val="100000"/>
              </a:lnSpc>
              <a:buNone/>
              <a:defRPr b="0" lang="de-DE" sz="1200" spc="-1" strike="noStrike">
                <a:latin typeface="Times New Roman"/>
              </a:defRPr>
            </a:lvl1pPr>
          </a:lstStyle>
          <a:p>
            <a:pPr algn="r">
              <a:lnSpc>
                <a:spcPct val="100000"/>
              </a:lnSpc>
              <a:buNone/>
            </a:pPr>
            <a:fld id="{BC81E1DB-E198-4C44-9E15-E5B049F5D3FF}" type="slidenum">
              <a:rPr b="0" lang="de-DE" sz="1200" spc="-1" strike="noStrike">
                <a:latin typeface="Times New Roman"/>
              </a:rPr>
              <a:t>&lt;Foliennummer&gt;</a:t>
            </a:fld>
            <a:endParaRPr b="0" lang="de-DE" sz="1200" spc="-1" strike="noStrike">
              <a:latin typeface="Times New Roman"/>
            </a:endParaRPr>
          </a:p>
        </p:txBody>
      </p:sp>
    </p:spTree>
  </p:cSld>
</p:notes>
</file>

<file path=ppt/notesSlides/notesSlide15.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27" name="PlaceHolder 1"/>
          <p:cNvSpPr>
            <a:spLocks noGrp="1"/>
          </p:cNvSpPr>
          <p:nvPr>
            <p:ph type="sldImg"/>
          </p:nvPr>
        </p:nvSpPr>
        <p:spPr>
          <a:xfrm>
            <a:off x="685800" y="1143000"/>
            <a:ext cx="5486040" cy="3085920"/>
          </a:xfrm>
          <a:prstGeom prst="rect">
            <a:avLst/>
          </a:prstGeom>
          <a:ln w="0">
            <a:noFill/>
          </a:ln>
        </p:spPr>
      </p:sp>
      <p:sp>
        <p:nvSpPr>
          <p:cNvPr id="228" name="PlaceHolder 2"/>
          <p:cNvSpPr>
            <a:spLocks noGrp="1"/>
          </p:cNvSpPr>
          <p:nvPr>
            <p:ph type="body"/>
          </p:nvPr>
        </p:nvSpPr>
        <p:spPr>
          <a:xfrm>
            <a:off x="685800" y="4400640"/>
            <a:ext cx="5486040" cy="3600000"/>
          </a:xfrm>
          <a:prstGeom prst="rect">
            <a:avLst/>
          </a:prstGeom>
          <a:noFill/>
          <a:ln w="0">
            <a:noFill/>
          </a:ln>
        </p:spPr>
        <p:txBody>
          <a:bodyPr anchor="t">
            <a:noAutofit/>
          </a:bodyPr>
          <a:p>
            <a:endParaRPr b="0" lang="de-DE" sz="2000" spc="-1" strike="noStrike">
              <a:latin typeface="Arial"/>
            </a:endParaRPr>
          </a:p>
        </p:txBody>
      </p:sp>
      <p:sp>
        <p:nvSpPr>
          <p:cNvPr id="229" name="PlaceHolder 3"/>
          <p:cNvSpPr>
            <a:spLocks noGrp="1"/>
          </p:cNvSpPr>
          <p:nvPr>
            <p:ph type="sldNum" idx="16"/>
          </p:nvPr>
        </p:nvSpPr>
        <p:spPr>
          <a:xfrm>
            <a:off x="3884760" y="8685360"/>
            <a:ext cx="2971440" cy="458280"/>
          </a:xfrm>
          <a:prstGeom prst="rect">
            <a:avLst/>
          </a:prstGeom>
          <a:noFill/>
          <a:ln w="0">
            <a:noFill/>
          </a:ln>
        </p:spPr>
        <p:txBody>
          <a:bodyPr anchor="b">
            <a:noAutofit/>
          </a:bodyPr>
          <a:lstStyle>
            <a:lvl1pPr algn="r">
              <a:lnSpc>
                <a:spcPct val="100000"/>
              </a:lnSpc>
              <a:buNone/>
              <a:defRPr b="0" lang="de-DE" sz="1200" spc="-1" strike="noStrike">
                <a:latin typeface="Times New Roman"/>
              </a:defRPr>
            </a:lvl1pPr>
          </a:lstStyle>
          <a:p>
            <a:pPr algn="r">
              <a:lnSpc>
                <a:spcPct val="100000"/>
              </a:lnSpc>
              <a:buNone/>
            </a:pPr>
            <a:fld id="{CAD2725C-F7DD-42B7-9498-79ABC9B644DA}" type="slidenum">
              <a:rPr b="0" lang="de-DE" sz="1200" spc="-1" strike="noStrike">
                <a:latin typeface="Times New Roman"/>
              </a:rPr>
              <a:t>&lt;Foliennummer&gt;</a:t>
            </a:fld>
            <a:endParaRPr b="0" lang="de-DE" sz="1200" spc="-1" strike="noStrike">
              <a:latin typeface="Times New Roman"/>
            </a:endParaRPr>
          </a:p>
        </p:txBody>
      </p:sp>
    </p:spTree>
  </p:cSld>
</p:notes>
</file>

<file path=ppt/notesSlides/notesSlide16.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30" name="PlaceHolder 1"/>
          <p:cNvSpPr>
            <a:spLocks noGrp="1"/>
          </p:cNvSpPr>
          <p:nvPr>
            <p:ph type="sldImg"/>
          </p:nvPr>
        </p:nvSpPr>
        <p:spPr>
          <a:xfrm>
            <a:off x="685800" y="1143000"/>
            <a:ext cx="5486040" cy="3085920"/>
          </a:xfrm>
          <a:prstGeom prst="rect">
            <a:avLst/>
          </a:prstGeom>
          <a:ln w="0">
            <a:noFill/>
          </a:ln>
        </p:spPr>
      </p:sp>
      <p:sp>
        <p:nvSpPr>
          <p:cNvPr id="231" name="PlaceHolder 2"/>
          <p:cNvSpPr>
            <a:spLocks noGrp="1"/>
          </p:cNvSpPr>
          <p:nvPr>
            <p:ph type="body"/>
          </p:nvPr>
        </p:nvSpPr>
        <p:spPr>
          <a:xfrm>
            <a:off x="685800" y="4400640"/>
            <a:ext cx="5486040" cy="3600000"/>
          </a:xfrm>
          <a:prstGeom prst="rect">
            <a:avLst/>
          </a:prstGeom>
          <a:noFill/>
          <a:ln w="0">
            <a:noFill/>
          </a:ln>
        </p:spPr>
        <p:txBody>
          <a:bodyPr anchor="t">
            <a:noAutofit/>
          </a:bodyPr>
          <a:p>
            <a:endParaRPr b="0" lang="de-DE" sz="2000" spc="-1" strike="noStrike">
              <a:latin typeface="Arial"/>
            </a:endParaRPr>
          </a:p>
        </p:txBody>
      </p:sp>
      <p:sp>
        <p:nvSpPr>
          <p:cNvPr id="232" name="PlaceHolder 3"/>
          <p:cNvSpPr>
            <a:spLocks noGrp="1"/>
          </p:cNvSpPr>
          <p:nvPr>
            <p:ph type="sldNum" idx="17"/>
          </p:nvPr>
        </p:nvSpPr>
        <p:spPr>
          <a:xfrm>
            <a:off x="3884760" y="8685360"/>
            <a:ext cx="2971440" cy="458280"/>
          </a:xfrm>
          <a:prstGeom prst="rect">
            <a:avLst/>
          </a:prstGeom>
          <a:noFill/>
          <a:ln w="0">
            <a:noFill/>
          </a:ln>
        </p:spPr>
        <p:txBody>
          <a:bodyPr anchor="b">
            <a:noAutofit/>
          </a:bodyPr>
          <a:lstStyle>
            <a:lvl1pPr algn="r">
              <a:lnSpc>
                <a:spcPct val="100000"/>
              </a:lnSpc>
              <a:buNone/>
              <a:defRPr b="0" lang="de-DE" sz="1200" spc="-1" strike="noStrike">
                <a:latin typeface="Times New Roman"/>
              </a:defRPr>
            </a:lvl1pPr>
          </a:lstStyle>
          <a:p>
            <a:pPr algn="r">
              <a:lnSpc>
                <a:spcPct val="100000"/>
              </a:lnSpc>
              <a:buNone/>
            </a:pPr>
            <a:fld id="{B2AE331C-5679-44D8-827E-973CDABE8B3D}" type="slidenum">
              <a:rPr b="0" lang="de-DE" sz="1200" spc="-1" strike="noStrike">
                <a:latin typeface="Times New Roman"/>
              </a:rPr>
              <a:t>&lt;Foliennummer&gt;</a:t>
            </a:fld>
            <a:endParaRPr b="0" lang="de-DE" sz="1200" spc="-1" strike="noStrike">
              <a:latin typeface="Times New Roman"/>
            </a:endParaRPr>
          </a:p>
        </p:txBody>
      </p:sp>
    </p:spTree>
  </p:cSld>
</p:notes>
</file>

<file path=ppt/notesSlides/notesSlide20.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33" name="PlaceHolder 1"/>
          <p:cNvSpPr>
            <a:spLocks noGrp="1"/>
          </p:cNvSpPr>
          <p:nvPr>
            <p:ph type="sldImg"/>
          </p:nvPr>
        </p:nvSpPr>
        <p:spPr>
          <a:xfrm>
            <a:off x="685800" y="1143000"/>
            <a:ext cx="5486040" cy="3085920"/>
          </a:xfrm>
          <a:prstGeom prst="rect">
            <a:avLst/>
          </a:prstGeom>
          <a:ln w="0">
            <a:noFill/>
          </a:ln>
        </p:spPr>
      </p:sp>
      <p:sp>
        <p:nvSpPr>
          <p:cNvPr id="234" name="PlaceHolder 2"/>
          <p:cNvSpPr>
            <a:spLocks noGrp="1"/>
          </p:cNvSpPr>
          <p:nvPr>
            <p:ph type="body"/>
          </p:nvPr>
        </p:nvSpPr>
        <p:spPr>
          <a:xfrm>
            <a:off x="685800" y="4400640"/>
            <a:ext cx="5486040" cy="3600000"/>
          </a:xfrm>
          <a:prstGeom prst="rect">
            <a:avLst/>
          </a:prstGeom>
          <a:noFill/>
          <a:ln w="0">
            <a:noFill/>
          </a:ln>
        </p:spPr>
        <p:txBody>
          <a:bodyPr anchor="t">
            <a:noAutofit/>
          </a:bodyPr>
          <a:p>
            <a:pPr marL="216000" indent="-216000">
              <a:lnSpc>
                <a:spcPct val="100000"/>
              </a:lnSpc>
              <a:buNone/>
            </a:pPr>
            <a:r>
              <a:rPr b="0" lang="de-DE" sz="2000" spc="-1" strike="noStrike">
                <a:latin typeface="Arial"/>
              </a:rPr>
              <a:t>Obergrenze: Übergang Morbiditätsrisiko, Unterversorgung am Jahresende</a:t>
            </a:r>
            <a:endParaRPr b="0" lang="de-DE" sz="2000" spc="-1" strike="noStrike">
              <a:latin typeface="Arial"/>
            </a:endParaRPr>
          </a:p>
        </p:txBody>
      </p:sp>
      <p:sp>
        <p:nvSpPr>
          <p:cNvPr id="235" name="PlaceHolder 3"/>
          <p:cNvSpPr>
            <a:spLocks noGrp="1"/>
          </p:cNvSpPr>
          <p:nvPr>
            <p:ph type="sldNum" idx="18"/>
          </p:nvPr>
        </p:nvSpPr>
        <p:spPr>
          <a:xfrm>
            <a:off x="3884760" y="8685360"/>
            <a:ext cx="2971440" cy="458280"/>
          </a:xfrm>
          <a:prstGeom prst="rect">
            <a:avLst/>
          </a:prstGeom>
          <a:noFill/>
          <a:ln w="0">
            <a:noFill/>
          </a:ln>
        </p:spPr>
        <p:txBody>
          <a:bodyPr anchor="b">
            <a:noAutofit/>
          </a:bodyPr>
          <a:lstStyle>
            <a:lvl1pPr algn="r">
              <a:lnSpc>
                <a:spcPct val="100000"/>
              </a:lnSpc>
              <a:buNone/>
              <a:defRPr b="0" lang="de-DE" sz="1200" spc="-1" strike="noStrike">
                <a:latin typeface="Times New Roman"/>
              </a:defRPr>
            </a:lvl1pPr>
          </a:lstStyle>
          <a:p>
            <a:pPr algn="r">
              <a:lnSpc>
                <a:spcPct val="100000"/>
              </a:lnSpc>
              <a:buNone/>
            </a:pPr>
            <a:fld id="{7F8F9A77-586D-4445-9324-2ACE1F9A6267}" type="slidenum">
              <a:rPr b="0" lang="de-DE" sz="1200" spc="-1" strike="noStrike">
                <a:latin typeface="Times New Roman"/>
              </a:rPr>
              <a:t>&lt;Foliennummer&gt;</a:t>
            </a:fld>
            <a:endParaRPr b="0" lang="de-DE" sz="1200" spc="-1" strike="noStrike">
              <a:latin typeface="Times New Roman"/>
            </a:endParaRPr>
          </a:p>
        </p:txBody>
      </p:sp>
    </p:spTree>
  </p:cSld>
</p:notes>
</file>

<file path=ppt/notesSlides/notesSlide21.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36" name="PlaceHolder 1"/>
          <p:cNvSpPr>
            <a:spLocks noGrp="1"/>
          </p:cNvSpPr>
          <p:nvPr>
            <p:ph type="sldImg"/>
          </p:nvPr>
        </p:nvSpPr>
        <p:spPr>
          <a:xfrm>
            <a:off x="685800" y="1143000"/>
            <a:ext cx="5486040" cy="3085920"/>
          </a:xfrm>
          <a:prstGeom prst="rect">
            <a:avLst/>
          </a:prstGeom>
          <a:ln w="0">
            <a:noFill/>
          </a:ln>
        </p:spPr>
      </p:sp>
      <p:sp>
        <p:nvSpPr>
          <p:cNvPr id="237" name="PlaceHolder 2"/>
          <p:cNvSpPr>
            <a:spLocks noGrp="1"/>
          </p:cNvSpPr>
          <p:nvPr>
            <p:ph type="body"/>
          </p:nvPr>
        </p:nvSpPr>
        <p:spPr>
          <a:xfrm>
            <a:off x="685800" y="4400640"/>
            <a:ext cx="5486040" cy="3600000"/>
          </a:xfrm>
          <a:prstGeom prst="rect">
            <a:avLst/>
          </a:prstGeom>
          <a:noFill/>
          <a:ln w="0">
            <a:noFill/>
          </a:ln>
        </p:spPr>
        <p:txBody>
          <a:bodyPr anchor="t">
            <a:noAutofit/>
          </a:bodyPr>
          <a:p>
            <a:endParaRPr b="0" lang="de-DE" sz="2000" spc="-1" strike="noStrike">
              <a:latin typeface="Arial"/>
            </a:endParaRPr>
          </a:p>
        </p:txBody>
      </p:sp>
      <p:sp>
        <p:nvSpPr>
          <p:cNvPr id="238" name="PlaceHolder 3"/>
          <p:cNvSpPr>
            <a:spLocks noGrp="1"/>
          </p:cNvSpPr>
          <p:nvPr>
            <p:ph type="sldNum" idx="19"/>
          </p:nvPr>
        </p:nvSpPr>
        <p:spPr>
          <a:xfrm>
            <a:off x="3884760" y="8685360"/>
            <a:ext cx="2971440" cy="458280"/>
          </a:xfrm>
          <a:prstGeom prst="rect">
            <a:avLst/>
          </a:prstGeom>
          <a:noFill/>
          <a:ln w="0">
            <a:noFill/>
          </a:ln>
        </p:spPr>
        <p:txBody>
          <a:bodyPr anchor="b">
            <a:noAutofit/>
          </a:bodyPr>
          <a:lstStyle>
            <a:lvl1pPr algn="r">
              <a:lnSpc>
                <a:spcPct val="100000"/>
              </a:lnSpc>
              <a:buNone/>
              <a:defRPr b="0" lang="de-DE" sz="1200" spc="-1" strike="noStrike">
                <a:latin typeface="Times New Roman"/>
              </a:defRPr>
            </a:lvl1pPr>
          </a:lstStyle>
          <a:p>
            <a:pPr algn="r">
              <a:lnSpc>
                <a:spcPct val="100000"/>
              </a:lnSpc>
              <a:buNone/>
            </a:pPr>
            <a:fld id="{1C8C5757-0CE1-45C4-80EF-07B755F0D0C4}" type="slidenum">
              <a:rPr b="0" lang="de-DE" sz="1200" spc="-1" strike="noStrike">
                <a:latin typeface="Times New Roman"/>
              </a:rPr>
              <a:t>&lt;Foliennummer&gt;</a:t>
            </a:fld>
            <a:endParaRPr b="0" lang="de-DE" sz="1200" spc="-1" strike="noStrike">
              <a:latin typeface="Times New Roman"/>
            </a:endParaRPr>
          </a:p>
        </p:txBody>
      </p:sp>
    </p:spTree>
  </p:cSld>
</p:notes>
</file>

<file path=ppt/notesSlides/notesSlide25.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39" name="PlaceHolder 1"/>
          <p:cNvSpPr>
            <a:spLocks noGrp="1"/>
          </p:cNvSpPr>
          <p:nvPr>
            <p:ph type="sldImg"/>
          </p:nvPr>
        </p:nvSpPr>
        <p:spPr>
          <a:xfrm>
            <a:off x="685800" y="1143000"/>
            <a:ext cx="5486040" cy="3085920"/>
          </a:xfrm>
          <a:prstGeom prst="rect">
            <a:avLst/>
          </a:prstGeom>
          <a:ln w="0">
            <a:noFill/>
          </a:ln>
        </p:spPr>
      </p:sp>
      <p:sp>
        <p:nvSpPr>
          <p:cNvPr id="240" name="PlaceHolder 2"/>
          <p:cNvSpPr>
            <a:spLocks noGrp="1"/>
          </p:cNvSpPr>
          <p:nvPr>
            <p:ph type="body"/>
          </p:nvPr>
        </p:nvSpPr>
        <p:spPr>
          <a:xfrm>
            <a:off x="685800" y="4400640"/>
            <a:ext cx="5486040" cy="3600000"/>
          </a:xfrm>
          <a:prstGeom prst="rect">
            <a:avLst/>
          </a:prstGeom>
          <a:noFill/>
          <a:ln w="0">
            <a:noFill/>
          </a:ln>
        </p:spPr>
        <p:txBody>
          <a:bodyPr anchor="t">
            <a:noAutofit/>
          </a:bodyPr>
          <a:p>
            <a:endParaRPr b="0" lang="de-DE" sz="2000" spc="-1" strike="noStrike">
              <a:latin typeface="Arial"/>
            </a:endParaRPr>
          </a:p>
        </p:txBody>
      </p:sp>
      <p:sp>
        <p:nvSpPr>
          <p:cNvPr id="241" name="PlaceHolder 3"/>
          <p:cNvSpPr>
            <a:spLocks noGrp="1"/>
          </p:cNvSpPr>
          <p:nvPr>
            <p:ph type="sldNum" idx="20"/>
          </p:nvPr>
        </p:nvSpPr>
        <p:spPr>
          <a:xfrm>
            <a:off x="3884760" y="8685360"/>
            <a:ext cx="2971440" cy="458280"/>
          </a:xfrm>
          <a:prstGeom prst="rect">
            <a:avLst/>
          </a:prstGeom>
          <a:noFill/>
          <a:ln w="0">
            <a:noFill/>
          </a:ln>
        </p:spPr>
        <p:txBody>
          <a:bodyPr anchor="b">
            <a:noAutofit/>
          </a:bodyPr>
          <a:lstStyle>
            <a:lvl1pPr algn="r">
              <a:lnSpc>
                <a:spcPct val="100000"/>
              </a:lnSpc>
              <a:buNone/>
              <a:defRPr b="0" lang="de-DE" sz="1200" spc="-1" strike="noStrike">
                <a:latin typeface="Times New Roman"/>
              </a:defRPr>
            </a:lvl1pPr>
          </a:lstStyle>
          <a:p>
            <a:pPr algn="r">
              <a:lnSpc>
                <a:spcPct val="100000"/>
              </a:lnSpc>
              <a:buNone/>
            </a:pPr>
            <a:fld id="{AFAD8A18-71A5-4CFD-BEE4-EC6DBE5B0125}" type="slidenum">
              <a:rPr b="0" lang="de-DE" sz="1200" spc="-1" strike="noStrike">
                <a:latin typeface="Times New Roman"/>
              </a:rPr>
              <a:t>&lt;Foliennummer&gt;</a:t>
            </a:fld>
            <a:endParaRPr b="0" lang="de-DE" sz="1200" spc="-1" strike="noStrike">
              <a:latin typeface="Times New Roman"/>
            </a:endParaRPr>
          </a:p>
        </p:txBody>
      </p:sp>
    </p:spTree>
  </p:cSld>
</p:notes>
</file>

<file path=ppt/notesSlides/notesSlide26.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42" name="PlaceHolder 1"/>
          <p:cNvSpPr>
            <a:spLocks noGrp="1"/>
          </p:cNvSpPr>
          <p:nvPr>
            <p:ph type="sldImg"/>
          </p:nvPr>
        </p:nvSpPr>
        <p:spPr>
          <a:xfrm>
            <a:off x="685800" y="1143000"/>
            <a:ext cx="5486040" cy="3085920"/>
          </a:xfrm>
          <a:prstGeom prst="rect">
            <a:avLst/>
          </a:prstGeom>
          <a:ln w="0">
            <a:noFill/>
          </a:ln>
        </p:spPr>
      </p:sp>
      <p:sp>
        <p:nvSpPr>
          <p:cNvPr id="243" name="PlaceHolder 2"/>
          <p:cNvSpPr>
            <a:spLocks noGrp="1"/>
          </p:cNvSpPr>
          <p:nvPr>
            <p:ph type="body"/>
          </p:nvPr>
        </p:nvSpPr>
        <p:spPr>
          <a:xfrm>
            <a:off x="685800" y="4400640"/>
            <a:ext cx="5486040" cy="3600000"/>
          </a:xfrm>
          <a:prstGeom prst="rect">
            <a:avLst/>
          </a:prstGeom>
          <a:noFill/>
          <a:ln w="0">
            <a:noFill/>
          </a:ln>
        </p:spPr>
        <p:txBody>
          <a:bodyPr anchor="t">
            <a:noAutofit/>
          </a:bodyPr>
          <a:p>
            <a:pPr marL="216000" indent="-216000">
              <a:lnSpc>
                <a:spcPct val="100000"/>
              </a:lnSpc>
              <a:buNone/>
            </a:pPr>
            <a:r>
              <a:rPr b="0" lang="de-DE" sz="2000" spc="-1" strike="noStrike">
                <a:latin typeface="Arial"/>
              </a:rPr>
              <a:t>Unterversorgung: unter 50% im Facharztbereich und unter 75% im Hausarztbereich der notwendigen Sitze besetzt je Versorgungsregion</a:t>
            </a:r>
            <a:endParaRPr b="0" lang="de-DE" sz="2000" spc="-1" strike="noStrike">
              <a:latin typeface="Arial"/>
            </a:endParaRPr>
          </a:p>
          <a:p>
            <a:pPr marL="216000" indent="-216000">
              <a:lnSpc>
                <a:spcPct val="100000"/>
              </a:lnSpc>
              <a:buNone/>
            </a:pPr>
            <a:r>
              <a:rPr b="0" lang="de-DE" sz="2000" spc="-1" strike="noStrike">
                <a:latin typeface="Arial"/>
              </a:rPr>
              <a:t>Drohende Unterversorgung: zwischen 100% und 75/50%</a:t>
            </a:r>
            <a:endParaRPr b="0" lang="de-DE" sz="2000" spc="-1" strike="noStrike">
              <a:latin typeface="Arial"/>
            </a:endParaRPr>
          </a:p>
          <a:p>
            <a:pPr marL="216000" indent="-216000">
              <a:lnSpc>
                <a:spcPct val="100000"/>
              </a:lnSpc>
              <a:buNone/>
            </a:pPr>
            <a:r>
              <a:rPr b="0" lang="de-DE" sz="2000" spc="-1" strike="noStrike">
                <a:latin typeface="Arial"/>
              </a:rPr>
              <a:t>Zulassungsbeschränkung: über 110%</a:t>
            </a:r>
            <a:endParaRPr b="0" lang="de-DE" sz="2000" spc="-1" strike="noStrike">
              <a:latin typeface="Arial"/>
            </a:endParaRPr>
          </a:p>
        </p:txBody>
      </p:sp>
      <p:sp>
        <p:nvSpPr>
          <p:cNvPr id="244" name="PlaceHolder 3"/>
          <p:cNvSpPr>
            <a:spLocks noGrp="1"/>
          </p:cNvSpPr>
          <p:nvPr>
            <p:ph type="sldNum" idx="21"/>
          </p:nvPr>
        </p:nvSpPr>
        <p:spPr>
          <a:xfrm>
            <a:off x="3884760" y="8685360"/>
            <a:ext cx="2971440" cy="458280"/>
          </a:xfrm>
          <a:prstGeom prst="rect">
            <a:avLst/>
          </a:prstGeom>
          <a:noFill/>
          <a:ln w="0">
            <a:noFill/>
          </a:ln>
        </p:spPr>
        <p:txBody>
          <a:bodyPr anchor="b">
            <a:noAutofit/>
          </a:bodyPr>
          <a:lstStyle>
            <a:lvl1pPr algn="r">
              <a:lnSpc>
                <a:spcPct val="100000"/>
              </a:lnSpc>
              <a:buNone/>
              <a:defRPr b="0" lang="de-DE" sz="1200" spc="-1" strike="noStrike">
                <a:latin typeface="Times New Roman"/>
              </a:defRPr>
            </a:lvl1pPr>
          </a:lstStyle>
          <a:p>
            <a:pPr algn="r">
              <a:lnSpc>
                <a:spcPct val="100000"/>
              </a:lnSpc>
              <a:buNone/>
            </a:pPr>
            <a:fld id="{B0DCA43D-CDA6-4A72-B91E-1A1D1A237086}" type="slidenum">
              <a:rPr b="0" lang="de-DE" sz="1200" spc="-1" strike="noStrike">
                <a:latin typeface="Times New Roman"/>
              </a:rPr>
              <a:t>&lt;Foliennummer&gt;</a:t>
            </a:fld>
            <a:endParaRPr b="0" lang="de-DE" sz="1200" spc="-1" strike="noStrike">
              <a:latin typeface="Times New Roman"/>
            </a:endParaRPr>
          </a:p>
        </p:txBody>
      </p:sp>
    </p:spTree>
  </p:cSld>
</p:notes>
</file>

<file path=ppt/notesSlides/notesSlide28.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45" name="PlaceHolder 1"/>
          <p:cNvSpPr>
            <a:spLocks noGrp="1"/>
          </p:cNvSpPr>
          <p:nvPr>
            <p:ph type="sldImg"/>
          </p:nvPr>
        </p:nvSpPr>
        <p:spPr>
          <a:xfrm>
            <a:off x="685800" y="1143000"/>
            <a:ext cx="5486040" cy="3085920"/>
          </a:xfrm>
          <a:prstGeom prst="rect">
            <a:avLst/>
          </a:prstGeom>
          <a:ln w="0">
            <a:noFill/>
          </a:ln>
        </p:spPr>
      </p:sp>
      <p:sp>
        <p:nvSpPr>
          <p:cNvPr id="246" name="PlaceHolder 2"/>
          <p:cNvSpPr>
            <a:spLocks noGrp="1"/>
          </p:cNvSpPr>
          <p:nvPr>
            <p:ph type="body"/>
          </p:nvPr>
        </p:nvSpPr>
        <p:spPr>
          <a:xfrm>
            <a:off x="685800" y="4400640"/>
            <a:ext cx="5486040" cy="3600000"/>
          </a:xfrm>
          <a:prstGeom prst="rect">
            <a:avLst/>
          </a:prstGeom>
          <a:noFill/>
          <a:ln w="0">
            <a:noFill/>
          </a:ln>
        </p:spPr>
        <p:txBody>
          <a:bodyPr anchor="t">
            <a:noAutofit/>
          </a:bodyPr>
          <a:p>
            <a:endParaRPr b="0" lang="de-DE" sz="2000" spc="-1" strike="noStrike">
              <a:latin typeface="Arial"/>
            </a:endParaRPr>
          </a:p>
        </p:txBody>
      </p:sp>
      <p:sp>
        <p:nvSpPr>
          <p:cNvPr id="247" name="PlaceHolder 3"/>
          <p:cNvSpPr>
            <a:spLocks noGrp="1"/>
          </p:cNvSpPr>
          <p:nvPr>
            <p:ph type="sldNum" idx="22"/>
          </p:nvPr>
        </p:nvSpPr>
        <p:spPr>
          <a:xfrm>
            <a:off x="3884760" y="8685360"/>
            <a:ext cx="2971440" cy="458280"/>
          </a:xfrm>
          <a:prstGeom prst="rect">
            <a:avLst/>
          </a:prstGeom>
          <a:noFill/>
          <a:ln w="0">
            <a:noFill/>
          </a:ln>
        </p:spPr>
        <p:txBody>
          <a:bodyPr anchor="b">
            <a:noAutofit/>
          </a:bodyPr>
          <a:lstStyle>
            <a:lvl1pPr algn="r">
              <a:lnSpc>
                <a:spcPct val="100000"/>
              </a:lnSpc>
              <a:buNone/>
              <a:defRPr b="0" lang="de-DE" sz="1200" spc="-1" strike="noStrike">
                <a:latin typeface="Times New Roman"/>
              </a:defRPr>
            </a:lvl1pPr>
          </a:lstStyle>
          <a:p>
            <a:pPr algn="r">
              <a:lnSpc>
                <a:spcPct val="100000"/>
              </a:lnSpc>
              <a:buNone/>
            </a:pPr>
            <a:fld id="{98F60F11-F0D4-4F78-8C19-A9F48E422624}" type="slidenum">
              <a:rPr b="0" lang="de-DE" sz="1200" spc="-1" strike="noStrike">
                <a:latin typeface="Times New Roman"/>
              </a:rPr>
              <a:t>&lt;Foliennummer&gt;</a:t>
            </a:fld>
            <a:endParaRPr b="0" lang="de-DE" sz="1200" spc="-1" strike="noStrike">
              <a:latin typeface="Times New Roman"/>
            </a:endParaRPr>
          </a:p>
        </p:txBody>
      </p:sp>
    </p:spTree>
  </p:cSld>
</p:notes>
</file>

<file path=ppt/notesSlides/notesSlide36.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48" name="PlaceHolder 1"/>
          <p:cNvSpPr>
            <a:spLocks noGrp="1"/>
          </p:cNvSpPr>
          <p:nvPr>
            <p:ph type="sldImg"/>
          </p:nvPr>
        </p:nvSpPr>
        <p:spPr>
          <a:xfrm>
            <a:off x="685800" y="1143000"/>
            <a:ext cx="5486040" cy="3085920"/>
          </a:xfrm>
          <a:prstGeom prst="rect">
            <a:avLst/>
          </a:prstGeom>
          <a:ln w="0">
            <a:noFill/>
          </a:ln>
        </p:spPr>
      </p:sp>
      <p:sp>
        <p:nvSpPr>
          <p:cNvPr id="249" name="PlaceHolder 2"/>
          <p:cNvSpPr>
            <a:spLocks noGrp="1"/>
          </p:cNvSpPr>
          <p:nvPr>
            <p:ph type="body"/>
          </p:nvPr>
        </p:nvSpPr>
        <p:spPr>
          <a:xfrm>
            <a:off x="685800" y="4400640"/>
            <a:ext cx="5486040" cy="3600000"/>
          </a:xfrm>
          <a:prstGeom prst="rect">
            <a:avLst/>
          </a:prstGeom>
          <a:noFill/>
          <a:ln w="0">
            <a:noFill/>
          </a:ln>
        </p:spPr>
        <p:txBody>
          <a:bodyPr anchor="t">
            <a:noAutofit/>
          </a:bodyPr>
          <a:p>
            <a:pPr marL="216000" indent="-216000">
              <a:lnSpc>
                <a:spcPct val="100000"/>
              </a:lnSpc>
              <a:buNone/>
            </a:pPr>
            <a:r>
              <a:rPr b="0" lang="de-DE" sz="2000" spc="-1" strike="noStrike">
                <a:latin typeface="Arial"/>
              </a:rPr>
              <a:t>Kommentar Arndt:</a:t>
            </a:r>
            <a:endParaRPr b="0" lang="de-DE" sz="2000" spc="-1" strike="noStrike">
              <a:latin typeface="Arial"/>
            </a:endParaRPr>
          </a:p>
          <a:p>
            <a:pPr marL="216000" indent="-216000">
              <a:lnSpc>
                <a:spcPct val="100000"/>
              </a:lnSpc>
              <a:buNone/>
            </a:pPr>
            <a:r>
              <a:rPr b="0" i="1" lang="de-DE" sz="2000" spc="-1" strike="noStrike">
                <a:latin typeface="Arial"/>
              </a:rPr>
              <a:t>Die Steuerungsanreize sind beim Vorhaltebudget m.E. nicht durch Leistungsverweigerung geprägt, sondern durch Fallzahlsteigerung, weil bei Zunahme der Fälle über 20% der Fallzahl für die Berechnung der aktuellen Vorhaltevergütung die Berechnung für die Vorhaltevergütung nach oben angepasst wird.</a:t>
            </a:r>
            <a:endParaRPr b="0" lang="de-DE" sz="2000" spc="-1" strike="noStrike">
              <a:latin typeface="Arial"/>
            </a:endParaRPr>
          </a:p>
          <a:p>
            <a:pPr marL="216000" indent="-216000">
              <a:lnSpc>
                <a:spcPct val="100000"/>
              </a:lnSpc>
              <a:buNone/>
            </a:pPr>
            <a:r>
              <a:rPr b="0" i="1" lang="de-DE" sz="2000" spc="-1" strike="noStrike">
                <a:latin typeface="Arial"/>
              </a:rPr>
              <a:t>Das Personalkostendumping gilt nicht für die Pflege am Bett, sondern nur für alle Berufsgruppen außerhalb des Pflegebudgets.</a:t>
            </a:r>
            <a:endParaRPr b="0" lang="de-DE" sz="2000" spc="-1" strike="noStrike">
              <a:latin typeface="Arial"/>
            </a:endParaRPr>
          </a:p>
          <a:p>
            <a:pPr marL="216000" indent="-216000">
              <a:lnSpc>
                <a:spcPct val="100000"/>
              </a:lnSpc>
              <a:buNone/>
            </a:pPr>
            <a:endParaRPr b="0" lang="de-DE" sz="2000" spc="-1" strike="noStrike">
              <a:latin typeface="Arial"/>
            </a:endParaRPr>
          </a:p>
          <a:p>
            <a:pPr marL="216000" indent="-216000">
              <a:lnSpc>
                <a:spcPct val="100000"/>
              </a:lnSpc>
              <a:buNone/>
            </a:pPr>
            <a:r>
              <a:rPr b="0" i="1" lang="de-DE" sz="2000" spc="-1" strike="noStrike">
                <a:latin typeface="Arial"/>
              </a:rPr>
              <a:t>Ich hab Vorhaltebudget raus. Personal steht in Klammer, ich denke das reicht. Es geht ja um die allgemeine Richtung der finanziellen Steuerung nicht um Details. Ich hab noch ein P.S. eingefügt.</a:t>
            </a:r>
            <a:endParaRPr b="0" lang="de-DE" sz="2000" spc="-1" strike="noStrike">
              <a:latin typeface="Arial"/>
            </a:endParaRPr>
          </a:p>
          <a:p>
            <a:pPr marL="216000" indent="-216000">
              <a:lnSpc>
                <a:spcPct val="100000"/>
              </a:lnSpc>
              <a:buNone/>
            </a:pPr>
            <a:endParaRPr b="0" lang="de-DE" sz="2000" spc="-1" strike="noStrike">
              <a:latin typeface="Arial"/>
            </a:endParaRPr>
          </a:p>
          <a:p>
            <a:pPr marL="216000" indent="-216000">
              <a:lnSpc>
                <a:spcPct val="100000"/>
              </a:lnSpc>
              <a:buNone/>
            </a:pPr>
            <a:endParaRPr b="0" lang="de-DE" sz="2000" spc="-1" strike="noStrike">
              <a:latin typeface="Arial"/>
            </a:endParaRPr>
          </a:p>
        </p:txBody>
      </p:sp>
      <p:sp>
        <p:nvSpPr>
          <p:cNvPr id="250" name="PlaceHolder 3"/>
          <p:cNvSpPr>
            <a:spLocks noGrp="1"/>
          </p:cNvSpPr>
          <p:nvPr>
            <p:ph type="sldNum" idx="23"/>
          </p:nvPr>
        </p:nvSpPr>
        <p:spPr>
          <a:xfrm>
            <a:off x="3884760" y="8685360"/>
            <a:ext cx="2971440" cy="458280"/>
          </a:xfrm>
          <a:prstGeom prst="rect">
            <a:avLst/>
          </a:prstGeom>
          <a:noFill/>
          <a:ln w="0">
            <a:noFill/>
          </a:ln>
        </p:spPr>
        <p:txBody>
          <a:bodyPr anchor="b">
            <a:noAutofit/>
          </a:bodyPr>
          <a:lstStyle>
            <a:lvl1pPr algn="r">
              <a:lnSpc>
                <a:spcPct val="100000"/>
              </a:lnSpc>
              <a:buNone/>
              <a:defRPr b="0" lang="de-DE" sz="1200" spc="-1" strike="noStrike">
                <a:latin typeface="Times New Roman"/>
              </a:defRPr>
            </a:lvl1pPr>
          </a:lstStyle>
          <a:p>
            <a:pPr algn="r">
              <a:lnSpc>
                <a:spcPct val="100000"/>
              </a:lnSpc>
              <a:buNone/>
            </a:pPr>
            <a:fld id="{15E5D819-3751-4B83-ABD2-7616DADAD371}" type="slidenum">
              <a:rPr b="0" lang="de-DE" sz="1200" spc="-1" strike="noStrike">
                <a:latin typeface="Times New Roman"/>
              </a:rPr>
              <a:t>&lt;Foliennummer&gt;</a:t>
            </a:fld>
            <a:endParaRPr b="0" lang="de-DE" sz="1200" spc="-1" strike="noStrike">
              <a:latin typeface="Times New Roman"/>
            </a:endParaRPr>
          </a:p>
        </p:txBody>
      </p:sp>
    </p:spTree>
  </p:cSld>
</p:notes>
</file>

<file path=ppt/notesSlides/notesSlide39.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51" name="PlaceHolder 1"/>
          <p:cNvSpPr>
            <a:spLocks noGrp="1"/>
          </p:cNvSpPr>
          <p:nvPr>
            <p:ph type="sldImg"/>
          </p:nvPr>
        </p:nvSpPr>
        <p:spPr>
          <a:xfrm>
            <a:off x="685800" y="1143000"/>
            <a:ext cx="5486040" cy="3085920"/>
          </a:xfrm>
          <a:prstGeom prst="rect">
            <a:avLst/>
          </a:prstGeom>
          <a:ln w="0">
            <a:noFill/>
          </a:ln>
        </p:spPr>
      </p:sp>
      <p:sp>
        <p:nvSpPr>
          <p:cNvPr id="252" name="PlaceHolder 2"/>
          <p:cNvSpPr>
            <a:spLocks noGrp="1"/>
          </p:cNvSpPr>
          <p:nvPr>
            <p:ph type="body"/>
          </p:nvPr>
        </p:nvSpPr>
        <p:spPr>
          <a:xfrm>
            <a:off x="685800" y="4400640"/>
            <a:ext cx="5486040" cy="3600000"/>
          </a:xfrm>
          <a:prstGeom prst="rect">
            <a:avLst/>
          </a:prstGeom>
          <a:noFill/>
          <a:ln w="0">
            <a:noFill/>
          </a:ln>
        </p:spPr>
        <p:txBody>
          <a:bodyPr anchor="t">
            <a:noAutofit/>
          </a:bodyPr>
          <a:p>
            <a:endParaRPr b="0" lang="de-DE" sz="2000" spc="-1" strike="noStrike">
              <a:latin typeface="Arial"/>
            </a:endParaRPr>
          </a:p>
        </p:txBody>
      </p:sp>
      <p:sp>
        <p:nvSpPr>
          <p:cNvPr id="253" name="PlaceHolder 3"/>
          <p:cNvSpPr>
            <a:spLocks noGrp="1"/>
          </p:cNvSpPr>
          <p:nvPr>
            <p:ph type="sldNum" idx="24"/>
          </p:nvPr>
        </p:nvSpPr>
        <p:spPr>
          <a:xfrm>
            <a:off x="3884760" y="8685360"/>
            <a:ext cx="2971440" cy="458280"/>
          </a:xfrm>
          <a:prstGeom prst="rect">
            <a:avLst/>
          </a:prstGeom>
          <a:noFill/>
          <a:ln w="0">
            <a:noFill/>
          </a:ln>
        </p:spPr>
        <p:txBody>
          <a:bodyPr anchor="b">
            <a:noAutofit/>
          </a:bodyPr>
          <a:lstStyle>
            <a:lvl1pPr algn="r">
              <a:lnSpc>
                <a:spcPct val="100000"/>
              </a:lnSpc>
              <a:buNone/>
              <a:defRPr b="0" lang="de-DE" sz="1200" spc="-1" strike="noStrike">
                <a:latin typeface="Times New Roman"/>
              </a:defRPr>
            </a:lvl1pPr>
          </a:lstStyle>
          <a:p>
            <a:pPr algn="r">
              <a:lnSpc>
                <a:spcPct val="100000"/>
              </a:lnSpc>
              <a:buNone/>
            </a:pPr>
            <a:fld id="{850DE48C-BBF7-4D2B-8C3E-B839DEA5E4EE}" type="slidenum">
              <a:rPr b="0" lang="de-DE" sz="1200" spc="-1" strike="noStrike">
                <a:latin typeface="Times New Roman"/>
              </a:rPr>
              <a:t>&lt;Foliennummer&gt;</a:t>
            </a:fld>
            <a:endParaRPr b="0" lang="de-DE" sz="1200" spc="-1" strike="noStrike">
              <a:latin typeface="Times New Roman"/>
            </a:endParaRPr>
          </a:p>
        </p:txBody>
      </p:sp>
    </p:spTree>
  </p:cSld>
</p:notes>
</file>

<file path=ppt/notesSlides/notesSlide40.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54" name="PlaceHolder 1"/>
          <p:cNvSpPr>
            <a:spLocks noGrp="1"/>
          </p:cNvSpPr>
          <p:nvPr>
            <p:ph type="sldImg"/>
          </p:nvPr>
        </p:nvSpPr>
        <p:spPr>
          <a:xfrm>
            <a:off x="685800" y="1143000"/>
            <a:ext cx="5486040" cy="3085920"/>
          </a:xfrm>
          <a:prstGeom prst="rect">
            <a:avLst/>
          </a:prstGeom>
          <a:ln w="0">
            <a:noFill/>
          </a:ln>
        </p:spPr>
      </p:sp>
      <p:sp>
        <p:nvSpPr>
          <p:cNvPr id="255" name="PlaceHolder 2"/>
          <p:cNvSpPr>
            <a:spLocks noGrp="1"/>
          </p:cNvSpPr>
          <p:nvPr>
            <p:ph type="body"/>
          </p:nvPr>
        </p:nvSpPr>
        <p:spPr>
          <a:xfrm>
            <a:off x="685800" y="4400640"/>
            <a:ext cx="5486040" cy="3600000"/>
          </a:xfrm>
          <a:prstGeom prst="rect">
            <a:avLst/>
          </a:prstGeom>
          <a:noFill/>
          <a:ln w="0">
            <a:noFill/>
          </a:ln>
        </p:spPr>
        <p:txBody>
          <a:bodyPr anchor="t">
            <a:noAutofit/>
          </a:bodyPr>
          <a:p>
            <a:endParaRPr b="0" lang="de-DE" sz="2000" spc="-1" strike="noStrike">
              <a:latin typeface="Arial"/>
            </a:endParaRPr>
          </a:p>
        </p:txBody>
      </p:sp>
      <p:sp>
        <p:nvSpPr>
          <p:cNvPr id="256" name="PlaceHolder 3"/>
          <p:cNvSpPr>
            <a:spLocks noGrp="1"/>
          </p:cNvSpPr>
          <p:nvPr>
            <p:ph type="sldNum" idx="25"/>
          </p:nvPr>
        </p:nvSpPr>
        <p:spPr>
          <a:xfrm>
            <a:off x="3884760" y="8685360"/>
            <a:ext cx="2971440" cy="458280"/>
          </a:xfrm>
          <a:prstGeom prst="rect">
            <a:avLst/>
          </a:prstGeom>
          <a:noFill/>
          <a:ln w="0">
            <a:noFill/>
          </a:ln>
        </p:spPr>
        <p:txBody>
          <a:bodyPr anchor="b">
            <a:noAutofit/>
          </a:bodyPr>
          <a:lstStyle>
            <a:lvl1pPr algn="r">
              <a:lnSpc>
                <a:spcPct val="100000"/>
              </a:lnSpc>
              <a:buNone/>
              <a:defRPr b="0" lang="de-DE" sz="1200" spc="-1" strike="noStrike">
                <a:latin typeface="Times New Roman"/>
              </a:defRPr>
            </a:lvl1pPr>
          </a:lstStyle>
          <a:p>
            <a:pPr algn="r">
              <a:lnSpc>
                <a:spcPct val="100000"/>
              </a:lnSpc>
              <a:buNone/>
            </a:pPr>
            <a:fld id="{59733166-933C-4B76-9CD3-50011D5837B8}" type="slidenum">
              <a:rPr b="0" lang="de-DE" sz="1200" spc="-1" strike="noStrike">
                <a:latin typeface="Times New Roman"/>
              </a:rPr>
              <a:t>&lt;Foliennummer&gt;</a:t>
            </a:fld>
            <a:endParaRPr b="0" lang="de-DE" sz="1200" spc="-1" strike="noStrike">
              <a:latin typeface="Times New Roman"/>
            </a:endParaRPr>
          </a:p>
        </p:txBody>
      </p:sp>
    </p:spTree>
  </p:cSld>
</p:notes>
</file>

<file path=ppt/notesSlides/notesSlide48.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57" name="PlaceHolder 1"/>
          <p:cNvSpPr>
            <a:spLocks noGrp="1"/>
          </p:cNvSpPr>
          <p:nvPr>
            <p:ph type="sldImg"/>
          </p:nvPr>
        </p:nvSpPr>
        <p:spPr>
          <a:xfrm>
            <a:off x="685800" y="1143000"/>
            <a:ext cx="5486040" cy="3085920"/>
          </a:xfrm>
          <a:prstGeom prst="rect">
            <a:avLst/>
          </a:prstGeom>
          <a:ln w="0">
            <a:noFill/>
          </a:ln>
        </p:spPr>
      </p:sp>
      <p:sp>
        <p:nvSpPr>
          <p:cNvPr id="258" name="PlaceHolder 2"/>
          <p:cNvSpPr>
            <a:spLocks noGrp="1"/>
          </p:cNvSpPr>
          <p:nvPr>
            <p:ph type="body"/>
          </p:nvPr>
        </p:nvSpPr>
        <p:spPr>
          <a:xfrm>
            <a:off x="685800" y="4400640"/>
            <a:ext cx="5486040" cy="3600000"/>
          </a:xfrm>
          <a:prstGeom prst="rect">
            <a:avLst/>
          </a:prstGeom>
          <a:noFill/>
          <a:ln w="0">
            <a:noFill/>
          </a:ln>
        </p:spPr>
        <p:txBody>
          <a:bodyPr anchor="t">
            <a:noAutofit/>
          </a:bodyPr>
          <a:p>
            <a:pPr>
              <a:lnSpc>
                <a:spcPct val="100000"/>
              </a:lnSpc>
              <a:buNone/>
              <a:tabLst>
                <a:tab algn="l" pos="0"/>
              </a:tabLst>
            </a:pPr>
            <a:r>
              <a:rPr b="0" lang="de-DE" sz="1200" spc="-1" strike="noStrike">
                <a:latin typeface="Arial"/>
              </a:rPr>
              <a:t>Förderbetrag: 300 Mio., Es gibt 3 LG;: Anteil LG 1: 20% der VHBR, Anteil LG 2: 30%, Anteil LG 3: 50%</a:t>
            </a:r>
            <a:endParaRPr b="0" lang="de-DE" sz="1200" spc="-1" strike="noStrike">
              <a:latin typeface="Arial"/>
            </a:endParaRPr>
          </a:p>
          <a:p>
            <a:pPr>
              <a:lnSpc>
                <a:spcPct val="100000"/>
              </a:lnSpc>
              <a:buNone/>
              <a:tabLst>
                <a:tab algn="l" pos="0"/>
              </a:tabLst>
            </a:pPr>
            <a:r>
              <a:rPr b="1" lang="de-DE" sz="1200" spc="-1" strike="noStrike">
                <a:latin typeface="Arial"/>
              </a:rPr>
              <a:t>Aufteilung auf die LG im Bund:</a:t>
            </a:r>
            <a:endParaRPr b="0" lang="de-DE" sz="1200" spc="-1" strike="noStrike">
              <a:latin typeface="Arial"/>
            </a:endParaRPr>
          </a:p>
          <a:p>
            <a:pPr>
              <a:lnSpc>
                <a:spcPct val="100000"/>
              </a:lnSpc>
              <a:buNone/>
              <a:tabLst>
                <a:tab algn="l" pos="0"/>
              </a:tabLst>
            </a:pPr>
            <a:r>
              <a:rPr b="0" lang="de-DE" sz="1200" spc="-1" strike="noStrike">
                <a:latin typeface="Arial"/>
              </a:rPr>
              <a:t>LG 1 bekommt 60 Mio. </a:t>
            </a:r>
            <a:endParaRPr b="0" lang="de-DE" sz="1200" spc="-1" strike="noStrike">
              <a:latin typeface="Arial"/>
            </a:endParaRPr>
          </a:p>
          <a:p>
            <a:pPr>
              <a:lnSpc>
                <a:spcPct val="100000"/>
              </a:lnSpc>
              <a:buNone/>
              <a:tabLst>
                <a:tab algn="l" pos="0"/>
              </a:tabLst>
            </a:pPr>
            <a:r>
              <a:rPr b="0" lang="de-DE" sz="1200" spc="-1" strike="noStrike">
                <a:latin typeface="Arial"/>
              </a:rPr>
              <a:t>LG 2 bekommt 90 Mio.</a:t>
            </a:r>
            <a:endParaRPr b="0" lang="de-DE" sz="1200" spc="-1" strike="noStrike">
              <a:latin typeface="Arial"/>
            </a:endParaRPr>
          </a:p>
          <a:p>
            <a:pPr>
              <a:lnSpc>
                <a:spcPct val="100000"/>
              </a:lnSpc>
              <a:buNone/>
              <a:tabLst>
                <a:tab algn="l" pos="0"/>
              </a:tabLst>
            </a:pPr>
            <a:r>
              <a:rPr b="0" lang="de-DE" sz="1200" spc="-1" strike="noStrike">
                <a:latin typeface="Arial"/>
              </a:rPr>
              <a:t>LG 3 bekommt 150 Mio.</a:t>
            </a:r>
            <a:endParaRPr b="0" lang="de-DE" sz="1200" spc="-1" strike="noStrike">
              <a:latin typeface="Arial"/>
            </a:endParaRPr>
          </a:p>
          <a:p>
            <a:pPr>
              <a:lnSpc>
                <a:spcPct val="100000"/>
              </a:lnSpc>
              <a:buNone/>
              <a:tabLst>
                <a:tab algn="l" pos="0"/>
              </a:tabLst>
            </a:pPr>
            <a:r>
              <a:rPr b="1" lang="de-DE" sz="1200" spc="-1" strike="noStrike">
                <a:latin typeface="Arial"/>
              </a:rPr>
              <a:t>Aufteilung auf Länder:</a:t>
            </a:r>
            <a:endParaRPr b="0" lang="de-DE" sz="1200" spc="-1" strike="noStrike">
              <a:latin typeface="Arial"/>
            </a:endParaRPr>
          </a:p>
          <a:p>
            <a:pPr>
              <a:lnSpc>
                <a:spcPct val="100000"/>
              </a:lnSpc>
              <a:buNone/>
              <a:tabLst>
                <a:tab algn="l" pos="0"/>
              </a:tabLst>
            </a:pPr>
            <a:r>
              <a:rPr b="0" lang="de-DE" sz="1200" spc="-1" strike="noStrike">
                <a:latin typeface="Arial"/>
              </a:rPr>
              <a:t>Beispiel: LG 1 60 Mio. </a:t>
            </a:r>
            <a:endParaRPr b="0" lang="de-DE" sz="1200" spc="-1" strike="noStrike">
              <a:latin typeface="Arial"/>
            </a:endParaRPr>
          </a:p>
          <a:p>
            <a:pPr>
              <a:lnSpc>
                <a:spcPct val="100000"/>
              </a:lnSpc>
              <a:buNone/>
              <a:tabLst>
                <a:tab algn="l" pos="0"/>
              </a:tabLst>
            </a:pPr>
            <a:r>
              <a:rPr b="0" lang="de-DE" sz="1200" spc="-1" strike="noStrike">
                <a:latin typeface="Arial"/>
              </a:rPr>
              <a:t>Land A hat 20% der VHBR im Bund: Land bekommt also 12 Mio.</a:t>
            </a:r>
            <a:endParaRPr b="0" lang="de-DE" sz="1200" spc="-1" strike="noStrike">
              <a:latin typeface="Arial"/>
            </a:endParaRPr>
          </a:p>
          <a:p>
            <a:pPr>
              <a:lnSpc>
                <a:spcPct val="100000"/>
              </a:lnSpc>
              <a:buNone/>
              <a:tabLst>
                <a:tab algn="l" pos="0"/>
              </a:tabLst>
            </a:pPr>
            <a:r>
              <a:rPr b="1" lang="de-DE" sz="1200" spc="-1" strike="noStrike">
                <a:latin typeface="Arial"/>
              </a:rPr>
              <a:t>Aufteilung auf Standorte </a:t>
            </a:r>
            <a:r>
              <a:rPr b="0" lang="de-DE" sz="1200" spc="-1" strike="noStrike">
                <a:latin typeface="Arial"/>
              </a:rPr>
              <a:t>(siehe Land)</a:t>
            </a:r>
            <a:endParaRPr b="0" lang="de-DE" sz="1200" spc="-1" strike="noStrike">
              <a:latin typeface="Arial"/>
            </a:endParaRPr>
          </a:p>
          <a:p>
            <a:pPr>
              <a:lnSpc>
                <a:spcPct val="100000"/>
              </a:lnSpc>
              <a:buNone/>
              <a:tabLst>
                <a:tab algn="l" pos="0"/>
              </a:tabLst>
            </a:pPr>
            <a:r>
              <a:rPr b="0" lang="de-DE" sz="1200" spc="-1" strike="noStrike">
                <a:latin typeface="Arial"/>
              </a:rPr>
              <a:t>Beispiel: Standort y hat 10% der VHBR des Landes in der LG 1: Standort bekommt also 1,2 Mio. für LG 1</a:t>
            </a:r>
            <a:endParaRPr b="0" lang="de-DE" sz="1200" spc="-1" strike="noStrike">
              <a:latin typeface="Arial"/>
            </a:endParaRPr>
          </a:p>
          <a:p>
            <a:pPr>
              <a:lnSpc>
                <a:spcPct val="100000"/>
              </a:lnSpc>
              <a:buNone/>
              <a:tabLst>
                <a:tab algn="l" pos="0"/>
              </a:tabLst>
            </a:pPr>
            <a:r>
              <a:rPr b="1" lang="de-DE" sz="1200" spc="-1" strike="noStrike">
                <a:latin typeface="Arial"/>
              </a:rPr>
              <a:t>Auszahlung:</a:t>
            </a:r>
            <a:endParaRPr b="0" lang="de-DE" sz="1200" spc="-1" strike="noStrike">
              <a:latin typeface="Arial"/>
            </a:endParaRPr>
          </a:p>
          <a:p>
            <a:pPr>
              <a:lnSpc>
                <a:spcPct val="100000"/>
              </a:lnSpc>
              <a:buNone/>
              <a:tabLst>
                <a:tab algn="l" pos="0"/>
              </a:tabLst>
            </a:pPr>
            <a:r>
              <a:rPr b="0" lang="de-DE" sz="1200" spc="-1" strike="noStrike">
                <a:latin typeface="Arial"/>
              </a:rPr>
              <a:t>Beispiel: LG 1 hat bundesweit 100.000 VHBR (entspricht 420 Mio. Euro)</a:t>
            </a:r>
            <a:endParaRPr b="0" lang="de-DE" sz="1200" spc="-1" strike="noStrike">
              <a:latin typeface="Arial"/>
            </a:endParaRPr>
          </a:p>
          <a:p>
            <a:pPr>
              <a:lnSpc>
                <a:spcPct val="100000"/>
              </a:lnSpc>
              <a:buNone/>
              <a:tabLst>
                <a:tab algn="l" pos="0"/>
              </a:tabLst>
            </a:pPr>
            <a:r>
              <a:rPr b="0" lang="de-DE" sz="1200" spc="-1" strike="noStrike">
                <a:latin typeface="Arial"/>
              </a:rPr>
              <a:t>60 Mio. (gesamter Förderbetrag) / gesamte VHBR in LG 1 x 4200 Euro (Bundesbasisfallwert) </a:t>
            </a:r>
            <a:endParaRPr b="0" lang="de-DE" sz="1200" spc="-1" strike="noStrike">
              <a:latin typeface="Arial"/>
            </a:endParaRPr>
          </a:p>
          <a:p>
            <a:pPr>
              <a:lnSpc>
                <a:spcPct val="100000"/>
              </a:lnSpc>
              <a:buNone/>
              <a:tabLst>
                <a:tab algn="l" pos="0"/>
              </a:tabLst>
            </a:pPr>
            <a:r>
              <a:rPr b="0" lang="de-DE" sz="1200" spc="-1" strike="noStrike">
                <a:latin typeface="Arial"/>
              </a:rPr>
              <a:t>60 Mio. / 100.000x4200 / = 0,14 = Erhöhung der VHBR um 14%  (115.000 VHBR x 4200 = 479 Mio.)</a:t>
            </a:r>
            <a:endParaRPr b="0" lang="de-DE" sz="1200" spc="-1" strike="noStrike">
              <a:latin typeface="Arial"/>
            </a:endParaRPr>
          </a:p>
          <a:p>
            <a:pPr>
              <a:lnSpc>
                <a:spcPct val="100000"/>
              </a:lnSpc>
              <a:buNone/>
              <a:tabLst>
                <a:tab algn="l" pos="0"/>
              </a:tabLst>
            </a:pPr>
            <a:endParaRPr b="0" lang="de-DE" sz="1200" spc="-1" strike="noStrike">
              <a:latin typeface="Arial"/>
            </a:endParaRPr>
          </a:p>
        </p:txBody>
      </p:sp>
      <p:sp>
        <p:nvSpPr>
          <p:cNvPr id="259" name="PlaceHolder 3"/>
          <p:cNvSpPr>
            <a:spLocks noGrp="1"/>
          </p:cNvSpPr>
          <p:nvPr>
            <p:ph type="sldNum" idx="26"/>
          </p:nvPr>
        </p:nvSpPr>
        <p:spPr>
          <a:xfrm>
            <a:off x="3884760" y="8685360"/>
            <a:ext cx="2971440" cy="458280"/>
          </a:xfrm>
          <a:prstGeom prst="rect">
            <a:avLst/>
          </a:prstGeom>
          <a:noFill/>
          <a:ln w="0">
            <a:noFill/>
          </a:ln>
        </p:spPr>
        <p:txBody>
          <a:bodyPr anchor="b">
            <a:noAutofit/>
          </a:bodyPr>
          <a:lstStyle>
            <a:lvl1pPr algn="r">
              <a:lnSpc>
                <a:spcPct val="100000"/>
              </a:lnSpc>
              <a:buNone/>
              <a:defRPr b="0" lang="de-DE" sz="1200" spc="-1" strike="noStrike">
                <a:latin typeface="Times New Roman"/>
              </a:defRPr>
            </a:lvl1pPr>
          </a:lstStyle>
          <a:p>
            <a:pPr algn="r">
              <a:lnSpc>
                <a:spcPct val="100000"/>
              </a:lnSpc>
              <a:buNone/>
            </a:pPr>
            <a:fld id="{2B1AF503-0651-461D-A449-A635A43AA076}" type="slidenum">
              <a:rPr b="0" lang="de-DE" sz="1200" spc="-1" strike="noStrike">
                <a:latin typeface="Times New Roman"/>
              </a:rPr>
              <a:t>&lt;Foliennummer&gt;</a:t>
            </a:fld>
            <a:endParaRPr b="0" lang="de-DE" sz="1200" spc="-1" strike="noStrike">
              <a:latin typeface="Times New Roman"/>
            </a:endParaRPr>
          </a:p>
        </p:txBody>
      </p:sp>
    </p:spTree>
  </p:cSld>
</p:notes>
</file>

<file path=ppt/notesSlides/notesSlide49.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60" name="PlaceHolder 1"/>
          <p:cNvSpPr>
            <a:spLocks noGrp="1"/>
          </p:cNvSpPr>
          <p:nvPr>
            <p:ph type="sldImg"/>
          </p:nvPr>
        </p:nvSpPr>
        <p:spPr>
          <a:xfrm>
            <a:off x="685800" y="1143000"/>
            <a:ext cx="5486040" cy="3085920"/>
          </a:xfrm>
          <a:prstGeom prst="rect">
            <a:avLst/>
          </a:prstGeom>
          <a:ln w="0">
            <a:noFill/>
          </a:ln>
        </p:spPr>
      </p:sp>
      <p:sp>
        <p:nvSpPr>
          <p:cNvPr id="261" name="PlaceHolder 2"/>
          <p:cNvSpPr>
            <a:spLocks noGrp="1"/>
          </p:cNvSpPr>
          <p:nvPr>
            <p:ph type="body"/>
          </p:nvPr>
        </p:nvSpPr>
        <p:spPr>
          <a:xfrm>
            <a:off x="685800" y="4400640"/>
            <a:ext cx="5486040" cy="3600000"/>
          </a:xfrm>
          <a:prstGeom prst="rect">
            <a:avLst/>
          </a:prstGeom>
          <a:noFill/>
          <a:ln w="0">
            <a:noFill/>
          </a:ln>
        </p:spPr>
        <p:txBody>
          <a:bodyPr anchor="t">
            <a:noAutofit/>
          </a:bodyPr>
          <a:p>
            <a:pPr marL="216000" indent="-216000">
              <a:lnSpc>
                <a:spcPct val="100000"/>
              </a:lnSpc>
              <a:buNone/>
            </a:pPr>
            <a:r>
              <a:rPr b="0" lang="de-DE" sz="2000" spc="-1" strike="noStrike">
                <a:latin typeface="Arial"/>
              </a:rPr>
              <a:t>Beispiel: Landesvorhaltevolumen ist 10% des Bundesvorhaltevolumens: Land bekommt 12,5 Mio.</a:t>
            </a:r>
            <a:endParaRPr b="0" lang="de-DE" sz="2000" spc="-1" strike="noStrike">
              <a:latin typeface="Arial"/>
            </a:endParaRPr>
          </a:p>
          <a:p>
            <a:pPr marL="216000" indent="-216000">
              <a:lnSpc>
                <a:spcPct val="100000"/>
              </a:lnSpc>
              <a:buNone/>
            </a:pPr>
            <a:r>
              <a:rPr b="0" lang="de-DE" sz="2000" spc="-1" strike="noStrike">
                <a:latin typeface="Arial"/>
              </a:rPr>
              <a:t>Anteil des Vorhaltevolumens eines KH ist 10% des gesamten Vorhaltevolumens der zuschlagsberechtigten KHs: KH bekommt 1,25 Mio.</a:t>
            </a:r>
            <a:endParaRPr b="0" lang="de-DE" sz="2000" spc="-1" strike="noStrike">
              <a:latin typeface="Arial"/>
            </a:endParaRPr>
          </a:p>
        </p:txBody>
      </p:sp>
      <p:sp>
        <p:nvSpPr>
          <p:cNvPr id="262" name="PlaceHolder 3"/>
          <p:cNvSpPr>
            <a:spLocks noGrp="1"/>
          </p:cNvSpPr>
          <p:nvPr>
            <p:ph type="sldNum" idx="27"/>
          </p:nvPr>
        </p:nvSpPr>
        <p:spPr>
          <a:xfrm>
            <a:off x="3884760" y="8685360"/>
            <a:ext cx="2971440" cy="458280"/>
          </a:xfrm>
          <a:prstGeom prst="rect">
            <a:avLst/>
          </a:prstGeom>
          <a:noFill/>
          <a:ln w="0">
            <a:noFill/>
          </a:ln>
        </p:spPr>
        <p:txBody>
          <a:bodyPr anchor="b">
            <a:noAutofit/>
          </a:bodyPr>
          <a:lstStyle>
            <a:lvl1pPr algn="r">
              <a:lnSpc>
                <a:spcPct val="100000"/>
              </a:lnSpc>
              <a:buNone/>
              <a:defRPr b="0" lang="de-DE" sz="1200" spc="-1" strike="noStrike">
                <a:latin typeface="Times New Roman"/>
              </a:defRPr>
            </a:lvl1pPr>
          </a:lstStyle>
          <a:p>
            <a:pPr algn="r">
              <a:lnSpc>
                <a:spcPct val="100000"/>
              </a:lnSpc>
              <a:buNone/>
            </a:pPr>
            <a:fld id="{6572FC9B-CA3A-496D-9B36-DBE70050B986}" type="slidenum">
              <a:rPr b="0" lang="de-DE" sz="1200" spc="-1" strike="noStrike">
                <a:latin typeface="Times New Roman"/>
              </a:rPr>
              <a:t>&lt;Foliennummer&gt;</a:t>
            </a:fld>
            <a:endParaRPr b="0" lang="de-DE" sz="1200" spc="-1" strike="noStrike">
              <a:latin typeface="Times New Roman"/>
            </a:endParaRPr>
          </a:p>
        </p:txBody>
      </p:sp>
    </p:spTree>
  </p:cSld>
</p:notes>
</file>

<file path=ppt/notesSlides/notesSlide50.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63" name="PlaceHolder 1"/>
          <p:cNvSpPr>
            <a:spLocks noGrp="1"/>
          </p:cNvSpPr>
          <p:nvPr>
            <p:ph type="sldImg"/>
          </p:nvPr>
        </p:nvSpPr>
        <p:spPr>
          <a:xfrm>
            <a:off x="685800" y="1143000"/>
            <a:ext cx="5486040" cy="3085920"/>
          </a:xfrm>
          <a:prstGeom prst="rect">
            <a:avLst/>
          </a:prstGeom>
          <a:ln w="0">
            <a:noFill/>
          </a:ln>
        </p:spPr>
      </p:sp>
      <p:sp>
        <p:nvSpPr>
          <p:cNvPr id="264" name="PlaceHolder 2"/>
          <p:cNvSpPr>
            <a:spLocks noGrp="1"/>
          </p:cNvSpPr>
          <p:nvPr>
            <p:ph type="body"/>
          </p:nvPr>
        </p:nvSpPr>
        <p:spPr>
          <a:xfrm>
            <a:off x="685800" y="4400640"/>
            <a:ext cx="5486040" cy="3600000"/>
          </a:xfrm>
          <a:prstGeom prst="rect">
            <a:avLst/>
          </a:prstGeom>
          <a:noFill/>
          <a:ln w="0">
            <a:noFill/>
          </a:ln>
        </p:spPr>
        <p:txBody>
          <a:bodyPr anchor="t">
            <a:noAutofit/>
          </a:bodyPr>
          <a:p>
            <a:endParaRPr b="0" lang="de-DE" sz="2000" spc="-1" strike="noStrike">
              <a:latin typeface="Arial"/>
            </a:endParaRPr>
          </a:p>
        </p:txBody>
      </p:sp>
      <p:sp>
        <p:nvSpPr>
          <p:cNvPr id="265" name="PlaceHolder 3"/>
          <p:cNvSpPr>
            <a:spLocks noGrp="1"/>
          </p:cNvSpPr>
          <p:nvPr>
            <p:ph type="sldNum" idx="28"/>
          </p:nvPr>
        </p:nvSpPr>
        <p:spPr>
          <a:xfrm>
            <a:off x="3884760" y="8685360"/>
            <a:ext cx="2971440" cy="458280"/>
          </a:xfrm>
          <a:prstGeom prst="rect">
            <a:avLst/>
          </a:prstGeom>
          <a:noFill/>
          <a:ln w="0">
            <a:noFill/>
          </a:ln>
        </p:spPr>
        <p:txBody>
          <a:bodyPr anchor="b">
            <a:noAutofit/>
          </a:bodyPr>
          <a:lstStyle>
            <a:lvl1pPr algn="r">
              <a:lnSpc>
                <a:spcPct val="100000"/>
              </a:lnSpc>
              <a:buNone/>
              <a:defRPr b="0" lang="de-DE" sz="1200" spc="-1" strike="noStrike">
                <a:latin typeface="Times New Roman"/>
              </a:defRPr>
            </a:lvl1pPr>
          </a:lstStyle>
          <a:p>
            <a:pPr algn="r">
              <a:lnSpc>
                <a:spcPct val="100000"/>
              </a:lnSpc>
              <a:buNone/>
            </a:pPr>
            <a:fld id="{A378018D-260C-4A9B-ADF9-283CE84B8A5F}" type="slidenum">
              <a:rPr b="0" lang="de-DE" sz="1200" spc="-1" strike="noStrike">
                <a:latin typeface="Times New Roman"/>
              </a:rPr>
              <a:t>&lt;Foliennummer&gt;</a:t>
            </a:fld>
            <a:endParaRPr b="0" lang="de-DE" sz="1200" spc="-1" strike="noStrike">
              <a:latin typeface="Times New Roman"/>
            </a:endParaRPr>
          </a:p>
        </p:txBody>
      </p:sp>
    </p:spTree>
  </p:cSld>
</p:notes>
</file>

<file path=ppt/notesSlides/notesSlide51.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66" name="PlaceHolder 1"/>
          <p:cNvSpPr>
            <a:spLocks noGrp="1"/>
          </p:cNvSpPr>
          <p:nvPr>
            <p:ph type="sldImg"/>
          </p:nvPr>
        </p:nvSpPr>
        <p:spPr>
          <a:xfrm>
            <a:off x="685800" y="1143000"/>
            <a:ext cx="5486040" cy="3085920"/>
          </a:xfrm>
          <a:prstGeom prst="rect">
            <a:avLst/>
          </a:prstGeom>
          <a:ln w="0">
            <a:noFill/>
          </a:ln>
        </p:spPr>
      </p:sp>
      <p:sp>
        <p:nvSpPr>
          <p:cNvPr id="267" name="PlaceHolder 2"/>
          <p:cNvSpPr>
            <a:spLocks noGrp="1"/>
          </p:cNvSpPr>
          <p:nvPr>
            <p:ph type="body"/>
          </p:nvPr>
        </p:nvSpPr>
        <p:spPr>
          <a:xfrm>
            <a:off x="685800" y="4400640"/>
            <a:ext cx="5486040" cy="3600000"/>
          </a:xfrm>
          <a:prstGeom prst="rect">
            <a:avLst/>
          </a:prstGeom>
          <a:noFill/>
          <a:ln w="0">
            <a:noFill/>
          </a:ln>
        </p:spPr>
        <p:txBody>
          <a:bodyPr anchor="t">
            <a:noAutofit/>
          </a:bodyPr>
          <a:p>
            <a:endParaRPr b="0" lang="de-DE" sz="2000" spc="-1" strike="noStrike">
              <a:latin typeface="Arial"/>
            </a:endParaRPr>
          </a:p>
        </p:txBody>
      </p:sp>
      <p:sp>
        <p:nvSpPr>
          <p:cNvPr id="268" name="PlaceHolder 3"/>
          <p:cNvSpPr>
            <a:spLocks noGrp="1"/>
          </p:cNvSpPr>
          <p:nvPr>
            <p:ph type="sldNum" idx="29"/>
          </p:nvPr>
        </p:nvSpPr>
        <p:spPr>
          <a:xfrm>
            <a:off x="3884760" y="8685360"/>
            <a:ext cx="2971440" cy="458280"/>
          </a:xfrm>
          <a:prstGeom prst="rect">
            <a:avLst/>
          </a:prstGeom>
          <a:noFill/>
          <a:ln w="0">
            <a:noFill/>
          </a:ln>
        </p:spPr>
        <p:txBody>
          <a:bodyPr anchor="b">
            <a:noAutofit/>
          </a:bodyPr>
          <a:lstStyle>
            <a:lvl1pPr algn="r">
              <a:lnSpc>
                <a:spcPct val="100000"/>
              </a:lnSpc>
              <a:buNone/>
              <a:defRPr b="0" lang="de-DE" sz="1200" spc="-1" strike="noStrike">
                <a:latin typeface="Times New Roman"/>
              </a:defRPr>
            </a:lvl1pPr>
          </a:lstStyle>
          <a:p>
            <a:pPr algn="r">
              <a:lnSpc>
                <a:spcPct val="100000"/>
              </a:lnSpc>
              <a:buNone/>
            </a:pPr>
            <a:fld id="{04840DC2-F773-4632-8881-D4732D061D02}" type="slidenum">
              <a:rPr b="0" lang="de-DE" sz="1200" spc="-1" strike="noStrike">
                <a:latin typeface="Times New Roman"/>
              </a:rPr>
              <a:t>&lt;Foliennummer&gt;</a:t>
            </a:fld>
            <a:endParaRPr b="0" lang="de-DE" sz="1200" spc="-1" strike="noStrike">
              <a:latin typeface="Times New Roman"/>
            </a:endParaRPr>
          </a:p>
        </p:txBody>
      </p:sp>
    </p:spTree>
  </p:cSld>
</p:notes>
</file>

<file path=ppt/notesSlides/notesSlide54.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69" name="PlaceHolder 1"/>
          <p:cNvSpPr>
            <a:spLocks noGrp="1"/>
          </p:cNvSpPr>
          <p:nvPr>
            <p:ph type="sldImg"/>
          </p:nvPr>
        </p:nvSpPr>
        <p:spPr>
          <a:xfrm>
            <a:off x="685800" y="1143000"/>
            <a:ext cx="5486040" cy="3085920"/>
          </a:xfrm>
          <a:prstGeom prst="rect">
            <a:avLst/>
          </a:prstGeom>
          <a:ln w="0">
            <a:noFill/>
          </a:ln>
        </p:spPr>
      </p:sp>
      <p:sp>
        <p:nvSpPr>
          <p:cNvPr id="270" name="PlaceHolder 2"/>
          <p:cNvSpPr>
            <a:spLocks noGrp="1"/>
          </p:cNvSpPr>
          <p:nvPr>
            <p:ph type="body"/>
          </p:nvPr>
        </p:nvSpPr>
        <p:spPr>
          <a:xfrm>
            <a:off x="685800" y="4400640"/>
            <a:ext cx="5486040" cy="3600000"/>
          </a:xfrm>
          <a:prstGeom prst="rect">
            <a:avLst/>
          </a:prstGeom>
          <a:noFill/>
          <a:ln w="0">
            <a:noFill/>
          </a:ln>
        </p:spPr>
        <p:txBody>
          <a:bodyPr anchor="t">
            <a:noAutofit/>
          </a:bodyPr>
          <a:p>
            <a:endParaRPr b="0" lang="de-DE" sz="2000" spc="-1" strike="noStrike">
              <a:latin typeface="Arial"/>
            </a:endParaRPr>
          </a:p>
        </p:txBody>
      </p:sp>
      <p:sp>
        <p:nvSpPr>
          <p:cNvPr id="271" name="PlaceHolder 3"/>
          <p:cNvSpPr>
            <a:spLocks noGrp="1"/>
          </p:cNvSpPr>
          <p:nvPr>
            <p:ph type="sldNum" idx="30"/>
          </p:nvPr>
        </p:nvSpPr>
        <p:spPr>
          <a:xfrm>
            <a:off x="3884760" y="8685360"/>
            <a:ext cx="2971440" cy="458280"/>
          </a:xfrm>
          <a:prstGeom prst="rect">
            <a:avLst/>
          </a:prstGeom>
          <a:noFill/>
          <a:ln w="0">
            <a:noFill/>
          </a:ln>
        </p:spPr>
        <p:txBody>
          <a:bodyPr anchor="b">
            <a:noAutofit/>
          </a:bodyPr>
          <a:lstStyle>
            <a:lvl1pPr algn="r">
              <a:lnSpc>
                <a:spcPct val="100000"/>
              </a:lnSpc>
              <a:buNone/>
              <a:defRPr b="0" lang="de-DE" sz="1200" spc="-1" strike="noStrike">
                <a:latin typeface="Times New Roman"/>
              </a:defRPr>
            </a:lvl1pPr>
          </a:lstStyle>
          <a:p>
            <a:pPr algn="r">
              <a:lnSpc>
                <a:spcPct val="100000"/>
              </a:lnSpc>
              <a:buNone/>
            </a:pPr>
            <a:fld id="{46C6F78F-B3CC-4273-A4F6-38DCBBEB06E9}" type="slidenum">
              <a:rPr b="0" lang="de-DE" sz="1200" spc="-1" strike="noStrike">
                <a:latin typeface="Times New Roman"/>
              </a:rPr>
              <a:t>&lt;Foliennummer&gt;</a:t>
            </a:fld>
            <a:endParaRPr b="0" lang="de-DE" sz="1200" spc="-1" strike="noStrike">
              <a:latin typeface="Times New Roman"/>
            </a:endParaRPr>
          </a:p>
        </p:txBody>
      </p:sp>
    </p:spTree>
  </p:cSld>
</p:notes>
</file>

<file path=ppt/notesSlides/notesSlide6.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12" name="PlaceHolder 1"/>
          <p:cNvSpPr>
            <a:spLocks noGrp="1"/>
          </p:cNvSpPr>
          <p:nvPr>
            <p:ph type="sldImg"/>
          </p:nvPr>
        </p:nvSpPr>
        <p:spPr>
          <a:xfrm>
            <a:off x="685800" y="1143000"/>
            <a:ext cx="5486040" cy="3085920"/>
          </a:xfrm>
          <a:prstGeom prst="rect">
            <a:avLst/>
          </a:prstGeom>
          <a:ln w="0">
            <a:noFill/>
          </a:ln>
        </p:spPr>
      </p:sp>
      <p:sp>
        <p:nvSpPr>
          <p:cNvPr id="213" name="PlaceHolder 2"/>
          <p:cNvSpPr>
            <a:spLocks noGrp="1"/>
          </p:cNvSpPr>
          <p:nvPr>
            <p:ph type="body"/>
          </p:nvPr>
        </p:nvSpPr>
        <p:spPr>
          <a:xfrm>
            <a:off x="685800" y="4400640"/>
            <a:ext cx="5486040" cy="3600000"/>
          </a:xfrm>
          <a:prstGeom prst="rect">
            <a:avLst/>
          </a:prstGeom>
          <a:noFill/>
          <a:ln w="0">
            <a:noFill/>
          </a:ln>
        </p:spPr>
        <p:txBody>
          <a:bodyPr anchor="t">
            <a:noAutofit/>
          </a:bodyPr>
          <a:p>
            <a:endParaRPr b="0" lang="de-DE" sz="2000" spc="-1" strike="noStrike">
              <a:latin typeface="Arial"/>
            </a:endParaRPr>
          </a:p>
        </p:txBody>
      </p:sp>
      <p:sp>
        <p:nvSpPr>
          <p:cNvPr id="214" name="PlaceHolder 3"/>
          <p:cNvSpPr>
            <a:spLocks noGrp="1"/>
          </p:cNvSpPr>
          <p:nvPr>
            <p:ph type="sldNum" idx="11"/>
          </p:nvPr>
        </p:nvSpPr>
        <p:spPr>
          <a:xfrm>
            <a:off x="3884760" y="8685360"/>
            <a:ext cx="2971440" cy="458280"/>
          </a:xfrm>
          <a:prstGeom prst="rect">
            <a:avLst/>
          </a:prstGeom>
          <a:noFill/>
          <a:ln w="0">
            <a:noFill/>
          </a:ln>
        </p:spPr>
        <p:txBody>
          <a:bodyPr anchor="b">
            <a:noAutofit/>
          </a:bodyPr>
          <a:lstStyle>
            <a:lvl1pPr algn="r">
              <a:lnSpc>
                <a:spcPct val="100000"/>
              </a:lnSpc>
              <a:buNone/>
              <a:defRPr b="0" lang="de-DE" sz="1200" spc="-1" strike="noStrike">
                <a:latin typeface="Times New Roman"/>
              </a:defRPr>
            </a:lvl1pPr>
          </a:lstStyle>
          <a:p>
            <a:pPr algn="r">
              <a:lnSpc>
                <a:spcPct val="100000"/>
              </a:lnSpc>
              <a:buNone/>
            </a:pPr>
            <a:fld id="{C33E9995-6067-4E55-8366-522DE5126F32}" type="slidenum">
              <a:rPr b="0" lang="de-DE" sz="1200" spc="-1" strike="noStrike">
                <a:latin typeface="Times New Roman"/>
              </a:rPr>
              <a:t>&lt;Foliennummer&gt;</a:t>
            </a:fld>
            <a:endParaRPr b="0" lang="de-DE" sz="1200" spc="-1" strike="noStrike">
              <a:latin typeface="Times New Roman"/>
            </a:endParaRPr>
          </a:p>
        </p:txBody>
      </p:sp>
    </p:spTree>
  </p:cSld>
</p:notes>
</file>

<file path=ppt/notesSlides/notesSlide7.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15" name="PlaceHolder 1"/>
          <p:cNvSpPr>
            <a:spLocks noGrp="1"/>
          </p:cNvSpPr>
          <p:nvPr>
            <p:ph type="sldImg"/>
          </p:nvPr>
        </p:nvSpPr>
        <p:spPr>
          <a:xfrm>
            <a:off x="685800" y="1143000"/>
            <a:ext cx="5486040" cy="3085920"/>
          </a:xfrm>
          <a:prstGeom prst="rect">
            <a:avLst/>
          </a:prstGeom>
          <a:ln w="0">
            <a:noFill/>
          </a:ln>
        </p:spPr>
      </p:sp>
      <p:sp>
        <p:nvSpPr>
          <p:cNvPr id="216" name="PlaceHolder 2"/>
          <p:cNvSpPr>
            <a:spLocks noGrp="1"/>
          </p:cNvSpPr>
          <p:nvPr>
            <p:ph type="body"/>
          </p:nvPr>
        </p:nvSpPr>
        <p:spPr>
          <a:xfrm>
            <a:off x="685800" y="4400640"/>
            <a:ext cx="5486040" cy="3600000"/>
          </a:xfrm>
          <a:prstGeom prst="rect">
            <a:avLst/>
          </a:prstGeom>
          <a:noFill/>
          <a:ln w="0">
            <a:noFill/>
          </a:ln>
        </p:spPr>
        <p:txBody>
          <a:bodyPr anchor="t">
            <a:noAutofit/>
          </a:bodyPr>
          <a:p>
            <a:endParaRPr b="0" lang="de-DE" sz="2000" spc="-1" strike="noStrike">
              <a:latin typeface="Arial"/>
            </a:endParaRPr>
          </a:p>
        </p:txBody>
      </p:sp>
      <p:sp>
        <p:nvSpPr>
          <p:cNvPr id="217" name="PlaceHolder 3"/>
          <p:cNvSpPr>
            <a:spLocks noGrp="1"/>
          </p:cNvSpPr>
          <p:nvPr>
            <p:ph type="sldNum" idx="12"/>
          </p:nvPr>
        </p:nvSpPr>
        <p:spPr>
          <a:xfrm>
            <a:off x="3884760" y="8685360"/>
            <a:ext cx="2971440" cy="458280"/>
          </a:xfrm>
          <a:prstGeom prst="rect">
            <a:avLst/>
          </a:prstGeom>
          <a:noFill/>
          <a:ln w="0">
            <a:noFill/>
          </a:ln>
        </p:spPr>
        <p:txBody>
          <a:bodyPr anchor="b">
            <a:noAutofit/>
          </a:bodyPr>
          <a:lstStyle>
            <a:lvl1pPr algn="r">
              <a:lnSpc>
                <a:spcPct val="100000"/>
              </a:lnSpc>
              <a:buNone/>
              <a:defRPr b="0" lang="de-DE" sz="1200" spc="-1" strike="noStrike">
                <a:latin typeface="Times New Roman"/>
              </a:defRPr>
            </a:lvl1pPr>
          </a:lstStyle>
          <a:p>
            <a:pPr algn="r">
              <a:lnSpc>
                <a:spcPct val="100000"/>
              </a:lnSpc>
              <a:buNone/>
            </a:pPr>
            <a:fld id="{F28CC17C-A570-49ED-9A67-EE5313E4F5F2}" type="slidenum">
              <a:rPr b="0" lang="de-DE" sz="1200" spc="-1" strike="noStrike">
                <a:latin typeface="Times New Roman"/>
              </a:rPr>
              <a:t>&lt;Foliennummer&gt;</a:t>
            </a:fld>
            <a:endParaRPr b="0" lang="de-DE" sz="1200" spc="-1" strike="noStrike">
              <a:latin typeface="Times New Roman"/>
            </a:endParaRPr>
          </a:p>
        </p:txBody>
      </p:sp>
    </p:spTree>
  </p:cSld>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
        <p:nvSpPr>
          <p:cNvPr id="2" name="PlaceHolder 1"/>
          <p:cNvSpPr>
            <a:spLocks noGrp="1"/>
          </p:cNvSpPr>
          <p:nvPr>
            <p:ph type="ftr" idx="2"/>
          </p:nvPr>
        </p:nvSpPr>
        <p:spPr/>
        <p:txBody>
          <a:bodyPr/>
          <a:p>
            <a:r>
              <a:t>Footer</a:t>
            </a:r>
          </a:p>
        </p:txBody>
      </p:sp>
      <p:sp>
        <p:nvSpPr>
          <p:cNvPr id="3" name="PlaceHolder 2"/>
          <p:cNvSpPr>
            <a:spLocks noGrp="1"/>
          </p:cNvSpPr>
          <p:nvPr>
            <p:ph type="sldNum" idx="3"/>
          </p:nvPr>
        </p:nvSpPr>
        <p:spPr/>
        <p:txBody>
          <a:bodyPr/>
          <a:p>
            <a:fld id="{DACF8DED-CD4B-4BC2-8036-A7993911101D}" type="slidenum">
              <a:t>&lt;#&gt;</a:t>
            </a:fld>
          </a:p>
        </p:txBody>
      </p:sp>
      <p:sp>
        <p:nvSpPr>
          <p:cNvPr id="4" name="PlaceHolder 3"/>
          <p:cNvSpPr>
            <a:spLocks noGrp="1"/>
          </p:cNvSpPr>
          <p:nvPr>
            <p:ph type="dt" idx="1"/>
          </p:nvPr>
        </p:nvSpPr>
        <p:spPr/>
        <p:txBody>
          <a:bodyPr/>
          <a:p>
            <a:r>
              <a:rPr lang="de-DE"/>
              <a:t/>
            </a:r>
          </a:p>
        </p:txBody>
      </p:sp>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838080" y="36504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Calibri"/>
            </a:endParaRPr>
          </a:p>
        </p:txBody>
      </p:sp>
      <p:sp>
        <p:nvSpPr>
          <p:cNvPr id="27" name="PlaceHolder 2"/>
          <p:cNvSpPr>
            <a:spLocks noGrp="1"/>
          </p:cNvSpPr>
          <p:nvPr>
            <p:ph/>
          </p:nvPr>
        </p:nvSpPr>
        <p:spPr>
          <a:xfrm>
            <a:off x="838080" y="1825560"/>
            <a:ext cx="1051524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28" name="PlaceHolder 3"/>
          <p:cNvSpPr>
            <a:spLocks noGrp="1"/>
          </p:cNvSpPr>
          <p:nvPr>
            <p:ph/>
          </p:nvPr>
        </p:nvSpPr>
        <p:spPr>
          <a:xfrm>
            <a:off x="838080" y="4098240"/>
            <a:ext cx="1051524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5" name="PlaceHolder 4"/>
          <p:cNvSpPr>
            <a:spLocks noGrp="1"/>
          </p:cNvSpPr>
          <p:nvPr>
            <p:ph type="ftr" idx="2"/>
          </p:nvPr>
        </p:nvSpPr>
        <p:spPr/>
        <p:txBody>
          <a:bodyPr/>
          <a:p>
            <a:r>
              <a:t>Footer</a:t>
            </a:r>
          </a:p>
        </p:txBody>
      </p:sp>
      <p:sp>
        <p:nvSpPr>
          <p:cNvPr id="6" name="PlaceHolder 5"/>
          <p:cNvSpPr>
            <a:spLocks noGrp="1"/>
          </p:cNvSpPr>
          <p:nvPr>
            <p:ph type="sldNum" idx="3"/>
          </p:nvPr>
        </p:nvSpPr>
        <p:spPr/>
        <p:txBody>
          <a:bodyPr/>
          <a:p>
            <a:fld id="{9BCB376C-629D-4FD3-AFD2-B52A7821DC56}" type="slidenum">
              <a:t>&lt;#&gt;</a:t>
            </a:fld>
          </a:p>
        </p:txBody>
      </p:sp>
      <p:sp>
        <p:nvSpPr>
          <p:cNvPr id="7" name="PlaceHolder 6"/>
          <p:cNvSpPr>
            <a:spLocks noGrp="1"/>
          </p:cNvSpPr>
          <p:nvPr>
            <p:ph type="dt" idx="1"/>
          </p:nvPr>
        </p:nvSpPr>
        <p:spPr/>
        <p:txBody>
          <a:bodyPr/>
          <a:p>
            <a:r>
              <a:rPr lang="de-DE"/>
              <a:t/>
            </a: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838080" y="36504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Calibri"/>
            </a:endParaRPr>
          </a:p>
        </p:txBody>
      </p:sp>
      <p:sp>
        <p:nvSpPr>
          <p:cNvPr id="30" name="PlaceHolder 2"/>
          <p:cNvSpPr>
            <a:spLocks noGrp="1"/>
          </p:cNvSpPr>
          <p:nvPr>
            <p:ph/>
          </p:nvPr>
        </p:nvSpPr>
        <p:spPr>
          <a:xfrm>
            <a:off x="838080" y="1825560"/>
            <a:ext cx="51310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31" name="PlaceHolder 3"/>
          <p:cNvSpPr>
            <a:spLocks noGrp="1"/>
          </p:cNvSpPr>
          <p:nvPr>
            <p:ph/>
          </p:nvPr>
        </p:nvSpPr>
        <p:spPr>
          <a:xfrm>
            <a:off x="6226200" y="1825560"/>
            <a:ext cx="51310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32" name="PlaceHolder 4"/>
          <p:cNvSpPr>
            <a:spLocks noGrp="1"/>
          </p:cNvSpPr>
          <p:nvPr>
            <p:ph/>
          </p:nvPr>
        </p:nvSpPr>
        <p:spPr>
          <a:xfrm>
            <a:off x="838080" y="4098240"/>
            <a:ext cx="51310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33" name="PlaceHolder 5"/>
          <p:cNvSpPr>
            <a:spLocks noGrp="1"/>
          </p:cNvSpPr>
          <p:nvPr>
            <p:ph/>
          </p:nvPr>
        </p:nvSpPr>
        <p:spPr>
          <a:xfrm>
            <a:off x="6226200" y="4098240"/>
            <a:ext cx="51310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7" name="PlaceHolder 6"/>
          <p:cNvSpPr>
            <a:spLocks noGrp="1"/>
          </p:cNvSpPr>
          <p:nvPr>
            <p:ph type="ftr" idx="2"/>
          </p:nvPr>
        </p:nvSpPr>
        <p:spPr/>
        <p:txBody>
          <a:bodyPr/>
          <a:p>
            <a:r>
              <a:t>Footer</a:t>
            </a:r>
          </a:p>
        </p:txBody>
      </p:sp>
      <p:sp>
        <p:nvSpPr>
          <p:cNvPr id="8" name="PlaceHolder 7"/>
          <p:cNvSpPr>
            <a:spLocks noGrp="1"/>
          </p:cNvSpPr>
          <p:nvPr>
            <p:ph type="sldNum" idx="3"/>
          </p:nvPr>
        </p:nvSpPr>
        <p:spPr/>
        <p:txBody>
          <a:bodyPr/>
          <a:p>
            <a:fld id="{559D9241-FE49-477A-ADD1-AE04F8E3DC40}" type="slidenum">
              <a:t>&lt;#&gt;</a:t>
            </a:fld>
          </a:p>
        </p:txBody>
      </p:sp>
      <p:sp>
        <p:nvSpPr>
          <p:cNvPr id="9" name="PlaceHolder 8"/>
          <p:cNvSpPr>
            <a:spLocks noGrp="1"/>
          </p:cNvSpPr>
          <p:nvPr>
            <p:ph type="dt" idx="1"/>
          </p:nvPr>
        </p:nvSpPr>
        <p:spPr/>
        <p:txBody>
          <a:bodyPr/>
          <a:p>
            <a:r>
              <a:rPr lang="de-DE"/>
              <a:t/>
            </a: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838080" y="36504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Calibri"/>
            </a:endParaRPr>
          </a:p>
        </p:txBody>
      </p:sp>
      <p:sp>
        <p:nvSpPr>
          <p:cNvPr id="35" name="PlaceHolder 2"/>
          <p:cNvSpPr>
            <a:spLocks noGrp="1"/>
          </p:cNvSpPr>
          <p:nvPr>
            <p:ph/>
          </p:nvPr>
        </p:nvSpPr>
        <p:spPr>
          <a:xfrm>
            <a:off x="838080" y="1825560"/>
            <a:ext cx="338580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36" name="PlaceHolder 3"/>
          <p:cNvSpPr>
            <a:spLocks noGrp="1"/>
          </p:cNvSpPr>
          <p:nvPr>
            <p:ph/>
          </p:nvPr>
        </p:nvSpPr>
        <p:spPr>
          <a:xfrm>
            <a:off x="4393440" y="1825560"/>
            <a:ext cx="338580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37" name="PlaceHolder 4"/>
          <p:cNvSpPr>
            <a:spLocks noGrp="1"/>
          </p:cNvSpPr>
          <p:nvPr>
            <p:ph/>
          </p:nvPr>
        </p:nvSpPr>
        <p:spPr>
          <a:xfrm>
            <a:off x="7949160" y="1825560"/>
            <a:ext cx="338580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38" name="PlaceHolder 5"/>
          <p:cNvSpPr>
            <a:spLocks noGrp="1"/>
          </p:cNvSpPr>
          <p:nvPr>
            <p:ph/>
          </p:nvPr>
        </p:nvSpPr>
        <p:spPr>
          <a:xfrm>
            <a:off x="838080" y="4098240"/>
            <a:ext cx="338580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39" name="PlaceHolder 6"/>
          <p:cNvSpPr>
            <a:spLocks noGrp="1"/>
          </p:cNvSpPr>
          <p:nvPr>
            <p:ph/>
          </p:nvPr>
        </p:nvSpPr>
        <p:spPr>
          <a:xfrm>
            <a:off x="4393440" y="4098240"/>
            <a:ext cx="338580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40" name="PlaceHolder 7"/>
          <p:cNvSpPr>
            <a:spLocks noGrp="1"/>
          </p:cNvSpPr>
          <p:nvPr>
            <p:ph/>
          </p:nvPr>
        </p:nvSpPr>
        <p:spPr>
          <a:xfrm>
            <a:off x="7949160" y="4098240"/>
            <a:ext cx="338580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9" name="PlaceHolder 8"/>
          <p:cNvSpPr>
            <a:spLocks noGrp="1"/>
          </p:cNvSpPr>
          <p:nvPr>
            <p:ph type="ftr" idx="2"/>
          </p:nvPr>
        </p:nvSpPr>
        <p:spPr/>
        <p:txBody>
          <a:bodyPr/>
          <a:p>
            <a:r>
              <a:t>Footer</a:t>
            </a:r>
          </a:p>
        </p:txBody>
      </p:sp>
      <p:sp>
        <p:nvSpPr>
          <p:cNvPr id="10" name="PlaceHolder 9"/>
          <p:cNvSpPr>
            <a:spLocks noGrp="1"/>
          </p:cNvSpPr>
          <p:nvPr>
            <p:ph type="sldNum" idx="3"/>
          </p:nvPr>
        </p:nvSpPr>
        <p:spPr/>
        <p:txBody>
          <a:bodyPr/>
          <a:p>
            <a:fld id="{168837F2-7051-43C2-B9A7-AAE18EECA6C0}" type="slidenum">
              <a:t>&lt;#&gt;</a:t>
            </a:fld>
          </a:p>
        </p:txBody>
      </p:sp>
      <p:sp>
        <p:nvSpPr>
          <p:cNvPr id="11" name="PlaceHolder 10"/>
          <p:cNvSpPr>
            <a:spLocks noGrp="1"/>
          </p:cNvSpPr>
          <p:nvPr>
            <p:ph type="dt" idx="1"/>
          </p:nvPr>
        </p:nvSpPr>
        <p:spPr/>
        <p:txBody>
          <a:bodyPr/>
          <a:p>
            <a:r>
              <a:rPr lang="de-DE"/>
              <a:t/>
            </a: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
        <p:nvSpPr>
          <p:cNvPr id="2" name="PlaceHolder 1"/>
          <p:cNvSpPr>
            <a:spLocks noGrp="1"/>
          </p:cNvSpPr>
          <p:nvPr>
            <p:ph type="ftr" idx="5"/>
          </p:nvPr>
        </p:nvSpPr>
        <p:spPr/>
        <p:txBody>
          <a:bodyPr/>
          <a:p>
            <a:r>
              <a:t>Footer</a:t>
            </a:r>
          </a:p>
        </p:txBody>
      </p:sp>
      <p:sp>
        <p:nvSpPr>
          <p:cNvPr id="3" name="PlaceHolder 2"/>
          <p:cNvSpPr>
            <a:spLocks noGrp="1"/>
          </p:cNvSpPr>
          <p:nvPr>
            <p:ph type="sldNum" idx="6"/>
          </p:nvPr>
        </p:nvSpPr>
        <p:spPr/>
        <p:txBody>
          <a:bodyPr/>
          <a:p>
            <a:fld id="{CF1B3FAC-DA68-44F4-9002-AE94C545A637}" type="slidenum">
              <a:t>&lt;#&gt;</a:t>
            </a:fld>
          </a:p>
        </p:txBody>
      </p:sp>
      <p:sp>
        <p:nvSpPr>
          <p:cNvPr id="4" name="PlaceHolder 3"/>
          <p:cNvSpPr>
            <a:spLocks noGrp="1"/>
          </p:cNvSpPr>
          <p:nvPr>
            <p:ph type="dt" idx="4"/>
          </p:nvPr>
        </p:nvSpPr>
        <p:spPr/>
        <p:txBody>
          <a:bodyPr/>
          <a:p>
            <a:r>
              <a:rPr lang="de-DE"/>
              <a:t/>
            </a:r>
          </a:p>
        </p:txBody>
      </p:sp>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47" name="PlaceHolder 1"/>
          <p:cNvSpPr>
            <a:spLocks noGrp="1"/>
          </p:cNvSpPr>
          <p:nvPr>
            <p:ph type="title"/>
          </p:nvPr>
        </p:nvSpPr>
        <p:spPr>
          <a:xfrm>
            <a:off x="838080" y="36504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Calibri"/>
            </a:endParaRPr>
          </a:p>
        </p:txBody>
      </p:sp>
      <p:sp>
        <p:nvSpPr>
          <p:cNvPr id="48" name="PlaceHolder 2"/>
          <p:cNvSpPr>
            <a:spLocks noGrp="1"/>
          </p:cNvSpPr>
          <p:nvPr>
            <p:ph type="subTitle"/>
          </p:nvPr>
        </p:nvSpPr>
        <p:spPr>
          <a:xfrm>
            <a:off x="838080" y="1825560"/>
            <a:ext cx="10515240" cy="4350960"/>
          </a:xfrm>
          <a:prstGeom prst="rect">
            <a:avLst/>
          </a:prstGeom>
          <a:noFill/>
          <a:ln w="0">
            <a:noFill/>
          </a:ln>
        </p:spPr>
        <p:txBody>
          <a:bodyPr lIns="0" rIns="0" tIns="0" bIns="0" anchor="ctr">
            <a:noAutofit/>
          </a:bodyPr>
          <a:p>
            <a:pPr algn="ctr">
              <a:buNone/>
            </a:pPr>
            <a:endParaRPr b="0" lang="de-DE" sz="3200" spc="-1" strike="noStrike">
              <a:latin typeface="Arial"/>
            </a:endParaRPr>
          </a:p>
        </p:txBody>
      </p:sp>
      <p:sp>
        <p:nvSpPr>
          <p:cNvPr id="4" name="PlaceHolder 3"/>
          <p:cNvSpPr>
            <a:spLocks noGrp="1"/>
          </p:cNvSpPr>
          <p:nvPr>
            <p:ph type="ftr" idx="5"/>
          </p:nvPr>
        </p:nvSpPr>
        <p:spPr/>
        <p:txBody>
          <a:bodyPr/>
          <a:p>
            <a:r>
              <a:t>Footer</a:t>
            </a:r>
          </a:p>
        </p:txBody>
      </p:sp>
      <p:sp>
        <p:nvSpPr>
          <p:cNvPr id="5" name="PlaceHolder 4"/>
          <p:cNvSpPr>
            <a:spLocks noGrp="1"/>
          </p:cNvSpPr>
          <p:nvPr>
            <p:ph type="sldNum" idx="6"/>
          </p:nvPr>
        </p:nvSpPr>
        <p:spPr/>
        <p:txBody>
          <a:bodyPr/>
          <a:p>
            <a:fld id="{F69BB0DA-1745-4A1C-88FD-227B562E4A93}" type="slidenum">
              <a:t>&lt;#&gt;</a:t>
            </a:fld>
          </a:p>
        </p:txBody>
      </p:sp>
      <p:sp>
        <p:nvSpPr>
          <p:cNvPr id="6" name="PlaceHolder 5"/>
          <p:cNvSpPr>
            <a:spLocks noGrp="1"/>
          </p:cNvSpPr>
          <p:nvPr>
            <p:ph type="dt" idx="4"/>
          </p:nvPr>
        </p:nvSpPr>
        <p:spPr/>
        <p:txBody>
          <a:bodyPr/>
          <a:p>
            <a:r>
              <a:rPr lang="de-DE"/>
              <a:t/>
            </a: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49" name="PlaceHolder 1"/>
          <p:cNvSpPr>
            <a:spLocks noGrp="1"/>
          </p:cNvSpPr>
          <p:nvPr>
            <p:ph type="title"/>
          </p:nvPr>
        </p:nvSpPr>
        <p:spPr>
          <a:xfrm>
            <a:off x="838080" y="36504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Calibri"/>
            </a:endParaRPr>
          </a:p>
        </p:txBody>
      </p:sp>
      <p:sp>
        <p:nvSpPr>
          <p:cNvPr id="50" name="PlaceHolder 2"/>
          <p:cNvSpPr>
            <a:spLocks noGrp="1"/>
          </p:cNvSpPr>
          <p:nvPr>
            <p:ph/>
          </p:nvPr>
        </p:nvSpPr>
        <p:spPr>
          <a:xfrm>
            <a:off x="838080" y="1825560"/>
            <a:ext cx="10515240" cy="435096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4" name="PlaceHolder 3"/>
          <p:cNvSpPr>
            <a:spLocks noGrp="1"/>
          </p:cNvSpPr>
          <p:nvPr>
            <p:ph type="ftr" idx="5"/>
          </p:nvPr>
        </p:nvSpPr>
        <p:spPr/>
        <p:txBody>
          <a:bodyPr/>
          <a:p>
            <a:r>
              <a:t>Footer</a:t>
            </a:r>
          </a:p>
        </p:txBody>
      </p:sp>
      <p:sp>
        <p:nvSpPr>
          <p:cNvPr id="5" name="PlaceHolder 4"/>
          <p:cNvSpPr>
            <a:spLocks noGrp="1"/>
          </p:cNvSpPr>
          <p:nvPr>
            <p:ph type="sldNum" idx="6"/>
          </p:nvPr>
        </p:nvSpPr>
        <p:spPr/>
        <p:txBody>
          <a:bodyPr/>
          <a:p>
            <a:fld id="{F11A2A50-A38B-400B-99BE-56172D9F429B}" type="slidenum">
              <a:t>&lt;#&gt;</a:t>
            </a:fld>
          </a:p>
        </p:txBody>
      </p:sp>
      <p:sp>
        <p:nvSpPr>
          <p:cNvPr id="6" name="PlaceHolder 5"/>
          <p:cNvSpPr>
            <a:spLocks noGrp="1"/>
          </p:cNvSpPr>
          <p:nvPr>
            <p:ph type="dt" idx="4"/>
          </p:nvPr>
        </p:nvSpPr>
        <p:spPr/>
        <p:txBody>
          <a:bodyPr/>
          <a:p>
            <a:r>
              <a:rPr lang="de-DE"/>
              <a:t/>
            </a: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51" name="PlaceHolder 1"/>
          <p:cNvSpPr>
            <a:spLocks noGrp="1"/>
          </p:cNvSpPr>
          <p:nvPr>
            <p:ph type="title"/>
          </p:nvPr>
        </p:nvSpPr>
        <p:spPr>
          <a:xfrm>
            <a:off x="838080" y="36504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Calibri"/>
            </a:endParaRPr>
          </a:p>
        </p:txBody>
      </p:sp>
      <p:sp>
        <p:nvSpPr>
          <p:cNvPr id="52" name="PlaceHolder 2"/>
          <p:cNvSpPr>
            <a:spLocks noGrp="1"/>
          </p:cNvSpPr>
          <p:nvPr>
            <p:ph/>
          </p:nvPr>
        </p:nvSpPr>
        <p:spPr>
          <a:xfrm>
            <a:off x="838080" y="1825560"/>
            <a:ext cx="5131080" cy="435096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53" name="PlaceHolder 3"/>
          <p:cNvSpPr>
            <a:spLocks noGrp="1"/>
          </p:cNvSpPr>
          <p:nvPr>
            <p:ph/>
          </p:nvPr>
        </p:nvSpPr>
        <p:spPr>
          <a:xfrm>
            <a:off x="6226200" y="1825560"/>
            <a:ext cx="5131080" cy="435096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5" name="PlaceHolder 4"/>
          <p:cNvSpPr>
            <a:spLocks noGrp="1"/>
          </p:cNvSpPr>
          <p:nvPr>
            <p:ph type="ftr" idx="5"/>
          </p:nvPr>
        </p:nvSpPr>
        <p:spPr/>
        <p:txBody>
          <a:bodyPr/>
          <a:p>
            <a:r>
              <a:t>Footer</a:t>
            </a:r>
          </a:p>
        </p:txBody>
      </p:sp>
      <p:sp>
        <p:nvSpPr>
          <p:cNvPr id="6" name="PlaceHolder 5"/>
          <p:cNvSpPr>
            <a:spLocks noGrp="1"/>
          </p:cNvSpPr>
          <p:nvPr>
            <p:ph type="sldNum" idx="6"/>
          </p:nvPr>
        </p:nvSpPr>
        <p:spPr/>
        <p:txBody>
          <a:bodyPr/>
          <a:p>
            <a:fld id="{86E8E5FC-A845-4615-9891-AB1FF96FFD21}" type="slidenum">
              <a:t>&lt;#&gt;</a:t>
            </a:fld>
          </a:p>
        </p:txBody>
      </p:sp>
      <p:sp>
        <p:nvSpPr>
          <p:cNvPr id="7" name="PlaceHolder 6"/>
          <p:cNvSpPr>
            <a:spLocks noGrp="1"/>
          </p:cNvSpPr>
          <p:nvPr>
            <p:ph type="dt" idx="4"/>
          </p:nvPr>
        </p:nvSpPr>
        <p:spPr/>
        <p:txBody>
          <a:bodyPr/>
          <a:p>
            <a:r>
              <a:rPr lang="de-DE"/>
              <a:t/>
            </a: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54" name="PlaceHolder 1"/>
          <p:cNvSpPr>
            <a:spLocks noGrp="1"/>
          </p:cNvSpPr>
          <p:nvPr>
            <p:ph type="title"/>
          </p:nvPr>
        </p:nvSpPr>
        <p:spPr>
          <a:xfrm>
            <a:off x="838080" y="36504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Calibri"/>
            </a:endParaRPr>
          </a:p>
        </p:txBody>
      </p:sp>
      <p:sp>
        <p:nvSpPr>
          <p:cNvPr id="3" name="PlaceHolder 2"/>
          <p:cNvSpPr>
            <a:spLocks noGrp="1"/>
          </p:cNvSpPr>
          <p:nvPr>
            <p:ph type="ftr" idx="5"/>
          </p:nvPr>
        </p:nvSpPr>
        <p:spPr/>
        <p:txBody>
          <a:bodyPr/>
          <a:p>
            <a:r>
              <a:t>Footer</a:t>
            </a:r>
          </a:p>
        </p:txBody>
      </p:sp>
      <p:sp>
        <p:nvSpPr>
          <p:cNvPr id="4" name="PlaceHolder 3"/>
          <p:cNvSpPr>
            <a:spLocks noGrp="1"/>
          </p:cNvSpPr>
          <p:nvPr>
            <p:ph type="sldNum" idx="6"/>
          </p:nvPr>
        </p:nvSpPr>
        <p:spPr/>
        <p:txBody>
          <a:bodyPr/>
          <a:p>
            <a:fld id="{A94DAC1B-F069-46F4-B5C2-743E60ED9AC0}" type="slidenum">
              <a:t>&lt;#&gt;</a:t>
            </a:fld>
          </a:p>
        </p:txBody>
      </p:sp>
      <p:sp>
        <p:nvSpPr>
          <p:cNvPr id="5" name="PlaceHolder 4"/>
          <p:cNvSpPr>
            <a:spLocks noGrp="1"/>
          </p:cNvSpPr>
          <p:nvPr>
            <p:ph type="dt" idx="4"/>
          </p:nvPr>
        </p:nvSpPr>
        <p:spPr/>
        <p:txBody>
          <a:bodyPr/>
          <a:p>
            <a:r>
              <a:rPr lang="de-DE"/>
              <a:t/>
            </a: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55" name="PlaceHolder 1"/>
          <p:cNvSpPr>
            <a:spLocks noGrp="1"/>
          </p:cNvSpPr>
          <p:nvPr>
            <p:ph type="subTitle"/>
          </p:nvPr>
        </p:nvSpPr>
        <p:spPr>
          <a:xfrm>
            <a:off x="838080" y="365040"/>
            <a:ext cx="10515240" cy="6144120"/>
          </a:xfrm>
          <a:prstGeom prst="rect">
            <a:avLst/>
          </a:prstGeom>
          <a:noFill/>
          <a:ln w="0">
            <a:noFill/>
          </a:ln>
        </p:spPr>
        <p:txBody>
          <a:bodyPr lIns="0" rIns="0" tIns="0" bIns="0" anchor="ctr">
            <a:noAutofit/>
          </a:bodyPr>
          <a:p>
            <a:pPr algn="ctr">
              <a:buNone/>
            </a:pPr>
            <a:endParaRPr b="0" lang="de-DE" sz="3200" spc="-1" strike="noStrike">
              <a:latin typeface="Arial"/>
            </a:endParaRPr>
          </a:p>
        </p:txBody>
      </p:sp>
      <p:sp>
        <p:nvSpPr>
          <p:cNvPr id="3" name="PlaceHolder 2"/>
          <p:cNvSpPr>
            <a:spLocks noGrp="1"/>
          </p:cNvSpPr>
          <p:nvPr>
            <p:ph type="ftr" idx="5"/>
          </p:nvPr>
        </p:nvSpPr>
        <p:spPr/>
        <p:txBody>
          <a:bodyPr/>
          <a:p>
            <a:r>
              <a:t>Footer</a:t>
            </a:r>
          </a:p>
        </p:txBody>
      </p:sp>
      <p:sp>
        <p:nvSpPr>
          <p:cNvPr id="4" name="PlaceHolder 3"/>
          <p:cNvSpPr>
            <a:spLocks noGrp="1"/>
          </p:cNvSpPr>
          <p:nvPr>
            <p:ph type="sldNum" idx="6"/>
          </p:nvPr>
        </p:nvSpPr>
        <p:spPr/>
        <p:txBody>
          <a:bodyPr/>
          <a:p>
            <a:fld id="{C0EC000F-9739-4AAE-BECA-A3D675D97B28}" type="slidenum">
              <a:t>&lt;#&gt;</a:t>
            </a:fld>
          </a:p>
        </p:txBody>
      </p:sp>
      <p:sp>
        <p:nvSpPr>
          <p:cNvPr id="5" name="PlaceHolder 4"/>
          <p:cNvSpPr>
            <a:spLocks noGrp="1"/>
          </p:cNvSpPr>
          <p:nvPr>
            <p:ph type="dt" idx="4"/>
          </p:nvPr>
        </p:nvSpPr>
        <p:spPr/>
        <p:txBody>
          <a:bodyPr/>
          <a:p>
            <a:r>
              <a:rPr lang="de-DE"/>
              <a:t/>
            </a: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56" name="PlaceHolder 1"/>
          <p:cNvSpPr>
            <a:spLocks noGrp="1"/>
          </p:cNvSpPr>
          <p:nvPr>
            <p:ph type="title"/>
          </p:nvPr>
        </p:nvSpPr>
        <p:spPr>
          <a:xfrm>
            <a:off x="838080" y="36504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Calibri"/>
            </a:endParaRPr>
          </a:p>
        </p:txBody>
      </p:sp>
      <p:sp>
        <p:nvSpPr>
          <p:cNvPr id="57" name="PlaceHolder 2"/>
          <p:cNvSpPr>
            <a:spLocks noGrp="1"/>
          </p:cNvSpPr>
          <p:nvPr>
            <p:ph/>
          </p:nvPr>
        </p:nvSpPr>
        <p:spPr>
          <a:xfrm>
            <a:off x="838080" y="1825560"/>
            <a:ext cx="51310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58" name="PlaceHolder 3"/>
          <p:cNvSpPr>
            <a:spLocks noGrp="1"/>
          </p:cNvSpPr>
          <p:nvPr>
            <p:ph/>
          </p:nvPr>
        </p:nvSpPr>
        <p:spPr>
          <a:xfrm>
            <a:off x="6226200" y="1825560"/>
            <a:ext cx="5131080" cy="435096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59" name="PlaceHolder 4"/>
          <p:cNvSpPr>
            <a:spLocks noGrp="1"/>
          </p:cNvSpPr>
          <p:nvPr>
            <p:ph/>
          </p:nvPr>
        </p:nvSpPr>
        <p:spPr>
          <a:xfrm>
            <a:off x="838080" y="4098240"/>
            <a:ext cx="51310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6" name="PlaceHolder 5"/>
          <p:cNvSpPr>
            <a:spLocks noGrp="1"/>
          </p:cNvSpPr>
          <p:nvPr>
            <p:ph type="ftr" idx="5"/>
          </p:nvPr>
        </p:nvSpPr>
        <p:spPr/>
        <p:txBody>
          <a:bodyPr/>
          <a:p>
            <a:r>
              <a:t>Footer</a:t>
            </a:r>
          </a:p>
        </p:txBody>
      </p:sp>
      <p:sp>
        <p:nvSpPr>
          <p:cNvPr id="7" name="PlaceHolder 6"/>
          <p:cNvSpPr>
            <a:spLocks noGrp="1"/>
          </p:cNvSpPr>
          <p:nvPr>
            <p:ph type="sldNum" idx="6"/>
          </p:nvPr>
        </p:nvSpPr>
        <p:spPr/>
        <p:txBody>
          <a:bodyPr/>
          <a:p>
            <a:fld id="{82A13F7A-A452-4CE2-9CAF-0B752699309B}" type="slidenum">
              <a:t>&lt;#&gt;</a:t>
            </a:fld>
          </a:p>
        </p:txBody>
      </p:sp>
      <p:sp>
        <p:nvSpPr>
          <p:cNvPr id="8" name="PlaceHolder 7"/>
          <p:cNvSpPr>
            <a:spLocks noGrp="1"/>
          </p:cNvSpPr>
          <p:nvPr>
            <p:ph type="dt" idx="4"/>
          </p:nvPr>
        </p:nvSpPr>
        <p:spPr/>
        <p:txBody>
          <a:bodyPr/>
          <a:p>
            <a:r>
              <a:rPr lang="de-DE"/>
              <a:t/>
            </a: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 name="PlaceHolder 1"/>
          <p:cNvSpPr>
            <a:spLocks noGrp="1"/>
          </p:cNvSpPr>
          <p:nvPr>
            <p:ph type="title"/>
          </p:nvPr>
        </p:nvSpPr>
        <p:spPr>
          <a:xfrm>
            <a:off x="838080" y="36504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Calibri"/>
            </a:endParaRPr>
          </a:p>
        </p:txBody>
      </p:sp>
      <p:sp>
        <p:nvSpPr>
          <p:cNvPr id="6" name="PlaceHolder 2"/>
          <p:cNvSpPr>
            <a:spLocks noGrp="1"/>
          </p:cNvSpPr>
          <p:nvPr>
            <p:ph type="subTitle"/>
          </p:nvPr>
        </p:nvSpPr>
        <p:spPr>
          <a:xfrm>
            <a:off x="838080" y="1825560"/>
            <a:ext cx="10515240" cy="4350960"/>
          </a:xfrm>
          <a:prstGeom prst="rect">
            <a:avLst/>
          </a:prstGeom>
          <a:noFill/>
          <a:ln w="0">
            <a:noFill/>
          </a:ln>
        </p:spPr>
        <p:txBody>
          <a:bodyPr lIns="0" rIns="0" tIns="0" bIns="0" anchor="ctr">
            <a:noAutofit/>
          </a:bodyPr>
          <a:p>
            <a:pPr algn="ctr">
              <a:buNone/>
            </a:pPr>
            <a:endParaRPr b="0" lang="de-DE" sz="3200" spc="-1" strike="noStrike">
              <a:latin typeface="Arial"/>
            </a:endParaRPr>
          </a:p>
        </p:txBody>
      </p:sp>
      <p:sp>
        <p:nvSpPr>
          <p:cNvPr id="4" name="PlaceHolder 3"/>
          <p:cNvSpPr>
            <a:spLocks noGrp="1"/>
          </p:cNvSpPr>
          <p:nvPr>
            <p:ph type="ftr" idx="2"/>
          </p:nvPr>
        </p:nvSpPr>
        <p:spPr/>
        <p:txBody>
          <a:bodyPr/>
          <a:p>
            <a:r>
              <a:t>Footer</a:t>
            </a:r>
          </a:p>
        </p:txBody>
      </p:sp>
      <p:sp>
        <p:nvSpPr>
          <p:cNvPr id="5" name="PlaceHolder 4"/>
          <p:cNvSpPr>
            <a:spLocks noGrp="1"/>
          </p:cNvSpPr>
          <p:nvPr>
            <p:ph type="sldNum" idx="3"/>
          </p:nvPr>
        </p:nvSpPr>
        <p:spPr/>
        <p:txBody>
          <a:bodyPr/>
          <a:p>
            <a:fld id="{26CFE5BB-E8DA-451A-9F71-A753E57D0E9B}" type="slidenum">
              <a:t>&lt;#&gt;</a:t>
            </a:fld>
          </a:p>
        </p:txBody>
      </p:sp>
      <p:sp>
        <p:nvSpPr>
          <p:cNvPr id="6" name="PlaceHolder 5"/>
          <p:cNvSpPr>
            <a:spLocks noGrp="1"/>
          </p:cNvSpPr>
          <p:nvPr>
            <p:ph type="dt" idx="1"/>
          </p:nvPr>
        </p:nvSpPr>
        <p:spPr/>
        <p:txBody>
          <a:bodyPr/>
          <a:p>
            <a:r>
              <a:rPr lang="de-DE"/>
              <a:t/>
            </a: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60" name="PlaceHolder 1"/>
          <p:cNvSpPr>
            <a:spLocks noGrp="1"/>
          </p:cNvSpPr>
          <p:nvPr>
            <p:ph type="title"/>
          </p:nvPr>
        </p:nvSpPr>
        <p:spPr>
          <a:xfrm>
            <a:off x="838080" y="36504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Calibri"/>
            </a:endParaRPr>
          </a:p>
        </p:txBody>
      </p:sp>
      <p:sp>
        <p:nvSpPr>
          <p:cNvPr id="61" name="PlaceHolder 2"/>
          <p:cNvSpPr>
            <a:spLocks noGrp="1"/>
          </p:cNvSpPr>
          <p:nvPr>
            <p:ph/>
          </p:nvPr>
        </p:nvSpPr>
        <p:spPr>
          <a:xfrm>
            <a:off x="838080" y="1825560"/>
            <a:ext cx="5131080" cy="435096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62" name="PlaceHolder 3"/>
          <p:cNvSpPr>
            <a:spLocks noGrp="1"/>
          </p:cNvSpPr>
          <p:nvPr>
            <p:ph/>
          </p:nvPr>
        </p:nvSpPr>
        <p:spPr>
          <a:xfrm>
            <a:off x="6226200" y="1825560"/>
            <a:ext cx="51310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63" name="PlaceHolder 4"/>
          <p:cNvSpPr>
            <a:spLocks noGrp="1"/>
          </p:cNvSpPr>
          <p:nvPr>
            <p:ph/>
          </p:nvPr>
        </p:nvSpPr>
        <p:spPr>
          <a:xfrm>
            <a:off x="6226200" y="4098240"/>
            <a:ext cx="51310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6" name="PlaceHolder 5"/>
          <p:cNvSpPr>
            <a:spLocks noGrp="1"/>
          </p:cNvSpPr>
          <p:nvPr>
            <p:ph type="ftr" idx="5"/>
          </p:nvPr>
        </p:nvSpPr>
        <p:spPr/>
        <p:txBody>
          <a:bodyPr/>
          <a:p>
            <a:r>
              <a:t>Footer</a:t>
            </a:r>
          </a:p>
        </p:txBody>
      </p:sp>
      <p:sp>
        <p:nvSpPr>
          <p:cNvPr id="7" name="PlaceHolder 6"/>
          <p:cNvSpPr>
            <a:spLocks noGrp="1"/>
          </p:cNvSpPr>
          <p:nvPr>
            <p:ph type="sldNum" idx="6"/>
          </p:nvPr>
        </p:nvSpPr>
        <p:spPr/>
        <p:txBody>
          <a:bodyPr/>
          <a:p>
            <a:fld id="{0A1622D5-F689-4AB4-BEAD-A27E06F62E4D}" type="slidenum">
              <a:t>&lt;#&gt;</a:t>
            </a:fld>
          </a:p>
        </p:txBody>
      </p:sp>
      <p:sp>
        <p:nvSpPr>
          <p:cNvPr id="8" name="PlaceHolder 7"/>
          <p:cNvSpPr>
            <a:spLocks noGrp="1"/>
          </p:cNvSpPr>
          <p:nvPr>
            <p:ph type="dt" idx="4"/>
          </p:nvPr>
        </p:nvSpPr>
        <p:spPr/>
        <p:txBody>
          <a:bodyPr/>
          <a:p>
            <a:r>
              <a:rPr lang="de-DE"/>
              <a:t/>
            </a: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64" name="PlaceHolder 1"/>
          <p:cNvSpPr>
            <a:spLocks noGrp="1"/>
          </p:cNvSpPr>
          <p:nvPr>
            <p:ph type="title"/>
          </p:nvPr>
        </p:nvSpPr>
        <p:spPr>
          <a:xfrm>
            <a:off x="838080" y="36504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Calibri"/>
            </a:endParaRPr>
          </a:p>
        </p:txBody>
      </p:sp>
      <p:sp>
        <p:nvSpPr>
          <p:cNvPr id="65" name="PlaceHolder 2"/>
          <p:cNvSpPr>
            <a:spLocks noGrp="1"/>
          </p:cNvSpPr>
          <p:nvPr>
            <p:ph/>
          </p:nvPr>
        </p:nvSpPr>
        <p:spPr>
          <a:xfrm>
            <a:off x="838080" y="1825560"/>
            <a:ext cx="51310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66" name="PlaceHolder 3"/>
          <p:cNvSpPr>
            <a:spLocks noGrp="1"/>
          </p:cNvSpPr>
          <p:nvPr>
            <p:ph/>
          </p:nvPr>
        </p:nvSpPr>
        <p:spPr>
          <a:xfrm>
            <a:off x="6226200" y="1825560"/>
            <a:ext cx="51310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67" name="PlaceHolder 4"/>
          <p:cNvSpPr>
            <a:spLocks noGrp="1"/>
          </p:cNvSpPr>
          <p:nvPr>
            <p:ph/>
          </p:nvPr>
        </p:nvSpPr>
        <p:spPr>
          <a:xfrm>
            <a:off x="838080" y="4098240"/>
            <a:ext cx="1051524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6" name="PlaceHolder 5"/>
          <p:cNvSpPr>
            <a:spLocks noGrp="1"/>
          </p:cNvSpPr>
          <p:nvPr>
            <p:ph type="ftr" idx="5"/>
          </p:nvPr>
        </p:nvSpPr>
        <p:spPr/>
        <p:txBody>
          <a:bodyPr/>
          <a:p>
            <a:r>
              <a:t>Footer</a:t>
            </a:r>
          </a:p>
        </p:txBody>
      </p:sp>
      <p:sp>
        <p:nvSpPr>
          <p:cNvPr id="7" name="PlaceHolder 6"/>
          <p:cNvSpPr>
            <a:spLocks noGrp="1"/>
          </p:cNvSpPr>
          <p:nvPr>
            <p:ph type="sldNum" idx="6"/>
          </p:nvPr>
        </p:nvSpPr>
        <p:spPr/>
        <p:txBody>
          <a:bodyPr/>
          <a:p>
            <a:fld id="{707911EE-59BE-41C5-91C3-59A02D658B4C}" type="slidenum">
              <a:t>&lt;#&gt;</a:t>
            </a:fld>
          </a:p>
        </p:txBody>
      </p:sp>
      <p:sp>
        <p:nvSpPr>
          <p:cNvPr id="8" name="PlaceHolder 7"/>
          <p:cNvSpPr>
            <a:spLocks noGrp="1"/>
          </p:cNvSpPr>
          <p:nvPr>
            <p:ph type="dt" idx="4"/>
          </p:nvPr>
        </p:nvSpPr>
        <p:spPr/>
        <p:txBody>
          <a:bodyPr/>
          <a:p>
            <a:r>
              <a:rPr lang="de-DE"/>
              <a:t/>
            </a: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68" name="PlaceHolder 1"/>
          <p:cNvSpPr>
            <a:spLocks noGrp="1"/>
          </p:cNvSpPr>
          <p:nvPr>
            <p:ph type="title"/>
          </p:nvPr>
        </p:nvSpPr>
        <p:spPr>
          <a:xfrm>
            <a:off x="838080" y="36504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Calibri"/>
            </a:endParaRPr>
          </a:p>
        </p:txBody>
      </p:sp>
      <p:sp>
        <p:nvSpPr>
          <p:cNvPr id="69" name="PlaceHolder 2"/>
          <p:cNvSpPr>
            <a:spLocks noGrp="1"/>
          </p:cNvSpPr>
          <p:nvPr>
            <p:ph/>
          </p:nvPr>
        </p:nvSpPr>
        <p:spPr>
          <a:xfrm>
            <a:off x="838080" y="1825560"/>
            <a:ext cx="1051524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70" name="PlaceHolder 3"/>
          <p:cNvSpPr>
            <a:spLocks noGrp="1"/>
          </p:cNvSpPr>
          <p:nvPr>
            <p:ph/>
          </p:nvPr>
        </p:nvSpPr>
        <p:spPr>
          <a:xfrm>
            <a:off x="838080" y="4098240"/>
            <a:ext cx="1051524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5" name="PlaceHolder 4"/>
          <p:cNvSpPr>
            <a:spLocks noGrp="1"/>
          </p:cNvSpPr>
          <p:nvPr>
            <p:ph type="ftr" idx="5"/>
          </p:nvPr>
        </p:nvSpPr>
        <p:spPr/>
        <p:txBody>
          <a:bodyPr/>
          <a:p>
            <a:r>
              <a:t>Footer</a:t>
            </a:r>
          </a:p>
        </p:txBody>
      </p:sp>
      <p:sp>
        <p:nvSpPr>
          <p:cNvPr id="6" name="PlaceHolder 5"/>
          <p:cNvSpPr>
            <a:spLocks noGrp="1"/>
          </p:cNvSpPr>
          <p:nvPr>
            <p:ph type="sldNum" idx="6"/>
          </p:nvPr>
        </p:nvSpPr>
        <p:spPr/>
        <p:txBody>
          <a:bodyPr/>
          <a:p>
            <a:fld id="{DBE0B82E-16B2-4AB4-A079-E632C3EF7719}" type="slidenum">
              <a:t>&lt;#&gt;</a:t>
            </a:fld>
          </a:p>
        </p:txBody>
      </p:sp>
      <p:sp>
        <p:nvSpPr>
          <p:cNvPr id="7" name="PlaceHolder 6"/>
          <p:cNvSpPr>
            <a:spLocks noGrp="1"/>
          </p:cNvSpPr>
          <p:nvPr>
            <p:ph type="dt" idx="4"/>
          </p:nvPr>
        </p:nvSpPr>
        <p:spPr/>
        <p:txBody>
          <a:bodyPr/>
          <a:p>
            <a:r>
              <a:rPr lang="de-DE"/>
              <a:t/>
            </a: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71" name="PlaceHolder 1"/>
          <p:cNvSpPr>
            <a:spLocks noGrp="1"/>
          </p:cNvSpPr>
          <p:nvPr>
            <p:ph type="title"/>
          </p:nvPr>
        </p:nvSpPr>
        <p:spPr>
          <a:xfrm>
            <a:off x="838080" y="36504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Calibri"/>
            </a:endParaRPr>
          </a:p>
        </p:txBody>
      </p:sp>
      <p:sp>
        <p:nvSpPr>
          <p:cNvPr id="72" name="PlaceHolder 2"/>
          <p:cNvSpPr>
            <a:spLocks noGrp="1"/>
          </p:cNvSpPr>
          <p:nvPr>
            <p:ph/>
          </p:nvPr>
        </p:nvSpPr>
        <p:spPr>
          <a:xfrm>
            <a:off x="838080" y="1825560"/>
            <a:ext cx="51310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73" name="PlaceHolder 3"/>
          <p:cNvSpPr>
            <a:spLocks noGrp="1"/>
          </p:cNvSpPr>
          <p:nvPr>
            <p:ph/>
          </p:nvPr>
        </p:nvSpPr>
        <p:spPr>
          <a:xfrm>
            <a:off x="6226200" y="1825560"/>
            <a:ext cx="51310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74" name="PlaceHolder 4"/>
          <p:cNvSpPr>
            <a:spLocks noGrp="1"/>
          </p:cNvSpPr>
          <p:nvPr>
            <p:ph/>
          </p:nvPr>
        </p:nvSpPr>
        <p:spPr>
          <a:xfrm>
            <a:off x="838080" y="4098240"/>
            <a:ext cx="51310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75" name="PlaceHolder 5"/>
          <p:cNvSpPr>
            <a:spLocks noGrp="1"/>
          </p:cNvSpPr>
          <p:nvPr>
            <p:ph/>
          </p:nvPr>
        </p:nvSpPr>
        <p:spPr>
          <a:xfrm>
            <a:off x="6226200" y="4098240"/>
            <a:ext cx="51310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7" name="PlaceHolder 6"/>
          <p:cNvSpPr>
            <a:spLocks noGrp="1"/>
          </p:cNvSpPr>
          <p:nvPr>
            <p:ph type="ftr" idx="5"/>
          </p:nvPr>
        </p:nvSpPr>
        <p:spPr/>
        <p:txBody>
          <a:bodyPr/>
          <a:p>
            <a:r>
              <a:t>Footer</a:t>
            </a:r>
          </a:p>
        </p:txBody>
      </p:sp>
      <p:sp>
        <p:nvSpPr>
          <p:cNvPr id="8" name="PlaceHolder 7"/>
          <p:cNvSpPr>
            <a:spLocks noGrp="1"/>
          </p:cNvSpPr>
          <p:nvPr>
            <p:ph type="sldNum" idx="6"/>
          </p:nvPr>
        </p:nvSpPr>
        <p:spPr/>
        <p:txBody>
          <a:bodyPr/>
          <a:p>
            <a:fld id="{9415A730-7984-4995-8EA6-748D76B199DA}" type="slidenum">
              <a:t>&lt;#&gt;</a:t>
            </a:fld>
          </a:p>
        </p:txBody>
      </p:sp>
      <p:sp>
        <p:nvSpPr>
          <p:cNvPr id="9" name="PlaceHolder 8"/>
          <p:cNvSpPr>
            <a:spLocks noGrp="1"/>
          </p:cNvSpPr>
          <p:nvPr>
            <p:ph type="dt" idx="4"/>
          </p:nvPr>
        </p:nvSpPr>
        <p:spPr/>
        <p:txBody>
          <a:bodyPr/>
          <a:p>
            <a:r>
              <a:rPr lang="de-DE"/>
              <a:t/>
            </a: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76" name="PlaceHolder 1"/>
          <p:cNvSpPr>
            <a:spLocks noGrp="1"/>
          </p:cNvSpPr>
          <p:nvPr>
            <p:ph type="title"/>
          </p:nvPr>
        </p:nvSpPr>
        <p:spPr>
          <a:xfrm>
            <a:off x="838080" y="36504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Calibri"/>
            </a:endParaRPr>
          </a:p>
        </p:txBody>
      </p:sp>
      <p:sp>
        <p:nvSpPr>
          <p:cNvPr id="77" name="PlaceHolder 2"/>
          <p:cNvSpPr>
            <a:spLocks noGrp="1"/>
          </p:cNvSpPr>
          <p:nvPr>
            <p:ph/>
          </p:nvPr>
        </p:nvSpPr>
        <p:spPr>
          <a:xfrm>
            <a:off x="838080" y="1825560"/>
            <a:ext cx="338580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78" name="PlaceHolder 3"/>
          <p:cNvSpPr>
            <a:spLocks noGrp="1"/>
          </p:cNvSpPr>
          <p:nvPr>
            <p:ph/>
          </p:nvPr>
        </p:nvSpPr>
        <p:spPr>
          <a:xfrm>
            <a:off x="4393440" y="1825560"/>
            <a:ext cx="338580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79" name="PlaceHolder 4"/>
          <p:cNvSpPr>
            <a:spLocks noGrp="1"/>
          </p:cNvSpPr>
          <p:nvPr>
            <p:ph/>
          </p:nvPr>
        </p:nvSpPr>
        <p:spPr>
          <a:xfrm>
            <a:off x="7949160" y="1825560"/>
            <a:ext cx="338580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80" name="PlaceHolder 5"/>
          <p:cNvSpPr>
            <a:spLocks noGrp="1"/>
          </p:cNvSpPr>
          <p:nvPr>
            <p:ph/>
          </p:nvPr>
        </p:nvSpPr>
        <p:spPr>
          <a:xfrm>
            <a:off x="838080" y="4098240"/>
            <a:ext cx="338580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81" name="PlaceHolder 6"/>
          <p:cNvSpPr>
            <a:spLocks noGrp="1"/>
          </p:cNvSpPr>
          <p:nvPr>
            <p:ph/>
          </p:nvPr>
        </p:nvSpPr>
        <p:spPr>
          <a:xfrm>
            <a:off x="4393440" y="4098240"/>
            <a:ext cx="338580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82" name="PlaceHolder 7"/>
          <p:cNvSpPr>
            <a:spLocks noGrp="1"/>
          </p:cNvSpPr>
          <p:nvPr>
            <p:ph/>
          </p:nvPr>
        </p:nvSpPr>
        <p:spPr>
          <a:xfrm>
            <a:off x="7949160" y="4098240"/>
            <a:ext cx="338580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9" name="PlaceHolder 8"/>
          <p:cNvSpPr>
            <a:spLocks noGrp="1"/>
          </p:cNvSpPr>
          <p:nvPr>
            <p:ph type="ftr" idx="5"/>
          </p:nvPr>
        </p:nvSpPr>
        <p:spPr/>
        <p:txBody>
          <a:bodyPr/>
          <a:p>
            <a:r>
              <a:t>Footer</a:t>
            </a:r>
          </a:p>
        </p:txBody>
      </p:sp>
      <p:sp>
        <p:nvSpPr>
          <p:cNvPr id="10" name="PlaceHolder 9"/>
          <p:cNvSpPr>
            <a:spLocks noGrp="1"/>
          </p:cNvSpPr>
          <p:nvPr>
            <p:ph type="sldNum" idx="6"/>
          </p:nvPr>
        </p:nvSpPr>
        <p:spPr/>
        <p:txBody>
          <a:bodyPr/>
          <a:p>
            <a:fld id="{14FB8ACD-D3B9-48FF-8859-9B990B1C41E1}" type="slidenum">
              <a:t>&lt;#&gt;</a:t>
            </a:fld>
          </a:p>
        </p:txBody>
      </p:sp>
      <p:sp>
        <p:nvSpPr>
          <p:cNvPr id="11" name="PlaceHolder 10"/>
          <p:cNvSpPr>
            <a:spLocks noGrp="1"/>
          </p:cNvSpPr>
          <p:nvPr>
            <p:ph type="dt" idx="4"/>
          </p:nvPr>
        </p:nvSpPr>
        <p:spPr/>
        <p:txBody>
          <a:bodyPr/>
          <a:p>
            <a:r>
              <a:rPr lang="de-DE"/>
              <a:t/>
            </a: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838080" y="36504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Calibri"/>
            </a:endParaRPr>
          </a:p>
        </p:txBody>
      </p:sp>
      <p:sp>
        <p:nvSpPr>
          <p:cNvPr id="8" name="PlaceHolder 2"/>
          <p:cNvSpPr>
            <a:spLocks noGrp="1"/>
          </p:cNvSpPr>
          <p:nvPr>
            <p:ph/>
          </p:nvPr>
        </p:nvSpPr>
        <p:spPr>
          <a:xfrm>
            <a:off x="838080" y="1825560"/>
            <a:ext cx="10515240" cy="435096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4" name="PlaceHolder 3"/>
          <p:cNvSpPr>
            <a:spLocks noGrp="1"/>
          </p:cNvSpPr>
          <p:nvPr>
            <p:ph type="ftr" idx="2"/>
          </p:nvPr>
        </p:nvSpPr>
        <p:spPr/>
        <p:txBody>
          <a:bodyPr/>
          <a:p>
            <a:r>
              <a:t>Footer</a:t>
            </a:r>
          </a:p>
        </p:txBody>
      </p:sp>
      <p:sp>
        <p:nvSpPr>
          <p:cNvPr id="5" name="PlaceHolder 4"/>
          <p:cNvSpPr>
            <a:spLocks noGrp="1"/>
          </p:cNvSpPr>
          <p:nvPr>
            <p:ph type="sldNum" idx="3"/>
          </p:nvPr>
        </p:nvSpPr>
        <p:spPr/>
        <p:txBody>
          <a:bodyPr/>
          <a:p>
            <a:fld id="{69E9F93E-4702-4DE0-AEA7-5511AAE9DE8F}" type="slidenum">
              <a:t>&lt;#&gt;</a:t>
            </a:fld>
          </a:p>
        </p:txBody>
      </p:sp>
      <p:sp>
        <p:nvSpPr>
          <p:cNvPr id="6" name="PlaceHolder 5"/>
          <p:cNvSpPr>
            <a:spLocks noGrp="1"/>
          </p:cNvSpPr>
          <p:nvPr>
            <p:ph type="dt" idx="1"/>
          </p:nvPr>
        </p:nvSpPr>
        <p:spPr/>
        <p:txBody>
          <a:bodyPr/>
          <a:p>
            <a:r>
              <a:rPr lang="de-DE"/>
              <a:t/>
            </a: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838080" y="36504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Calibri"/>
            </a:endParaRPr>
          </a:p>
        </p:txBody>
      </p:sp>
      <p:sp>
        <p:nvSpPr>
          <p:cNvPr id="10" name="PlaceHolder 2"/>
          <p:cNvSpPr>
            <a:spLocks noGrp="1"/>
          </p:cNvSpPr>
          <p:nvPr>
            <p:ph/>
          </p:nvPr>
        </p:nvSpPr>
        <p:spPr>
          <a:xfrm>
            <a:off x="838080" y="1825560"/>
            <a:ext cx="5131080" cy="435096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11" name="PlaceHolder 3"/>
          <p:cNvSpPr>
            <a:spLocks noGrp="1"/>
          </p:cNvSpPr>
          <p:nvPr>
            <p:ph/>
          </p:nvPr>
        </p:nvSpPr>
        <p:spPr>
          <a:xfrm>
            <a:off x="6226200" y="1825560"/>
            <a:ext cx="5131080" cy="435096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5" name="PlaceHolder 4"/>
          <p:cNvSpPr>
            <a:spLocks noGrp="1"/>
          </p:cNvSpPr>
          <p:nvPr>
            <p:ph type="ftr" idx="2"/>
          </p:nvPr>
        </p:nvSpPr>
        <p:spPr/>
        <p:txBody>
          <a:bodyPr/>
          <a:p>
            <a:r>
              <a:t>Footer</a:t>
            </a:r>
          </a:p>
        </p:txBody>
      </p:sp>
      <p:sp>
        <p:nvSpPr>
          <p:cNvPr id="6" name="PlaceHolder 5"/>
          <p:cNvSpPr>
            <a:spLocks noGrp="1"/>
          </p:cNvSpPr>
          <p:nvPr>
            <p:ph type="sldNum" idx="3"/>
          </p:nvPr>
        </p:nvSpPr>
        <p:spPr/>
        <p:txBody>
          <a:bodyPr/>
          <a:p>
            <a:fld id="{9F2BCBFD-7EA6-446B-9555-82B3C7275784}" type="slidenum">
              <a:t>&lt;#&gt;</a:t>
            </a:fld>
          </a:p>
        </p:txBody>
      </p:sp>
      <p:sp>
        <p:nvSpPr>
          <p:cNvPr id="7" name="PlaceHolder 6"/>
          <p:cNvSpPr>
            <a:spLocks noGrp="1"/>
          </p:cNvSpPr>
          <p:nvPr>
            <p:ph type="dt" idx="1"/>
          </p:nvPr>
        </p:nvSpPr>
        <p:spPr/>
        <p:txBody>
          <a:bodyPr/>
          <a:p>
            <a:r>
              <a:rPr lang="de-DE"/>
              <a:t/>
            </a: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2" name="PlaceHolder 1"/>
          <p:cNvSpPr>
            <a:spLocks noGrp="1"/>
          </p:cNvSpPr>
          <p:nvPr>
            <p:ph type="title"/>
          </p:nvPr>
        </p:nvSpPr>
        <p:spPr>
          <a:xfrm>
            <a:off x="838080" y="36504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Calibri"/>
            </a:endParaRPr>
          </a:p>
        </p:txBody>
      </p:sp>
      <p:sp>
        <p:nvSpPr>
          <p:cNvPr id="3" name="PlaceHolder 2"/>
          <p:cNvSpPr>
            <a:spLocks noGrp="1"/>
          </p:cNvSpPr>
          <p:nvPr>
            <p:ph type="ftr" idx="2"/>
          </p:nvPr>
        </p:nvSpPr>
        <p:spPr/>
        <p:txBody>
          <a:bodyPr/>
          <a:p>
            <a:r>
              <a:t>Footer</a:t>
            </a:r>
          </a:p>
        </p:txBody>
      </p:sp>
      <p:sp>
        <p:nvSpPr>
          <p:cNvPr id="4" name="PlaceHolder 3"/>
          <p:cNvSpPr>
            <a:spLocks noGrp="1"/>
          </p:cNvSpPr>
          <p:nvPr>
            <p:ph type="sldNum" idx="3"/>
          </p:nvPr>
        </p:nvSpPr>
        <p:spPr/>
        <p:txBody>
          <a:bodyPr/>
          <a:p>
            <a:fld id="{EE94E457-41B5-4ECD-B3B5-AFEA4874A1C3}" type="slidenum">
              <a:t>&lt;#&gt;</a:t>
            </a:fld>
          </a:p>
        </p:txBody>
      </p:sp>
      <p:sp>
        <p:nvSpPr>
          <p:cNvPr id="5" name="PlaceHolder 4"/>
          <p:cNvSpPr>
            <a:spLocks noGrp="1"/>
          </p:cNvSpPr>
          <p:nvPr>
            <p:ph type="dt" idx="1"/>
          </p:nvPr>
        </p:nvSpPr>
        <p:spPr/>
        <p:txBody>
          <a:bodyPr/>
          <a:p>
            <a:r>
              <a:rPr lang="de-DE"/>
              <a:t/>
            </a: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3" name="PlaceHolder 1"/>
          <p:cNvSpPr>
            <a:spLocks noGrp="1"/>
          </p:cNvSpPr>
          <p:nvPr>
            <p:ph type="subTitle"/>
          </p:nvPr>
        </p:nvSpPr>
        <p:spPr>
          <a:xfrm>
            <a:off x="838080" y="365040"/>
            <a:ext cx="10515240" cy="6144120"/>
          </a:xfrm>
          <a:prstGeom prst="rect">
            <a:avLst/>
          </a:prstGeom>
          <a:noFill/>
          <a:ln w="0">
            <a:noFill/>
          </a:ln>
        </p:spPr>
        <p:txBody>
          <a:bodyPr lIns="0" rIns="0" tIns="0" bIns="0" anchor="ctr">
            <a:noAutofit/>
          </a:bodyPr>
          <a:p>
            <a:pPr algn="ctr">
              <a:buNone/>
            </a:pPr>
            <a:endParaRPr b="0" lang="de-DE" sz="3200" spc="-1" strike="noStrike">
              <a:latin typeface="Arial"/>
            </a:endParaRPr>
          </a:p>
        </p:txBody>
      </p:sp>
      <p:sp>
        <p:nvSpPr>
          <p:cNvPr id="3" name="PlaceHolder 2"/>
          <p:cNvSpPr>
            <a:spLocks noGrp="1"/>
          </p:cNvSpPr>
          <p:nvPr>
            <p:ph type="ftr" idx="2"/>
          </p:nvPr>
        </p:nvSpPr>
        <p:spPr/>
        <p:txBody>
          <a:bodyPr/>
          <a:p>
            <a:r>
              <a:t>Footer</a:t>
            </a:r>
          </a:p>
        </p:txBody>
      </p:sp>
      <p:sp>
        <p:nvSpPr>
          <p:cNvPr id="4" name="PlaceHolder 3"/>
          <p:cNvSpPr>
            <a:spLocks noGrp="1"/>
          </p:cNvSpPr>
          <p:nvPr>
            <p:ph type="sldNum" idx="3"/>
          </p:nvPr>
        </p:nvSpPr>
        <p:spPr/>
        <p:txBody>
          <a:bodyPr/>
          <a:p>
            <a:fld id="{2A659D3B-CD21-4063-A6CC-B5F1704902F9}" type="slidenum">
              <a:t>&lt;#&gt;</a:t>
            </a:fld>
          </a:p>
        </p:txBody>
      </p:sp>
      <p:sp>
        <p:nvSpPr>
          <p:cNvPr id="5" name="PlaceHolder 4"/>
          <p:cNvSpPr>
            <a:spLocks noGrp="1"/>
          </p:cNvSpPr>
          <p:nvPr>
            <p:ph type="dt" idx="1"/>
          </p:nvPr>
        </p:nvSpPr>
        <p:spPr/>
        <p:txBody>
          <a:bodyPr/>
          <a:p>
            <a:r>
              <a:rPr lang="de-DE"/>
              <a:t/>
            </a: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838080" y="36504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Calibri"/>
            </a:endParaRPr>
          </a:p>
        </p:txBody>
      </p:sp>
      <p:sp>
        <p:nvSpPr>
          <p:cNvPr id="15" name="PlaceHolder 2"/>
          <p:cNvSpPr>
            <a:spLocks noGrp="1"/>
          </p:cNvSpPr>
          <p:nvPr>
            <p:ph/>
          </p:nvPr>
        </p:nvSpPr>
        <p:spPr>
          <a:xfrm>
            <a:off x="838080" y="1825560"/>
            <a:ext cx="51310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16" name="PlaceHolder 3"/>
          <p:cNvSpPr>
            <a:spLocks noGrp="1"/>
          </p:cNvSpPr>
          <p:nvPr>
            <p:ph/>
          </p:nvPr>
        </p:nvSpPr>
        <p:spPr>
          <a:xfrm>
            <a:off x="6226200" y="1825560"/>
            <a:ext cx="5131080" cy="435096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17" name="PlaceHolder 4"/>
          <p:cNvSpPr>
            <a:spLocks noGrp="1"/>
          </p:cNvSpPr>
          <p:nvPr>
            <p:ph/>
          </p:nvPr>
        </p:nvSpPr>
        <p:spPr>
          <a:xfrm>
            <a:off x="838080" y="4098240"/>
            <a:ext cx="51310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6" name="PlaceHolder 5"/>
          <p:cNvSpPr>
            <a:spLocks noGrp="1"/>
          </p:cNvSpPr>
          <p:nvPr>
            <p:ph type="ftr" idx="2"/>
          </p:nvPr>
        </p:nvSpPr>
        <p:spPr/>
        <p:txBody>
          <a:bodyPr/>
          <a:p>
            <a:r>
              <a:t>Footer</a:t>
            </a:r>
          </a:p>
        </p:txBody>
      </p:sp>
      <p:sp>
        <p:nvSpPr>
          <p:cNvPr id="7" name="PlaceHolder 6"/>
          <p:cNvSpPr>
            <a:spLocks noGrp="1"/>
          </p:cNvSpPr>
          <p:nvPr>
            <p:ph type="sldNum" idx="3"/>
          </p:nvPr>
        </p:nvSpPr>
        <p:spPr/>
        <p:txBody>
          <a:bodyPr/>
          <a:p>
            <a:fld id="{7BBA61FE-BF32-48E1-8844-322958BC024F}" type="slidenum">
              <a:t>&lt;#&gt;</a:t>
            </a:fld>
          </a:p>
        </p:txBody>
      </p:sp>
      <p:sp>
        <p:nvSpPr>
          <p:cNvPr id="8" name="PlaceHolder 7"/>
          <p:cNvSpPr>
            <a:spLocks noGrp="1"/>
          </p:cNvSpPr>
          <p:nvPr>
            <p:ph type="dt" idx="1"/>
          </p:nvPr>
        </p:nvSpPr>
        <p:spPr/>
        <p:txBody>
          <a:bodyPr/>
          <a:p>
            <a:r>
              <a:rPr lang="de-DE"/>
              <a:t/>
            </a: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838080" y="36504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Calibri"/>
            </a:endParaRPr>
          </a:p>
        </p:txBody>
      </p:sp>
      <p:sp>
        <p:nvSpPr>
          <p:cNvPr id="19" name="PlaceHolder 2"/>
          <p:cNvSpPr>
            <a:spLocks noGrp="1"/>
          </p:cNvSpPr>
          <p:nvPr>
            <p:ph/>
          </p:nvPr>
        </p:nvSpPr>
        <p:spPr>
          <a:xfrm>
            <a:off x="838080" y="1825560"/>
            <a:ext cx="5131080" cy="435096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20" name="PlaceHolder 3"/>
          <p:cNvSpPr>
            <a:spLocks noGrp="1"/>
          </p:cNvSpPr>
          <p:nvPr>
            <p:ph/>
          </p:nvPr>
        </p:nvSpPr>
        <p:spPr>
          <a:xfrm>
            <a:off x="6226200" y="1825560"/>
            <a:ext cx="51310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21" name="PlaceHolder 4"/>
          <p:cNvSpPr>
            <a:spLocks noGrp="1"/>
          </p:cNvSpPr>
          <p:nvPr>
            <p:ph/>
          </p:nvPr>
        </p:nvSpPr>
        <p:spPr>
          <a:xfrm>
            <a:off x="6226200" y="4098240"/>
            <a:ext cx="51310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6" name="PlaceHolder 5"/>
          <p:cNvSpPr>
            <a:spLocks noGrp="1"/>
          </p:cNvSpPr>
          <p:nvPr>
            <p:ph type="ftr" idx="2"/>
          </p:nvPr>
        </p:nvSpPr>
        <p:spPr/>
        <p:txBody>
          <a:bodyPr/>
          <a:p>
            <a:r>
              <a:t>Footer</a:t>
            </a:r>
          </a:p>
        </p:txBody>
      </p:sp>
      <p:sp>
        <p:nvSpPr>
          <p:cNvPr id="7" name="PlaceHolder 6"/>
          <p:cNvSpPr>
            <a:spLocks noGrp="1"/>
          </p:cNvSpPr>
          <p:nvPr>
            <p:ph type="sldNum" idx="3"/>
          </p:nvPr>
        </p:nvSpPr>
        <p:spPr/>
        <p:txBody>
          <a:bodyPr/>
          <a:p>
            <a:fld id="{DD97D6EE-9A17-4083-B917-258581BB697F}" type="slidenum">
              <a:t>&lt;#&gt;</a:t>
            </a:fld>
          </a:p>
        </p:txBody>
      </p:sp>
      <p:sp>
        <p:nvSpPr>
          <p:cNvPr id="8" name="PlaceHolder 7"/>
          <p:cNvSpPr>
            <a:spLocks noGrp="1"/>
          </p:cNvSpPr>
          <p:nvPr>
            <p:ph type="dt" idx="1"/>
          </p:nvPr>
        </p:nvSpPr>
        <p:spPr/>
        <p:txBody>
          <a:bodyPr/>
          <a:p>
            <a:r>
              <a:rPr lang="de-DE"/>
              <a:t/>
            </a: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838080" y="36504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Calibri"/>
            </a:endParaRPr>
          </a:p>
        </p:txBody>
      </p:sp>
      <p:sp>
        <p:nvSpPr>
          <p:cNvPr id="23" name="PlaceHolder 2"/>
          <p:cNvSpPr>
            <a:spLocks noGrp="1"/>
          </p:cNvSpPr>
          <p:nvPr>
            <p:ph/>
          </p:nvPr>
        </p:nvSpPr>
        <p:spPr>
          <a:xfrm>
            <a:off x="838080" y="1825560"/>
            <a:ext cx="51310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24" name="PlaceHolder 3"/>
          <p:cNvSpPr>
            <a:spLocks noGrp="1"/>
          </p:cNvSpPr>
          <p:nvPr>
            <p:ph/>
          </p:nvPr>
        </p:nvSpPr>
        <p:spPr>
          <a:xfrm>
            <a:off x="6226200" y="1825560"/>
            <a:ext cx="51310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25" name="PlaceHolder 4"/>
          <p:cNvSpPr>
            <a:spLocks noGrp="1"/>
          </p:cNvSpPr>
          <p:nvPr>
            <p:ph/>
          </p:nvPr>
        </p:nvSpPr>
        <p:spPr>
          <a:xfrm>
            <a:off x="838080" y="4098240"/>
            <a:ext cx="1051524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6" name="PlaceHolder 5"/>
          <p:cNvSpPr>
            <a:spLocks noGrp="1"/>
          </p:cNvSpPr>
          <p:nvPr>
            <p:ph type="ftr" idx="2"/>
          </p:nvPr>
        </p:nvSpPr>
        <p:spPr/>
        <p:txBody>
          <a:bodyPr/>
          <a:p>
            <a:r>
              <a:t>Footer</a:t>
            </a:r>
          </a:p>
        </p:txBody>
      </p:sp>
      <p:sp>
        <p:nvSpPr>
          <p:cNvPr id="7" name="PlaceHolder 6"/>
          <p:cNvSpPr>
            <a:spLocks noGrp="1"/>
          </p:cNvSpPr>
          <p:nvPr>
            <p:ph type="sldNum" idx="3"/>
          </p:nvPr>
        </p:nvSpPr>
        <p:spPr/>
        <p:txBody>
          <a:bodyPr/>
          <a:p>
            <a:fld id="{F63662EE-30DC-4AC9-94BC-BB094DD8CF3A}" type="slidenum">
              <a:t>&lt;#&gt;</a:t>
            </a:fld>
          </a:p>
        </p:txBody>
      </p:sp>
      <p:sp>
        <p:nvSpPr>
          <p:cNvPr id="8" name="PlaceHolder 7"/>
          <p:cNvSpPr>
            <a:spLocks noGrp="1"/>
          </p:cNvSpPr>
          <p:nvPr>
            <p:ph type="dt" idx="1"/>
          </p:nvPr>
        </p:nvSpPr>
        <p:spPr/>
        <p:txBody>
          <a:bodyPr/>
          <a:p>
            <a:r>
              <a:rPr lang="de-DE"/>
              <a:t/>
            </a: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image" Target="../media/image1.png"/><Relationship Id="rId3" Type="http://schemas.openxmlformats.org/officeDocument/2006/relationships/slideLayout" Target="../slideLayouts/slideLayout13.xml"/><Relationship Id="rId4" Type="http://schemas.openxmlformats.org/officeDocument/2006/relationships/slideLayout" Target="../slideLayouts/slideLayout14.xml"/><Relationship Id="rId5" Type="http://schemas.openxmlformats.org/officeDocument/2006/relationships/slideLayout" Target="../slideLayouts/slideLayout15.xml"/><Relationship Id="rId6" Type="http://schemas.openxmlformats.org/officeDocument/2006/relationships/slideLayout" Target="../slideLayouts/slideLayout16.xml"/><Relationship Id="rId7" Type="http://schemas.openxmlformats.org/officeDocument/2006/relationships/slideLayout" Target="../slideLayouts/slideLayout17.xml"/><Relationship Id="rId8" Type="http://schemas.openxmlformats.org/officeDocument/2006/relationships/slideLayout" Target="../slideLayouts/slideLayout18.xml"/><Relationship Id="rId9" Type="http://schemas.openxmlformats.org/officeDocument/2006/relationships/slideLayout" Target="../slideLayouts/slideLayout19.xml"/><Relationship Id="rId10" Type="http://schemas.openxmlformats.org/officeDocument/2006/relationships/slideLayout" Target="../slideLayouts/slideLayout20.xml"/><Relationship Id="rId11" Type="http://schemas.openxmlformats.org/officeDocument/2006/relationships/slideLayout" Target="../slideLayouts/slideLayout21.xml"/><Relationship Id="rId12" Type="http://schemas.openxmlformats.org/officeDocument/2006/relationships/slideLayout" Target="../slideLayouts/slideLayout22.xml"/><Relationship Id="rId13" Type="http://schemas.openxmlformats.org/officeDocument/2006/relationships/slideLayout" Target="../slideLayouts/slideLayout23.xml"/><Relationship Id="rId14" Type="http://schemas.openxmlformats.org/officeDocument/2006/relationships/slideLayout" Target="../slideLayouts/slideLayout24.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PlaceHolder 1"/>
          <p:cNvSpPr>
            <a:spLocks noGrp="1"/>
          </p:cNvSpPr>
          <p:nvPr>
            <p:ph type="title"/>
          </p:nvPr>
        </p:nvSpPr>
        <p:spPr>
          <a:xfrm>
            <a:off x="1523880" y="1122480"/>
            <a:ext cx="9143640" cy="2387160"/>
          </a:xfrm>
          <a:prstGeom prst="rect">
            <a:avLst/>
          </a:prstGeom>
          <a:noFill/>
          <a:ln w="0">
            <a:noFill/>
          </a:ln>
        </p:spPr>
        <p:txBody>
          <a:bodyPr anchor="b">
            <a:noAutofit/>
          </a:bodyPr>
          <a:p>
            <a:pPr algn="ctr">
              <a:lnSpc>
                <a:spcPct val="90000"/>
              </a:lnSpc>
              <a:buNone/>
            </a:pPr>
            <a:r>
              <a:rPr b="0" lang="de-DE" sz="6000" spc="-1" strike="noStrike">
                <a:solidFill>
                  <a:srgbClr val="000000"/>
                </a:solidFill>
                <a:latin typeface="Calibri Light"/>
              </a:rPr>
              <a:t>Mastertitelformat bearbeiten</a:t>
            </a:r>
            <a:endParaRPr b="0" lang="de-DE" sz="6000" spc="-1" strike="noStrike">
              <a:solidFill>
                <a:srgbClr val="000000"/>
              </a:solidFill>
              <a:latin typeface="Calibri"/>
            </a:endParaRPr>
          </a:p>
        </p:txBody>
      </p:sp>
      <p:sp>
        <p:nvSpPr>
          <p:cNvPr id="1" name="PlaceHolder 2"/>
          <p:cNvSpPr>
            <a:spLocks noGrp="1"/>
          </p:cNvSpPr>
          <p:nvPr>
            <p:ph type="dt" idx="1"/>
          </p:nvPr>
        </p:nvSpPr>
        <p:spPr>
          <a:xfrm>
            <a:off x="838080" y="6356520"/>
            <a:ext cx="2742840" cy="364680"/>
          </a:xfrm>
          <a:prstGeom prst="rect">
            <a:avLst/>
          </a:prstGeom>
          <a:noFill/>
          <a:ln w="0">
            <a:noFill/>
          </a:ln>
        </p:spPr>
        <p:txBody>
          <a:bodyPr anchor="ctr">
            <a:noAutofit/>
          </a:bodyPr>
          <a:lstStyle>
            <a:lvl1pPr>
              <a:lnSpc>
                <a:spcPct val="100000"/>
              </a:lnSpc>
              <a:buNone/>
              <a:defRPr b="0" lang="de-DE" sz="1200" spc="-1" strike="noStrike">
                <a:solidFill>
                  <a:srgbClr val="8b8b8b"/>
                </a:solidFill>
                <a:latin typeface="Calibri"/>
              </a:defRPr>
            </a:lvl1pPr>
          </a:lstStyle>
          <a:p>
            <a:pPr>
              <a:lnSpc>
                <a:spcPct val="100000"/>
              </a:lnSpc>
              <a:buNone/>
            </a:pPr>
            <a:r>
              <a:rPr b="0" lang="de-DE" sz="1200" spc="-1" strike="noStrike">
                <a:solidFill>
                  <a:srgbClr val="8b8b8b"/>
                </a:solidFill>
                <a:latin typeface="Calibri"/>
              </a:rPr>
              <a:t>&lt;Datum/Uhrzeit&gt;</a:t>
            </a:r>
            <a:endParaRPr b="0" lang="de-DE" sz="1200" spc="-1" strike="noStrike">
              <a:latin typeface="Times New Roman"/>
            </a:endParaRPr>
          </a:p>
        </p:txBody>
      </p:sp>
      <p:sp>
        <p:nvSpPr>
          <p:cNvPr id="2" name="PlaceHolder 3"/>
          <p:cNvSpPr>
            <a:spLocks noGrp="1"/>
          </p:cNvSpPr>
          <p:nvPr>
            <p:ph type="ftr" idx="2"/>
          </p:nvPr>
        </p:nvSpPr>
        <p:spPr>
          <a:xfrm>
            <a:off x="4038480" y="6356520"/>
            <a:ext cx="4114440" cy="364680"/>
          </a:xfrm>
          <a:prstGeom prst="rect">
            <a:avLst/>
          </a:prstGeom>
          <a:noFill/>
          <a:ln w="0">
            <a:noFill/>
          </a:ln>
        </p:spPr>
        <p:txBody>
          <a:bodyPr anchor="ctr">
            <a:noAutofit/>
          </a:bodyPr>
          <a:lstStyle>
            <a:lvl1pPr algn="ctr">
              <a:buNone/>
              <a:defRPr b="0" lang="de-DE" sz="1400" spc="-1" strike="noStrike">
                <a:latin typeface="Times New Roman"/>
              </a:defRPr>
            </a:lvl1pPr>
          </a:lstStyle>
          <a:p>
            <a:pPr algn="ctr">
              <a:buNone/>
            </a:pPr>
            <a:r>
              <a:rPr b="0" lang="de-DE" sz="1400" spc="-1" strike="noStrike">
                <a:latin typeface="Times New Roman"/>
              </a:rPr>
              <a:t>&lt;Fußzeile&gt;</a:t>
            </a:r>
            <a:endParaRPr b="0" lang="de-DE" sz="1400" spc="-1" strike="noStrike">
              <a:latin typeface="Times New Roman"/>
            </a:endParaRPr>
          </a:p>
        </p:txBody>
      </p:sp>
      <p:sp>
        <p:nvSpPr>
          <p:cNvPr id="3" name="PlaceHolder 4"/>
          <p:cNvSpPr>
            <a:spLocks noGrp="1"/>
          </p:cNvSpPr>
          <p:nvPr>
            <p:ph type="sldNum" idx="3"/>
          </p:nvPr>
        </p:nvSpPr>
        <p:spPr>
          <a:xfrm>
            <a:off x="8610480" y="6356520"/>
            <a:ext cx="2742840" cy="364680"/>
          </a:xfrm>
          <a:prstGeom prst="rect">
            <a:avLst/>
          </a:prstGeom>
          <a:noFill/>
          <a:ln w="0">
            <a:noFill/>
          </a:ln>
        </p:spPr>
        <p:txBody>
          <a:bodyPr anchor="ctr">
            <a:noAutofit/>
          </a:bodyPr>
          <a:lstStyle>
            <a:lvl1pPr algn="r">
              <a:lnSpc>
                <a:spcPct val="100000"/>
              </a:lnSpc>
              <a:buNone/>
              <a:defRPr b="0" lang="de-DE" sz="1200" spc="-1" strike="noStrike">
                <a:solidFill>
                  <a:srgbClr val="8b8b8b"/>
                </a:solidFill>
                <a:latin typeface="Calibri"/>
              </a:defRPr>
            </a:lvl1pPr>
          </a:lstStyle>
          <a:p>
            <a:pPr algn="r">
              <a:lnSpc>
                <a:spcPct val="100000"/>
              </a:lnSpc>
              <a:buNone/>
            </a:pPr>
            <a:fld id="{5D21EF1C-78FB-442B-B0D5-26FD89686205}" type="slidenum">
              <a:rPr b="0" lang="de-DE" sz="1200" spc="-1" strike="noStrike">
                <a:solidFill>
                  <a:srgbClr val="8b8b8b"/>
                </a:solidFill>
                <a:latin typeface="Calibri"/>
              </a:rPr>
              <a:t>&lt;Foliennummer&gt;</a:t>
            </a:fld>
            <a:endParaRPr b="0" lang="de-DE" sz="1200" spc="-1" strike="noStrike">
              <a:latin typeface="Times New Roman"/>
            </a:endParaRPr>
          </a:p>
        </p:txBody>
      </p:sp>
      <p:sp>
        <p:nvSpPr>
          <p:cNvPr id="4" name="PlaceHolder 5"/>
          <p:cNvSpPr>
            <a:spLocks noGrp="1"/>
          </p:cNvSpPr>
          <p:nvPr>
            <p:ph type="body"/>
          </p:nvPr>
        </p:nvSpPr>
        <p:spPr>
          <a:xfrm>
            <a:off x="609480" y="1604520"/>
            <a:ext cx="10972440" cy="3977280"/>
          </a:xfrm>
          <a:prstGeom prst="rect">
            <a:avLst/>
          </a:prstGeom>
          <a:noFill/>
          <a:ln w="0">
            <a:noFill/>
          </a:ln>
        </p:spPr>
        <p:txBody>
          <a:bodyPr lIns="0" rIns="0" tIns="0" bIns="0" anchor="t">
            <a:normAutofit/>
          </a:bodyPr>
          <a:p>
            <a:pPr marL="432000" indent="-324000">
              <a:lnSpc>
                <a:spcPct val="90000"/>
              </a:lnSpc>
              <a:spcBef>
                <a:spcPts val="1417"/>
              </a:spcBef>
              <a:buClr>
                <a:srgbClr val="000000"/>
              </a:buClr>
              <a:buSzPct val="45000"/>
              <a:buFont typeface="Wingdings" charset="2"/>
              <a:buChar char=""/>
            </a:pPr>
            <a:r>
              <a:rPr b="0" lang="de-DE" sz="2800" spc="-1" strike="noStrike">
                <a:solidFill>
                  <a:srgbClr val="000000"/>
                </a:solidFill>
                <a:latin typeface="Calibri"/>
              </a:rPr>
              <a:t>Format des Gliederungstextes durch Klicken bearbeiten</a:t>
            </a:r>
            <a:endParaRPr b="0" lang="de-DE" sz="2800" spc="-1" strike="noStrike">
              <a:solidFill>
                <a:srgbClr val="000000"/>
              </a:solidFill>
              <a:latin typeface="Calibri"/>
            </a:endParaRPr>
          </a:p>
          <a:p>
            <a:pPr lvl="1" marL="864000" indent="-324000">
              <a:lnSpc>
                <a:spcPct val="90000"/>
              </a:lnSpc>
              <a:spcBef>
                <a:spcPts val="1134"/>
              </a:spcBef>
              <a:buClr>
                <a:srgbClr val="000000"/>
              </a:buClr>
              <a:buSzPct val="75000"/>
              <a:buFont typeface="Symbol" charset="2"/>
              <a:buChar char=""/>
            </a:pPr>
            <a:r>
              <a:rPr b="0" lang="de-DE" sz="2000" spc="-1" strike="noStrike">
                <a:solidFill>
                  <a:srgbClr val="000000"/>
                </a:solidFill>
                <a:latin typeface="Calibri"/>
              </a:rPr>
              <a:t>Zweite Gliederungsebene</a:t>
            </a:r>
            <a:endParaRPr b="0" lang="de-DE" sz="2000" spc="-1" strike="noStrike">
              <a:solidFill>
                <a:srgbClr val="000000"/>
              </a:solidFill>
              <a:latin typeface="Calibri"/>
            </a:endParaRPr>
          </a:p>
          <a:p>
            <a:pPr lvl="2" marL="1296000" indent="-288000">
              <a:lnSpc>
                <a:spcPct val="90000"/>
              </a:lnSpc>
              <a:spcBef>
                <a:spcPts val="850"/>
              </a:spcBef>
              <a:buClr>
                <a:srgbClr val="000000"/>
              </a:buClr>
              <a:buSzPct val="45000"/>
              <a:buFont typeface="Wingdings" charset="2"/>
              <a:buChar char=""/>
            </a:pPr>
            <a:r>
              <a:rPr b="0" lang="de-DE" sz="1800" spc="-1" strike="noStrike">
                <a:solidFill>
                  <a:srgbClr val="000000"/>
                </a:solidFill>
                <a:latin typeface="Calibri"/>
              </a:rPr>
              <a:t>Dritte Gliederungsebene</a:t>
            </a:r>
            <a:endParaRPr b="0" lang="de-DE" sz="1800" spc="-1" strike="noStrike">
              <a:solidFill>
                <a:srgbClr val="000000"/>
              </a:solidFill>
              <a:latin typeface="Calibri"/>
            </a:endParaRPr>
          </a:p>
          <a:p>
            <a:pPr lvl="3" marL="1728000" indent="-216000">
              <a:lnSpc>
                <a:spcPct val="90000"/>
              </a:lnSpc>
              <a:spcBef>
                <a:spcPts val="567"/>
              </a:spcBef>
              <a:buClr>
                <a:srgbClr val="000000"/>
              </a:buClr>
              <a:buSzPct val="75000"/>
              <a:buFont typeface="Symbol" charset="2"/>
              <a:buChar char=""/>
            </a:pPr>
            <a:r>
              <a:rPr b="0" lang="de-DE" sz="1800" spc="-1" strike="noStrike">
                <a:solidFill>
                  <a:srgbClr val="000000"/>
                </a:solidFill>
                <a:latin typeface="Calibri"/>
              </a:rPr>
              <a:t>Vierte Gliederungsebene</a:t>
            </a:r>
            <a:endParaRPr b="0" lang="de-DE" sz="1800" spc="-1" strike="noStrike">
              <a:solidFill>
                <a:srgbClr val="000000"/>
              </a:solidFill>
              <a:latin typeface="Calibri"/>
            </a:endParaRPr>
          </a:p>
          <a:p>
            <a:pPr lvl="4" marL="2160000" indent="-216000">
              <a:lnSpc>
                <a:spcPct val="90000"/>
              </a:lnSpc>
              <a:spcBef>
                <a:spcPts val="283"/>
              </a:spcBef>
              <a:buClr>
                <a:srgbClr val="000000"/>
              </a:buClr>
              <a:buSzPct val="45000"/>
              <a:buFont typeface="Wingdings" charset="2"/>
              <a:buChar char=""/>
            </a:pPr>
            <a:r>
              <a:rPr b="0" lang="de-DE" sz="2000" spc="-1" strike="noStrike">
                <a:solidFill>
                  <a:srgbClr val="000000"/>
                </a:solidFill>
                <a:latin typeface="Calibri"/>
              </a:rPr>
              <a:t>Fünfte Gliederungsebene</a:t>
            </a:r>
            <a:endParaRPr b="0" lang="de-DE" sz="2000" spc="-1" strike="noStrike">
              <a:solidFill>
                <a:srgbClr val="000000"/>
              </a:solidFill>
              <a:latin typeface="Calibri"/>
            </a:endParaRPr>
          </a:p>
          <a:p>
            <a:pPr lvl="5" marL="2592000" indent="-216000">
              <a:lnSpc>
                <a:spcPct val="90000"/>
              </a:lnSpc>
              <a:spcBef>
                <a:spcPts val="283"/>
              </a:spcBef>
              <a:buClr>
                <a:srgbClr val="000000"/>
              </a:buClr>
              <a:buSzPct val="45000"/>
              <a:buFont typeface="Wingdings" charset="2"/>
              <a:buChar char=""/>
            </a:pPr>
            <a:r>
              <a:rPr b="0" lang="de-DE" sz="2000" spc="-1" strike="noStrike">
                <a:solidFill>
                  <a:srgbClr val="000000"/>
                </a:solidFill>
                <a:latin typeface="Calibri"/>
              </a:rPr>
              <a:t>Sechste Gliederungsebene</a:t>
            </a:r>
            <a:endParaRPr b="0" lang="de-DE" sz="2000" spc="-1" strike="noStrike">
              <a:solidFill>
                <a:srgbClr val="000000"/>
              </a:solidFill>
              <a:latin typeface="Calibri"/>
            </a:endParaRPr>
          </a:p>
          <a:p>
            <a:pPr lvl="6" marL="3024000" indent="-216000">
              <a:lnSpc>
                <a:spcPct val="90000"/>
              </a:lnSpc>
              <a:spcBef>
                <a:spcPts val="283"/>
              </a:spcBef>
              <a:buClr>
                <a:srgbClr val="000000"/>
              </a:buClr>
              <a:buSzPct val="45000"/>
              <a:buFont typeface="Wingdings" charset="2"/>
              <a:buChar char=""/>
            </a:pPr>
            <a:r>
              <a:rPr b="0" lang="de-DE" sz="2000" spc="-1" strike="noStrike">
                <a:solidFill>
                  <a:srgbClr val="000000"/>
                </a:solidFill>
                <a:latin typeface="Calibri"/>
              </a:rPr>
              <a:t>Siebte Gliederungsebene</a:t>
            </a:r>
            <a:endParaRPr b="0" lang="de-DE" sz="2000" spc="-1" strike="noStrike">
              <a:solidFill>
                <a:srgbClr val="000000"/>
              </a:solidFill>
              <a:latin typeface="Calibri"/>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1" name="PlaceHolder 1"/>
          <p:cNvSpPr>
            <a:spLocks noGrp="1"/>
          </p:cNvSpPr>
          <p:nvPr>
            <p:ph type="title"/>
          </p:nvPr>
        </p:nvSpPr>
        <p:spPr>
          <a:xfrm>
            <a:off x="838080" y="365040"/>
            <a:ext cx="10515240" cy="1325160"/>
          </a:xfrm>
          <a:prstGeom prst="rect">
            <a:avLst/>
          </a:prstGeom>
          <a:noFill/>
          <a:ln w="0">
            <a:noFill/>
          </a:ln>
        </p:spPr>
        <p:txBody>
          <a:bodyPr anchor="ctr">
            <a:noAutofit/>
          </a:bodyPr>
          <a:p>
            <a:pPr>
              <a:lnSpc>
                <a:spcPct val="90000"/>
              </a:lnSpc>
              <a:buNone/>
            </a:pPr>
            <a:r>
              <a:rPr b="1" lang="de-DE" sz="4400" spc="-1" strike="noStrike" u="sng">
                <a:solidFill>
                  <a:srgbClr val="000000"/>
                </a:solidFill>
                <a:uFillTx/>
                <a:latin typeface="Calibri Light"/>
              </a:rPr>
              <a:t>Mastertitelformat bearbeiten</a:t>
            </a:r>
            <a:endParaRPr b="0" lang="de-DE" sz="4400" spc="-1" strike="noStrike">
              <a:solidFill>
                <a:srgbClr val="000000"/>
              </a:solidFill>
              <a:latin typeface="Calibri"/>
            </a:endParaRPr>
          </a:p>
        </p:txBody>
      </p:sp>
      <p:sp>
        <p:nvSpPr>
          <p:cNvPr id="42" name="PlaceHolder 2"/>
          <p:cNvSpPr>
            <a:spLocks noGrp="1"/>
          </p:cNvSpPr>
          <p:nvPr>
            <p:ph type="body"/>
          </p:nvPr>
        </p:nvSpPr>
        <p:spPr>
          <a:xfrm>
            <a:off x="838080" y="1825560"/>
            <a:ext cx="10515240" cy="4350960"/>
          </a:xfrm>
          <a:prstGeom prst="rect">
            <a:avLst/>
          </a:prstGeom>
          <a:noFill/>
          <a:ln w="0">
            <a:noFill/>
          </a:ln>
        </p:spPr>
        <p:txBody>
          <a:bodyPr anchor="t">
            <a:noAutofit/>
          </a:bodyPr>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Mastertextformat bearbeiten</a:t>
            </a:r>
            <a:endParaRPr b="0" lang="de-DE" sz="2800" spc="-1" strike="noStrike">
              <a:solidFill>
                <a:srgbClr val="000000"/>
              </a:solidFill>
              <a:latin typeface="Calibri"/>
            </a:endParaRPr>
          </a:p>
          <a:p>
            <a:pPr lvl="1" marL="685800" indent="-228600">
              <a:lnSpc>
                <a:spcPct val="90000"/>
              </a:lnSpc>
              <a:spcBef>
                <a:spcPts val="499"/>
              </a:spcBef>
              <a:buClr>
                <a:srgbClr val="000000"/>
              </a:buClr>
              <a:buFont typeface="Arial"/>
              <a:buChar char="•"/>
            </a:pPr>
            <a:r>
              <a:rPr b="0" lang="de-DE" sz="2400" spc="-1" strike="noStrike">
                <a:solidFill>
                  <a:srgbClr val="000000"/>
                </a:solidFill>
                <a:latin typeface="Calibri"/>
              </a:rPr>
              <a:t>Zweite Ebene</a:t>
            </a:r>
            <a:endParaRPr b="0" lang="de-DE" sz="2400" spc="-1" strike="noStrike">
              <a:solidFill>
                <a:srgbClr val="000000"/>
              </a:solidFill>
              <a:latin typeface="Calibri"/>
            </a:endParaRPr>
          </a:p>
          <a:p>
            <a:pPr lvl="2" marL="1143000" indent="-228600">
              <a:lnSpc>
                <a:spcPct val="90000"/>
              </a:lnSpc>
              <a:spcBef>
                <a:spcPts val="499"/>
              </a:spcBef>
              <a:buClr>
                <a:srgbClr val="000000"/>
              </a:buClr>
              <a:buFont typeface="Arial"/>
              <a:buChar char="•"/>
            </a:pPr>
            <a:r>
              <a:rPr b="0" lang="de-DE" sz="2000" spc="-1" strike="noStrike">
                <a:solidFill>
                  <a:srgbClr val="000000"/>
                </a:solidFill>
                <a:latin typeface="Calibri"/>
              </a:rPr>
              <a:t>Dritte Ebene</a:t>
            </a:r>
            <a:endParaRPr b="0" lang="de-DE" sz="2000" spc="-1" strike="noStrike">
              <a:solidFill>
                <a:srgbClr val="000000"/>
              </a:solidFill>
              <a:latin typeface="Calibri"/>
            </a:endParaRPr>
          </a:p>
          <a:p>
            <a:pPr lvl="3" marL="1600200" indent="-228600">
              <a:lnSpc>
                <a:spcPct val="90000"/>
              </a:lnSpc>
              <a:spcBef>
                <a:spcPts val="499"/>
              </a:spcBef>
              <a:buClr>
                <a:srgbClr val="000000"/>
              </a:buClr>
              <a:buFont typeface="Arial"/>
              <a:buChar char="•"/>
            </a:pPr>
            <a:r>
              <a:rPr b="0" lang="de-DE" sz="1800" spc="-1" strike="noStrike">
                <a:solidFill>
                  <a:srgbClr val="000000"/>
                </a:solidFill>
                <a:latin typeface="Calibri"/>
              </a:rPr>
              <a:t>Vierte Ebene</a:t>
            </a:r>
            <a:endParaRPr b="0" lang="de-DE" sz="1800" spc="-1" strike="noStrike">
              <a:solidFill>
                <a:srgbClr val="000000"/>
              </a:solidFill>
              <a:latin typeface="Calibri"/>
            </a:endParaRPr>
          </a:p>
          <a:p>
            <a:pPr lvl="4" marL="2057400" indent="-228600">
              <a:lnSpc>
                <a:spcPct val="90000"/>
              </a:lnSpc>
              <a:spcBef>
                <a:spcPts val="499"/>
              </a:spcBef>
              <a:buClr>
                <a:srgbClr val="000000"/>
              </a:buClr>
              <a:buFont typeface="Arial"/>
              <a:buChar char="•"/>
            </a:pPr>
            <a:r>
              <a:rPr b="0" lang="de-DE" sz="1800" spc="-1" strike="noStrike">
                <a:solidFill>
                  <a:srgbClr val="000000"/>
                </a:solidFill>
                <a:latin typeface="Calibri"/>
              </a:rPr>
              <a:t>Fünfte Ebene</a:t>
            </a:r>
            <a:fld id="{671D853F-0EE6-4961-A55B-2CD927CA3A36}" type="slidenum">
              <a:rPr b="0" lang="de-DE" sz="1800" spc="-1" strike="noStrike">
                <a:solidFill>
                  <a:srgbClr val="000000"/>
                </a:solidFill>
                <a:latin typeface="Calibri"/>
              </a:rPr>
              <a:t>&lt;Foliennummer&gt;</a:t>
            </a:fld>
            <a:endParaRPr b="0" lang="de-DE" sz="1800" spc="-1" strike="noStrike">
              <a:solidFill>
                <a:srgbClr val="000000"/>
              </a:solidFill>
              <a:latin typeface="Calibri"/>
            </a:endParaRPr>
          </a:p>
        </p:txBody>
      </p:sp>
      <p:pic>
        <p:nvPicPr>
          <p:cNvPr id="43" name="Grafik 6" descr=""/>
          <p:cNvPicPr/>
          <p:nvPr/>
        </p:nvPicPr>
        <p:blipFill>
          <a:blip r:embed="rId2"/>
          <a:stretch/>
        </p:blipFill>
        <p:spPr>
          <a:xfrm>
            <a:off x="10859400" y="6311880"/>
            <a:ext cx="1211760" cy="530640"/>
          </a:xfrm>
          <a:prstGeom prst="rect">
            <a:avLst/>
          </a:prstGeom>
          <a:ln w="0">
            <a:noFill/>
          </a:ln>
        </p:spPr>
      </p:pic>
      <p:sp>
        <p:nvSpPr>
          <p:cNvPr id="44" name="PlaceHolder 3"/>
          <p:cNvSpPr>
            <a:spLocks noGrp="1"/>
          </p:cNvSpPr>
          <p:nvPr>
            <p:ph type="dt" idx="4"/>
          </p:nvPr>
        </p:nvSpPr>
        <p:spPr>
          <a:xfrm>
            <a:off x="838080" y="6356520"/>
            <a:ext cx="2742840" cy="364680"/>
          </a:xfrm>
          <a:prstGeom prst="rect">
            <a:avLst/>
          </a:prstGeom>
          <a:noFill/>
          <a:ln w="0">
            <a:noFill/>
          </a:ln>
        </p:spPr>
        <p:txBody>
          <a:bodyPr anchor="ctr">
            <a:noAutofit/>
          </a:bodyPr>
          <a:lstStyle>
            <a:lvl1pPr>
              <a:lnSpc>
                <a:spcPct val="100000"/>
              </a:lnSpc>
              <a:buNone/>
              <a:defRPr b="0" lang="de-DE" sz="1200" spc="-1" strike="noStrike">
                <a:solidFill>
                  <a:srgbClr val="8b8b8b"/>
                </a:solidFill>
                <a:latin typeface="Calibri"/>
              </a:defRPr>
            </a:lvl1pPr>
          </a:lstStyle>
          <a:p>
            <a:pPr>
              <a:lnSpc>
                <a:spcPct val="100000"/>
              </a:lnSpc>
              <a:buNone/>
            </a:pPr>
            <a:r>
              <a:rPr b="0" lang="de-DE" sz="1200" spc="-1" strike="noStrike">
                <a:solidFill>
                  <a:srgbClr val="8b8b8b"/>
                </a:solidFill>
                <a:latin typeface="Calibri"/>
              </a:rPr>
              <a:t>&lt;Datum/Uhrzeit&gt;</a:t>
            </a:r>
            <a:endParaRPr b="0" lang="de-DE" sz="1200" spc="-1" strike="noStrike">
              <a:latin typeface="Times New Roman"/>
            </a:endParaRPr>
          </a:p>
        </p:txBody>
      </p:sp>
      <p:sp>
        <p:nvSpPr>
          <p:cNvPr id="45" name="PlaceHolder 4"/>
          <p:cNvSpPr>
            <a:spLocks noGrp="1"/>
          </p:cNvSpPr>
          <p:nvPr>
            <p:ph type="ftr" idx="5"/>
          </p:nvPr>
        </p:nvSpPr>
        <p:spPr>
          <a:xfrm>
            <a:off x="4038480" y="6356520"/>
            <a:ext cx="4114440" cy="364680"/>
          </a:xfrm>
          <a:prstGeom prst="rect">
            <a:avLst/>
          </a:prstGeom>
          <a:noFill/>
          <a:ln w="0">
            <a:noFill/>
          </a:ln>
        </p:spPr>
        <p:txBody>
          <a:bodyPr anchor="ctr">
            <a:noAutofit/>
          </a:bodyPr>
          <a:lstStyle>
            <a:lvl1pPr algn="ctr">
              <a:buNone/>
              <a:defRPr b="0" lang="de-DE" sz="1400" spc="-1" strike="noStrike">
                <a:latin typeface="Times New Roman"/>
              </a:defRPr>
            </a:lvl1pPr>
          </a:lstStyle>
          <a:p>
            <a:pPr algn="ctr">
              <a:buNone/>
            </a:pPr>
            <a:r>
              <a:rPr b="0" lang="de-DE" sz="1400" spc="-1" strike="noStrike">
                <a:latin typeface="Times New Roman"/>
              </a:rPr>
              <a:t>&lt;Fußzeile&gt;</a:t>
            </a:r>
            <a:endParaRPr b="0" lang="de-DE" sz="1400" spc="-1" strike="noStrike">
              <a:latin typeface="Times New Roman"/>
            </a:endParaRPr>
          </a:p>
        </p:txBody>
      </p:sp>
      <p:sp>
        <p:nvSpPr>
          <p:cNvPr id="46" name="PlaceHolder 5"/>
          <p:cNvSpPr>
            <a:spLocks noGrp="1"/>
          </p:cNvSpPr>
          <p:nvPr>
            <p:ph type="sldNum" idx="6"/>
          </p:nvPr>
        </p:nvSpPr>
        <p:spPr>
          <a:xfrm>
            <a:off x="8610480" y="6356520"/>
            <a:ext cx="2742840" cy="364680"/>
          </a:xfrm>
          <a:prstGeom prst="rect">
            <a:avLst/>
          </a:prstGeom>
          <a:noFill/>
          <a:ln w="0">
            <a:noFill/>
          </a:ln>
        </p:spPr>
        <p:txBody>
          <a:bodyPr anchor="ctr">
            <a:noAutofit/>
          </a:bodyPr>
          <a:lstStyle>
            <a:lvl1pPr algn="r">
              <a:lnSpc>
                <a:spcPct val="100000"/>
              </a:lnSpc>
              <a:buNone/>
              <a:defRPr b="0" lang="de-DE" sz="1200" spc="-1" strike="noStrike">
                <a:solidFill>
                  <a:srgbClr val="8b8b8b"/>
                </a:solidFill>
                <a:latin typeface="Calibri"/>
              </a:defRPr>
            </a:lvl1pPr>
          </a:lstStyle>
          <a:p>
            <a:pPr algn="r">
              <a:lnSpc>
                <a:spcPct val="100000"/>
              </a:lnSpc>
              <a:buNone/>
            </a:pPr>
            <a:fld id="{141D3A60-DE1D-41B8-B047-87EEA61BC0D6}" type="slidenum">
              <a:rPr b="0" lang="de-DE" sz="1200" spc="-1" strike="noStrike">
                <a:solidFill>
                  <a:srgbClr val="8b8b8b"/>
                </a:solidFill>
                <a:latin typeface="Calibri"/>
              </a:rPr>
              <a:t>&lt;Foliennummer&gt;</a:t>
            </a:fld>
            <a:endParaRPr b="0" lang="de-DE" sz="1200" spc="-1" strike="noStrike">
              <a:latin typeface="Times New Roman"/>
            </a:endParaRPr>
          </a:p>
        </p:txBody>
      </p:sp>
    </p:spTree>
  </p:cSld>
  <p:clrMap bg1="lt1" bg2="lt2" tx1="dk1" tx2="dk2" accent1="accent1" accent2="accent2" accent3="accent3" accent4="accent4" accent5="accent5" accent6="accent6" hlink="hlink" folHlink="folHlink"/>
  <p:sldLayoutIdLst>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 id="2147483671" r:id="rId12"/>
    <p:sldLayoutId id="2147483672" r:id="rId13"/>
    <p:sldLayoutId id="2147483673" r:id="rId14"/>
  </p:sldLayoutIdLst>
</p:sldMaster>
</file>

<file path=ppt/slides/_rels/slide1.xml.rels><?xml version="1.0" encoding="UTF-8"?>
<Relationships xmlns="http://schemas.openxmlformats.org/package/2006/relationships"><Relationship Id="rId1" Type="http://schemas.openxmlformats.org/officeDocument/2006/relationships/image" Target="../media/image2.png"/><Relationship Id="rId2" Type="http://schemas.openxmlformats.org/officeDocument/2006/relationships/slideLayout" Target="../slideLayouts/slideLayout2.xml"/><Relationship Id="rId3" Type="http://schemas.openxmlformats.org/officeDocument/2006/relationships/notesSlide" Target="../notesSlides/notesSlide1.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1.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3.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4.xml"/>
</Relationships>
</file>

<file path=ppt/slides/_rels/slide15.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5.xml"/>
</Relationships>
</file>

<file path=ppt/slides/_rels/slide16.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6.xml"/>
</Relationships>
</file>

<file path=ppt/slides/_rels/slide1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9.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0.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0.xml"/>
</Relationships>
</file>

<file path=ppt/slides/_rels/slide21.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1.xml"/>
</Relationships>
</file>

<file path=ppt/slides/_rels/slide2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5.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5.xml"/>
</Relationships>
</file>

<file path=ppt/slides/_rels/slide26.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6.xml"/>
</Relationships>
</file>

<file path=ppt/slides/_rels/slide2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8.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8.xml"/>
</Relationships>
</file>

<file path=ppt/slides/_rels/slide29.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xml.rels><?xml version="1.0" encoding="UTF-8"?>
<Relationships xmlns="http://schemas.openxmlformats.org/package/2006/relationships"><Relationship Id="rId1" Type="http://schemas.openxmlformats.org/officeDocument/2006/relationships/diagramData" Target="../diagrams/data1.xml"/><Relationship Id="rId2" Type="http://schemas.openxmlformats.org/officeDocument/2006/relationships/diagramLayout" Target="../diagrams/layout1.xml"/><Relationship Id="rId3" Type="http://schemas.openxmlformats.org/officeDocument/2006/relationships/diagramQuickStyle" Target="../diagrams/quickStyle1.xml"/><Relationship Id="rId4" Type="http://schemas.openxmlformats.org/officeDocument/2006/relationships/diagramColors" Target="../diagrams/colors1.xml"/><Relationship Id="rId5" Type="http://schemas.microsoft.com/office/2007/relationships/diagramDrawing" Target="../diagrams/drawing1.xml"/><Relationship Id="rId6" Type="http://schemas.openxmlformats.org/officeDocument/2006/relationships/slideLayout" Target="../slideLayouts/slideLayout13.xml"/>
</Relationships>
</file>

<file path=ppt/slides/_rels/slide3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1.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6.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36.xml"/>
</Relationships>
</file>

<file path=ppt/slides/_rels/slide3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9.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39.xml"/>
</Relationships>
</file>

<file path=ppt/slides/_rels/slide4.xml.rels><?xml version="1.0" encoding="UTF-8"?>
<Relationships xmlns="http://schemas.openxmlformats.org/package/2006/relationships"><Relationship Id="rId1" Type="http://schemas.openxmlformats.org/officeDocument/2006/relationships/image" Target="../media/image3.wmf"/><Relationship Id="rId2" Type="http://schemas.openxmlformats.org/officeDocument/2006/relationships/slideLayout" Target="../slideLayouts/slideLayout13.xml"/>
</Relationships>
</file>

<file path=ppt/slides/_rels/slide40.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40.xml"/>
</Relationships>
</file>

<file path=ppt/slides/_rels/slide41.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8.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48.xml"/>
</Relationships>
</file>

<file path=ppt/slides/_rels/slide49.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49.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50.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50.xml"/>
</Relationships>
</file>

<file path=ppt/slides/_rels/slide51.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51.xml"/>
</Relationships>
</file>

<file path=ppt/slides/_rels/slide5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5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54.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54.xml"/>
</Relationships>
</file>

<file path=ppt/slides/_rels/slide5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5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5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5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59.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6.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7.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13.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9" name="PlaceHolder 1"/>
          <p:cNvSpPr>
            <a:spLocks noGrp="1"/>
          </p:cNvSpPr>
          <p:nvPr>
            <p:ph type="title"/>
          </p:nvPr>
        </p:nvSpPr>
        <p:spPr>
          <a:xfrm>
            <a:off x="656640" y="309240"/>
            <a:ext cx="9968760" cy="2387160"/>
          </a:xfrm>
          <a:prstGeom prst="rect">
            <a:avLst/>
          </a:prstGeom>
          <a:noFill/>
          <a:ln w="0">
            <a:noFill/>
          </a:ln>
        </p:spPr>
        <p:txBody>
          <a:bodyPr anchor="b">
            <a:normAutofit/>
          </a:bodyPr>
          <a:p>
            <a:pPr algn="ctr">
              <a:lnSpc>
                <a:spcPct val="90000"/>
              </a:lnSpc>
              <a:buNone/>
            </a:pPr>
            <a:r>
              <a:rPr b="1" lang="de-DE" sz="4800" spc="-1" strike="noStrike">
                <a:solidFill>
                  <a:srgbClr val="000000"/>
                </a:solidFill>
                <a:latin typeface="Calibri Light"/>
              </a:rPr>
              <a:t>Massiver Abbau droht, Finanz‐„Revolution“ fällt aus</a:t>
            </a:r>
            <a:endParaRPr b="0" lang="de-DE" sz="4800" spc="-1" strike="noStrike">
              <a:solidFill>
                <a:srgbClr val="000000"/>
              </a:solidFill>
              <a:latin typeface="Calibri"/>
            </a:endParaRPr>
          </a:p>
        </p:txBody>
      </p:sp>
      <p:sp>
        <p:nvSpPr>
          <p:cNvPr id="90" name="PlaceHolder 2"/>
          <p:cNvSpPr>
            <a:spLocks noGrp="1"/>
          </p:cNvSpPr>
          <p:nvPr>
            <p:ph type="subTitle"/>
          </p:nvPr>
        </p:nvSpPr>
        <p:spPr>
          <a:xfrm>
            <a:off x="698760" y="4807800"/>
            <a:ext cx="9884520" cy="1932840"/>
          </a:xfrm>
          <a:prstGeom prst="rect">
            <a:avLst/>
          </a:prstGeom>
          <a:noFill/>
          <a:ln w="0">
            <a:noFill/>
          </a:ln>
        </p:spPr>
        <p:txBody>
          <a:bodyPr anchor="t">
            <a:normAutofit/>
          </a:bodyPr>
          <a:p>
            <a:pPr algn="ctr">
              <a:lnSpc>
                <a:spcPct val="90000"/>
              </a:lnSpc>
              <a:spcBef>
                <a:spcPts val="1001"/>
              </a:spcBef>
              <a:buNone/>
              <a:tabLst>
                <a:tab algn="l" pos="0"/>
              </a:tabLst>
            </a:pPr>
            <a:r>
              <a:rPr b="0" lang="de-DE" sz="2400" spc="-1" strike="noStrike">
                <a:solidFill>
                  <a:srgbClr val="000000"/>
                </a:solidFill>
                <a:latin typeface="Calibri"/>
              </a:rPr>
              <a:t>……</a:t>
            </a:r>
            <a:endParaRPr b="0" lang="de-DE" sz="2400" spc="-1" strike="noStrike">
              <a:latin typeface="Arial"/>
            </a:endParaRPr>
          </a:p>
        </p:txBody>
      </p:sp>
      <p:pic>
        <p:nvPicPr>
          <p:cNvPr id="91" name="Grafik 3" descr=""/>
          <p:cNvPicPr/>
          <p:nvPr/>
        </p:nvPicPr>
        <p:blipFill>
          <a:blip r:embed="rId1"/>
          <a:stretch/>
        </p:blipFill>
        <p:spPr>
          <a:xfrm>
            <a:off x="3907440" y="2973600"/>
            <a:ext cx="3551760" cy="1556640"/>
          </a:xfrm>
          <a:prstGeom prst="rect">
            <a:avLst/>
          </a:prstGeom>
          <a:ln w="0">
            <a:noFill/>
          </a:ln>
        </p:spPr>
      </p:pic>
      <p:sp>
        <p:nvSpPr>
          <p:cNvPr id="92" name="Textfeld 5"/>
          <p:cNvSpPr/>
          <p:nvPr/>
        </p:nvSpPr>
        <p:spPr>
          <a:xfrm>
            <a:off x="859320" y="511200"/>
            <a:ext cx="9869760" cy="942840"/>
          </a:xfrm>
          <a:prstGeom prst="rect">
            <a:avLst/>
          </a:prstGeom>
          <a:noFill/>
          <a:ln w="0">
            <a:noFill/>
          </a:ln>
        </p:spPr>
        <p:style>
          <a:lnRef idx="0"/>
          <a:fillRef idx="0"/>
          <a:effectRef idx="0"/>
          <a:fontRef idx="minor"/>
        </p:style>
        <p:txBody>
          <a:bodyPr lIns="90000" rIns="90000" tIns="45000" bIns="45000" anchor="t">
            <a:spAutoFit/>
          </a:bodyPr>
          <a:p>
            <a:pPr>
              <a:lnSpc>
                <a:spcPct val="100000"/>
              </a:lnSpc>
              <a:buNone/>
            </a:pPr>
            <a:r>
              <a:rPr b="0" i="1" lang="de-DE" sz="2800" spc="-1" strike="noStrike">
                <a:solidFill>
                  <a:srgbClr val="000000"/>
                </a:solidFill>
                <a:latin typeface="Calibri"/>
              </a:rPr>
              <a:t>Das </a:t>
            </a:r>
            <a:r>
              <a:rPr b="1" i="1" lang="de-DE" sz="2800" spc="-1" strike="noStrike">
                <a:solidFill>
                  <a:srgbClr val="000000"/>
                </a:solidFill>
                <a:latin typeface="Calibri"/>
              </a:rPr>
              <a:t>K</a:t>
            </a:r>
            <a:r>
              <a:rPr b="0" i="1" lang="de-DE" sz="2800" spc="-1" strike="noStrike">
                <a:solidFill>
                  <a:srgbClr val="000000"/>
                </a:solidFill>
                <a:latin typeface="Calibri"/>
              </a:rPr>
              <a:t>rankenhaus</a:t>
            </a:r>
            <a:r>
              <a:rPr b="1" i="1" lang="de-DE" sz="2800" spc="-1" strike="noStrike">
                <a:solidFill>
                  <a:srgbClr val="000000"/>
                </a:solidFill>
                <a:latin typeface="Calibri"/>
              </a:rPr>
              <a:t>v</a:t>
            </a:r>
            <a:r>
              <a:rPr b="0" i="1" lang="de-DE" sz="2800" spc="-1" strike="noStrike">
                <a:solidFill>
                  <a:srgbClr val="000000"/>
                </a:solidFill>
                <a:latin typeface="Calibri"/>
              </a:rPr>
              <a:t>ersorgungs</a:t>
            </a:r>
            <a:r>
              <a:rPr b="1" i="1" lang="de-DE" sz="2800" spc="-1" strike="noStrike">
                <a:solidFill>
                  <a:srgbClr val="000000"/>
                </a:solidFill>
                <a:latin typeface="Calibri"/>
              </a:rPr>
              <a:t>v</a:t>
            </a:r>
            <a:r>
              <a:rPr b="0" i="1" lang="de-DE" sz="2800" spc="-1" strike="noStrike">
                <a:solidFill>
                  <a:srgbClr val="000000"/>
                </a:solidFill>
                <a:latin typeface="Calibri"/>
              </a:rPr>
              <a:t>erbesserungs</a:t>
            </a:r>
            <a:r>
              <a:rPr b="1" i="1" lang="de-DE" sz="2800" spc="-1" strike="noStrike">
                <a:solidFill>
                  <a:srgbClr val="000000"/>
                </a:solidFill>
                <a:latin typeface="Calibri"/>
              </a:rPr>
              <a:t>g</a:t>
            </a:r>
            <a:r>
              <a:rPr b="0" i="1" lang="de-DE" sz="2800" spc="-1" strike="noStrike">
                <a:solidFill>
                  <a:srgbClr val="000000"/>
                </a:solidFill>
                <a:latin typeface="Calibri"/>
              </a:rPr>
              <a:t>esetz (KHVVG):</a:t>
            </a:r>
            <a:endParaRPr b="0" lang="de-DE" sz="2800" spc="-1" strike="noStrike">
              <a:latin typeface="Arial"/>
            </a:endParaRPr>
          </a:p>
        </p:txBody>
      </p:sp>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3" name="PlaceHolder 1"/>
          <p:cNvSpPr>
            <a:spLocks noGrp="1"/>
          </p:cNvSpPr>
          <p:nvPr>
            <p:ph type="title"/>
          </p:nvPr>
        </p:nvSpPr>
        <p:spPr>
          <a:xfrm>
            <a:off x="390240" y="-123480"/>
            <a:ext cx="11050560" cy="1325160"/>
          </a:xfrm>
          <a:prstGeom prst="rect">
            <a:avLst/>
          </a:prstGeom>
          <a:noFill/>
          <a:ln w="0">
            <a:noFill/>
          </a:ln>
        </p:spPr>
        <p:txBody>
          <a:bodyPr anchor="ctr">
            <a:normAutofit/>
          </a:bodyPr>
          <a:p>
            <a:pPr>
              <a:lnSpc>
                <a:spcPct val="90000"/>
              </a:lnSpc>
              <a:buNone/>
            </a:pPr>
            <a:r>
              <a:rPr b="1" lang="de-DE" sz="4400" spc="-1" strike="noStrike" u="sng">
                <a:solidFill>
                  <a:srgbClr val="000000"/>
                </a:solidFill>
                <a:uFillTx/>
                <a:latin typeface="Calibri Light"/>
              </a:rPr>
              <a:t>Leistungsgruppen - 2 </a:t>
            </a:r>
            <a:r>
              <a:rPr b="1" lang="de-DE" sz="2400" spc="-1" strike="noStrike" u="sng">
                <a:solidFill>
                  <a:srgbClr val="000000"/>
                </a:solidFill>
                <a:uFillTx/>
                <a:latin typeface="Calibri Light"/>
              </a:rPr>
              <a:t>(SGB 5 § 135e)</a:t>
            </a:r>
            <a:endParaRPr b="0" lang="de-DE" sz="2400" spc="-1" strike="noStrike">
              <a:solidFill>
                <a:srgbClr val="000000"/>
              </a:solidFill>
              <a:latin typeface="Calibri"/>
            </a:endParaRPr>
          </a:p>
        </p:txBody>
      </p:sp>
      <p:sp>
        <p:nvSpPr>
          <p:cNvPr id="114" name="PlaceHolder 2"/>
          <p:cNvSpPr>
            <a:spLocks noGrp="1"/>
          </p:cNvSpPr>
          <p:nvPr>
            <p:ph/>
          </p:nvPr>
        </p:nvSpPr>
        <p:spPr>
          <a:xfrm>
            <a:off x="390240" y="1354680"/>
            <a:ext cx="11410920" cy="5298480"/>
          </a:xfrm>
          <a:prstGeom prst="rect">
            <a:avLst/>
          </a:prstGeom>
          <a:noFill/>
          <a:ln w="0">
            <a:noFill/>
          </a:ln>
        </p:spPr>
        <p:txBody>
          <a:bodyPr anchor="t">
            <a:normAutofit fontScale="88000"/>
          </a:bodyPr>
          <a:p>
            <a:pPr marL="343080" indent="-343080">
              <a:lnSpc>
                <a:spcPct val="107000"/>
              </a:lnSpc>
              <a:spcBef>
                <a:spcPts val="1001"/>
              </a:spcBef>
              <a:buClr>
                <a:srgbClr val="000000"/>
              </a:buClr>
              <a:buFont typeface="Symbol"/>
              <a:buChar char=""/>
            </a:pPr>
            <a:r>
              <a:rPr b="0" lang="de-DE" sz="3100" spc="-1" strike="noStrike">
                <a:solidFill>
                  <a:srgbClr val="000000"/>
                </a:solidFill>
                <a:latin typeface="Calibri"/>
                <a:ea typeface="Calibri"/>
              </a:rPr>
              <a:t>Ermächtigung des Gesundheitsministeriums (BMG) zur Festlegung und Weiterentwicklung der LG und der Q-Kriterien durch Rechtsverordnung (RV) mit Zustimmung der Länder </a:t>
            </a:r>
            <a:r>
              <a:rPr b="1" lang="de-DE" sz="3100" spc="-1" strike="noStrike">
                <a:solidFill>
                  <a:srgbClr val="000000"/>
                </a:solidFill>
                <a:latin typeface="Calibri"/>
                <a:ea typeface="Calibri"/>
              </a:rPr>
              <a:t>bis 31.3.25</a:t>
            </a:r>
            <a:endParaRPr b="0" lang="de-DE" sz="3100" spc="-1" strike="noStrike">
              <a:solidFill>
                <a:srgbClr val="000000"/>
              </a:solidFill>
              <a:latin typeface="Calibri"/>
            </a:endParaRPr>
          </a:p>
          <a:p>
            <a:pPr lvl="1" marL="743040" indent="-285840">
              <a:lnSpc>
                <a:spcPct val="107000"/>
              </a:lnSpc>
              <a:spcBef>
                <a:spcPts val="499"/>
              </a:spcBef>
              <a:buClr>
                <a:srgbClr val="000000"/>
              </a:buClr>
              <a:buFont typeface="Courier New"/>
              <a:buChar char="o"/>
            </a:pPr>
            <a:r>
              <a:rPr b="0" lang="de-DE" sz="3100" spc="-1" strike="noStrike">
                <a:solidFill>
                  <a:srgbClr val="000000"/>
                </a:solidFill>
                <a:latin typeface="Calibri"/>
                <a:ea typeface="Calibri"/>
              </a:rPr>
              <a:t>Auch für welche Leistungsgruppen in Einzelfällen zur Sicherstellung einer flächendeckenden Versorgung von den Qualitätskriterien vorübergehend abgewichen werden kann und für welche Leistungsgruppen dies ausgeschlossen ist</a:t>
            </a:r>
            <a:endParaRPr b="0" lang="de-DE" sz="3100" spc="-1" strike="noStrike">
              <a:solidFill>
                <a:srgbClr val="000000"/>
              </a:solidFill>
              <a:latin typeface="Calibri"/>
            </a:endParaRPr>
          </a:p>
          <a:p>
            <a:pPr lvl="1" marL="685800" indent="-228600">
              <a:lnSpc>
                <a:spcPct val="107000"/>
              </a:lnSpc>
              <a:spcBef>
                <a:spcPts val="499"/>
              </a:spcBef>
              <a:buClr>
                <a:srgbClr val="ff0000"/>
              </a:buClr>
              <a:buFont typeface="Wingdings" charset="2"/>
              <a:buChar char=""/>
            </a:pPr>
            <a:r>
              <a:rPr b="0" i="1" lang="de-DE" sz="3100" spc="-1" strike="noStrike">
                <a:solidFill>
                  <a:srgbClr val="ff0000"/>
                </a:solidFill>
                <a:latin typeface="Calibri"/>
                <a:ea typeface="Calibri"/>
              </a:rPr>
              <a:t>Eingriff in Planungshoheit, da eine Mehrheit im Bundesrat entscheidet und nicht das einzelne Land</a:t>
            </a:r>
            <a:endParaRPr b="0" lang="de-DE" sz="3100" spc="-1" strike="noStrike">
              <a:solidFill>
                <a:srgbClr val="000000"/>
              </a:solidFill>
              <a:latin typeface="Calibri"/>
            </a:endParaRPr>
          </a:p>
          <a:p>
            <a:pPr marL="343080" indent="-343080">
              <a:lnSpc>
                <a:spcPct val="107000"/>
              </a:lnSpc>
              <a:spcBef>
                <a:spcPts val="1001"/>
              </a:spcBef>
              <a:buClr>
                <a:srgbClr val="000000"/>
              </a:buClr>
              <a:buFont typeface="Symbol"/>
              <a:buChar char=""/>
            </a:pPr>
            <a:r>
              <a:rPr b="0" lang="de-DE" sz="3100" spc="-1" strike="noStrike">
                <a:solidFill>
                  <a:srgbClr val="000000"/>
                </a:solidFill>
                <a:latin typeface="Calibri"/>
                <a:ea typeface="Calibri"/>
              </a:rPr>
              <a:t>Bis zur Verabschiedung RV gelten Q-Kriterien des Gesetzes</a:t>
            </a:r>
            <a:endParaRPr b="0" lang="de-DE" sz="31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5" name="PlaceHolder 1"/>
          <p:cNvSpPr>
            <a:spLocks noGrp="1"/>
          </p:cNvSpPr>
          <p:nvPr>
            <p:ph type="title"/>
          </p:nvPr>
        </p:nvSpPr>
        <p:spPr>
          <a:xfrm>
            <a:off x="925920" y="-123480"/>
            <a:ext cx="10515240" cy="1325160"/>
          </a:xfrm>
          <a:prstGeom prst="rect">
            <a:avLst/>
          </a:prstGeom>
          <a:noFill/>
          <a:ln w="0">
            <a:noFill/>
          </a:ln>
        </p:spPr>
        <p:txBody>
          <a:bodyPr anchor="ctr">
            <a:normAutofit/>
          </a:bodyPr>
          <a:p>
            <a:pPr>
              <a:lnSpc>
                <a:spcPct val="90000"/>
              </a:lnSpc>
              <a:buNone/>
            </a:pPr>
            <a:r>
              <a:rPr b="1" lang="de-DE" sz="4400" spc="-1" strike="noStrike" u="sng">
                <a:solidFill>
                  <a:srgbClr val="000000"/>
                </a:solidFill>
                <a:uFillTx/>
                <a:latin typeface="Calibri Light"/>
              </a:rPr>
              <a:t>Leistungsgruppen - 3 </a:t>
            </a:r>
            <a:r>
              <a:rPr b="1" lang="de-DE" sz="2800" spc="-1" strike="noStrike" u="sng">
                <a:solidFill>
                  <a:srgbClr val="000000"/>
                </a:solidFill>
                <a:uFillTx/>
                <a:latin typeface="Calibri Light"/>
              </a:rPr>
              <a:t>(SGB 5 § 275a, KHG § 6a)</a:t>
            </a:r>
            <a:endParaRPr b="0" lang="de-DE" sz="2800" spc="-1" strike="noStrike">
              <a:solidFill>
                <a:srgbClr val="000000"/>
              </a:solidFill>
              <a:latin typeface="Calibri"/>
            </a:endParaRPr>
          </a:p>
        </p:txBody>
      </p:sp>
      <p:sp>
        <p:nvSpPr>
          <p:cNvPr id="116" name="PlaceHolder 2"/>
          <p:cNvSpPr>
            <a:spLocks noGrp="1"/>
          </p:cNvSpPr>
          <p:nvPr>
            <p:ph/>
          </p:nvPr>
        </p:nvSpPr>
        <p:spPr>
          <a:xfrm>
            <a:off x="372960" y="1138680"/>
            <a:ext cx="11543760" cy="5298480"/>
          </a:xfrm>
          <a:prstGeom prst="rect">
            <a:avLst/>
          </a:prstGeom>
          <a:noFill/>
          <a:ln w="0">
            <a:noFill/>
          </a:ln>
        </p:spPr>
        <p:txBody>
          <a:bodyPr anchor="t">
            <a:normAutofit/>
          </a:bodyPr>
          <a:p>
            <a:pPr marL="343080" indent="-343080">
              <a:lnSpc>
                <a:spcPct val="107000"/>
              </a:lnSpc>
              <a:spcBef>
                <a:spcPts val="1001"/>
              </a:spcBef>
              <a:buClr>
                <a:srgbClr val="000000"/>
              </a:buClr>
              <a:buFont typeface="Symbol"/>
              <a:buChar char=""/>
            </a:pPr>
            <a:r>
              <a:rPr b="0" lang="de-DE" sz="2800" spc="-1" strike="noStrike">
                <a:solidFill>
                  <a:srgbClr val="000000"/>
                </a:solidFill>
                <a:latin typeface="Calibri"/>
                <a:ea typeface="Calibri"/>
              </a:rPr>
              <a:t>Prüfung der Q-Kriterien durch Medizinischen Dienst (MD) –</a:t>
            </a:r>
            <a:r>
              <a:rPr b="1" lang="de-DE" sz="2800" spc="-1" strike="noStrike">
                <a:solidFill>
                  <a:srgbClr val="000000"/>
                </a:solidFill>
                <a:latin typeface="Calibri"/>
                <a:ea typeface="Calibri"/>
              </a:rPr>
              <a:t> Beauftragung bis 30.9.25, Abschluss bis 30.6.26</a:t>
            </a:r>
            <a:endParaRPr b="0" lang="de-DE" sz="2800" spc="-1" strike="noStrike">
              <a:solidFill>
                <a:srgbClr val="000000"/>
              </a:solidFill>
              <a:latin typeface="Calibri"/>
            </a:endParaRPr>
          </a:p>
          <a:p>
            <a:pPr marL="343080" indent="-343080">
              <a:lnSpc>
                <a:spcPct val="107000"/>
              </a:lnSpc>
              <a:spcBef>
                <a:spcPts val="1001"/>
              </a:spcBef>
              <a:buClr>
                <a:srgbClr val="000000"/>
              </a:buClr>
              <a:buFont typeface="Symbol"/>
              <a:buChar char=""/>
            </a:pPr>
            <a:r>
              <a:rPr b="0" lang="de-DE" sz="2800" spc="-1" strike="noStrike">
                <a:solidFill>
                  <a:srgbClr val="000000"/>
                </a:solidFill>
                <a:latin typeface="Calibri"/>
                <a:ea typeface="Calibri"/>
              </a:rPr>
              <a:t>Prüfung der Erfüllung der Q-Kriterien gilt erstmalig für 2 Jahre,</a:t>
            </a:r>
            <a:br>
              <a:rPr sz="2800"/>
            </a:br>
            <a:r>
              <a:rPr b="0" lang="de-DE" sz="2800" spc="-1" strike="noStrike">
                <a:solidFill>
                  <a:srgbClr val="000000"/>
                </a:solidFill>
                <a:latin typeface="Calibri"/>
                <a:ea typeface="Calibri"/>
              </a:rPr>
              <a:t>danach für 3 Jahre</a:t>
            </a:r>
            <a:endParaRPr b="0" lang="de-DE" sz="2800" spc="-1" strike="noStrike">
              <a:solidFill>
                <a:srgbClr val="000000"/>
              </a:solidFill>
              <a:latin typeface="Calibri"/>
            </a:endParaRPr>
          </a:p>
          <a:p>
            <a:pPr marL="343080" indent="-343080">
              <a:lnSpc>
                <a:spcPct val="107000"/>
              </a:lnSpc>
              <a:spcBef>
                <a:spcPts val="1001"/>
              </a:spcBef>
              <a:buClr>
                <a:srgbClr val="000000"/>
              </a:buClr>
              <a:buFont typeface="Symbol"/>
              <a:buChar char=""/>
            </a:pPr>
            <a:r>
              <a:rPr b="0" lang="de-DE" sz="2800" spc="-1" strike="noStrike">
                <a:solidFill>
                  <a:srgbClr val="000000"/>
                </a:solidFill>
                <a:latin typeface="Calibri"/>
                <a:ea typeface="Calibri"/>
              </a:rPr>
              <a:t>KH muss unverzüglich melden, wenn es die Q-Kriterien mehr als </a:t>
            </a:r>
            <a:r>
              <a:rPr b="1" lang="de-DE" sz="2800" spc="-1" strike="noStrike">
                <a:solidFill>
                  <a:srgbClr val="000000"/>
                </a:solidFill>
                <a:latin typeface="Calibri"/>
                <a:ea typeface="Calibri"/>
              </a:rPr>
              <a:t>einen Monat </a:t>
            </a:r>
            <a:r>
              <a:rPr b="0" lang="de-DE" sz="2800" spc="-1" strike="noStrike">
                <a:solidFill>
                  <a:srgbClr val="000000"/>
                </a:solidFill>
                <a:latin typeface="Calibri"/>
                <a:ea typeface="Calibri"/>
              </a:rPr>
              <a:t>nicht erfüllt</a:t>
            </a:r>
            <a:endParaRPr b="0" lang="de-DE" sz="2800" spc="-1" strike="noStrike">
              <a:solidFill>
                <a:srgbClr val="000000"/>
              </a:solidFill>
              <a:latin typeface="Calibri"/>
            </a:endParaRPr>
          </a:p>
          <a:p>
            <a:pPr marL="343080" indent="-343080">
              <a:lnSpc>
                <a:spcPct val="107000"/>
              </a:lnSpc>
              <a:spcBef>
                <a:spcPts val="1001"/>
              </a:spcBef>
              <a:buClr>
                <a:srgbClr val="000000"/>
              </a:buClr>
              <a:buFont typeface="Symbol"/>
              <a:buChar char=""/>
            </a:pPr>
            <a:r>
              <a:rPr b="0" lang="de-DE" sz="2800" spc="-1" strike="noStrike">
                <a:solidFill>
                  <a:srgbClr val="000000"/>
                </a:solidFill>
                <a:latin typeface="Calibri"/>
                <a:ea typeface="Calibri"/>
              </a:rPr>
              <a:t>Land kann hier Ausnahmen für 6 Monate genehmigen</a:t>
            </a:r>
            <a:endParaRPr b="0" lang="de-DE" sz="2800" spc="-1" strike="noStrike">
              <a:solidFill>
                <a:srgbClr val="000000"/>
              </a:solidFill>
              <a:latin typeface="Calibri"/>
            </a:endParaRPr>
          </a:p>
          <a:p>
            <a:pPr marL="343080" indent="-343080">
              <a:lnSpc>
                <a:spcPct val="107000"/>
              </a:lnSpc>
              <a:spcBef>
                <a:spcPts val="1001"/>
              </a:spcBef>
              <a:buClr>
                <a:srgbClr val="000000"/>
              </a:buClr>
              <a:buFont typeface="Symbol"/>
              <a:buChar char=""/>
            </a:pPr>
            <a:r>
              <a:rPr b="0" lang="de-DE" sz="2800" spc="-1" strike="noStrike">
                <a:solidFill>
                  <a:srgbClr val="000000"/>
                </a:solidFill>
                <a:latin typeface="Calibri"/>
                <a:ea typeface="Calibri"/>
              </a:rPr>
              <a:t>Keine Abrechnung von Leistungen, ab dem Zeitpunkt, ab dem Q-Kriterien nicht erfüllt, wenn nicht gemeldet </a:t>
            </a:r>
            <a:endParaRPr b="0" lang="de-DE" sz="2800" spc="-1" strike="noStrike">
              <a:solidFill>
                <a:srgbClr val="000000"/>
              </a:solidFill>
              <a:latin typeface="Calibri"/>
            </a:endParaRPr>
          </a:p>
          <a:p>
            <a:pPr>
              <a:lnSpc>
                <a:spcPct val="107000"/>
              </a:lnSpc>
              <a:spcBef>
                <a:spcPts val="1001"/>
              </a:spcBef>
              <a:buNone/>
            </a:pPr>
            <a:endParaRPr b="0" lang="de-DE" sz="2800" spc="-1" strike="noStrike">
              <a:solidFill>
                <a:srgbClr val="000000"/>
              </a:solidFill>
              <a:latin typeface="Calibri"/>
            </a:endParaRPr>
          </a:p>
          <a:p>
            <a:pPr>
              <a:lnSpc>
                <a:spcPct val="107000"/>
              </a:lnSpc>
              <a:spcBef>
                <a:spcPts val="1001"/>
              </a:spcBef>
              <a:buNone/>
            </a:pPr>
            <a:endParaRPr b="0" lang="de-DE" sz="28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7" name="PlaceHolder 1"/>
          <p:cNvSpPr>
            <a:spLocks noGrp="1"/>
          </p:cNvSpPr>
          <p:nvPr>
            <p:ph type="title"/>
          </p:nvPr>
        </p:nvSpPr>
        <p:spPr>
          <a:xfrm>
            <a:off x="925920" y="-123480"/>
            <a:ext cx="10515240" cy="1325160"/>
          </a:xfrm>
          <a:prstGeom prst="rect">
            <a:avLst/>
          </a:prstGeom>
          <a:noFill/>
          <a:ln w="0">
            <a:noFill/>
          </a:ln>
        </p:spPr>
        <p:txBody>
          <a:bodyPr anchor="ctr">
            <a:normAutofit/>
          </a:bodyPr>
          <a:p>
            <a:pPr>
              <a:lnSpc>
                <a:spcPct val="90000"/>
              </a:lnSpc>
              <a:buNone/>
            </a:pPr>
            <a:r>
              <a:rPr b="1" lang="de-DE" sz="4400" spc="-1" strike="noStrike" u="sng">
                <a:solidFill>
                  <a:srgbClr val="000000"/>
                </a:solidFill>
                <a:uFillTx/>
                <a:latin typeface="Calibri Light"/>
              </a:rPr>
              <a:t>Leistungsgruppen - 4 </a:t>
            </a:r>
            <a:r>
              <a:rPr b="1" lang="de-DE" sz="2800" spc="-1" strike="noStrike" u="sng">
                <a:solidFill>
                  <a:srgbClr val="000000"/>
                </a:solidFill>
                <a:uFillTx/>
                <a:latin typeface="Calibri Light"/>
              </a:rPr>
              <a:t>(KHG § 6a)</a:t>
            </a:r>
            <a:endParaRPr b="0" lang="de-DE" sz="2800" spc="-1" strike="noStrike">
              <a:solidFill>
                <a:srgbClr val="000000"/>
              </a:solidFill>
              <a:latin typeface="Calibri"/>
            </a:endParaRPr>
          </a:p>
        </p:txBody>
      </p:sp>
      <p:sp>
        <p:nvSpPr>
          <p:cNvPr id="118" name="PlaceHolder 2"/>
          <p:cNvSpPr>
            <a:spLocks noGrp="1"/>
          </p:cNvSpPr>
          <p:nvPr>
            <p:ph/>
          </p:nvPr>
        </p:nvSpPr>
        <p:spPr>
          <a:xfrm>
            <a:off x="390240" y="1122120"/>
            <a:ext cx="11410920" cy="5655600"/>
          </a:xfrm>
          <a:prstGeom prst="rect">
            <a:avLst/>
          </a:prstGeom>
          <a:noFill/>
          <a:ln w="0">
            <a:noFill/>
          </a:ln>
        </p:spPr>
        <p:txBody>
          <a:bodyPr anchor="t">
            <a:normAutofit fontScale="85000"/>
          </a:bodyPr>
          <a:p>
            <a:pPr marL="343080" indent="-343080">
              <a:lnSpc>
                <a:spcPct val="107000"/>
              </a:lnSpc>
              <a:spcBef>
                <a:spcPts val="1001"/>
              </a:spcBef>
              <a:buClr>
                <a:srgbClr val="000000"/>
              </a:buClr>
              <a:buFont typeface="Symbol"/>
              <a:buChar char=""/>
            </a:pPr>
            <a:r>
              <a:rPr b="0" lang="de-DE" sz="2800" spc="-1" strike="noStrike">
                <a:solidFill>
                  <a:srgbClr val="000000"/>
                </a:solidFill>
                <a:latin typeface="Calibri"/>
                <a:ea typeface="Calibri"/>
              </a:rPr>
              <a:t>Zuweisung der LG standortbezogen durch Bescheid, spätestens bis 31.10.26 </a:t>
            </a:r>
            <a:endParaRPr b="0" lang="de-DE" sz="2800" spc="-1" strike="noStrike">
              <a:solidFill>
                <a:srgbClr val="000000"/>
              </a:solidFill>
              <a:latin typeface="Calibri"/>
            </a:endParaRPr>
          </a:p>
          <a:p>
            <a:pPr marL="343080" indent="-343080">
              <a:lnSpc>
                <a:spcPct val="107000"/>
              </a:lnSpc>
              <a:spcBef>
                <a:spcPts val="1001"/>
              </a:spcBef>
              <a:buClr>
                <a:srgbClr val="000000"/>
              </a:buClr>
              <a:buFont typeface="Symbol"/>
              <a:buChar char=""/>
            </a:pPr>
            <a:r>
              <a:rPr b="0" lang="de-DE" sz="2800" spc="-1" strike="noStrike">
                <a:solidFill>
                  <a:srgbClr val="000000"/>
                </a:solidFill>
                <a:latin typeface="Calibri"/>
                <a:ea typeface="Calibri"/>
              </a:rPr>
              <a:t>Zuweisung von LG trotz Abweichen von Q-Kriterien </a:t>
            </a:r>
            <a:r>
              <a:rPr b="1" lang="de-DE" sz="2800" spc="-1" strike="noStrike">
                <a:solidFill>
                  <a:srgbClr val="000000"/>
                </a:solidFill>
                <a:latin typeface="Calibri"/>
                <a:ea typeface="Calibri"/>
              </a:rPr>
              <a:t>für maximal 3 Jahre im Benehmen mit Kassen</a:t>
            </a:r>
            <a:r>
              <a:rPr b="0" lang="de-DE" sz="2800" spc="-1" strike="noStrike">
                <a:solidFill>
                  <a:srgbClr val="000000"/>
                </a:solidFill>
                <a:latin typeface="Calibri"/>
                <a:ea typeface="Calibri"/>
              </a:rPr>
              <a:t> möglich, wenn</a:t>
            </a:r>
            <a:endParaRPr b="0" lang="de-DE" sz="2800" spc="-1" strike="noStrike">
              <a:solidFill>
                <a:srgbClr val="000000"/>
              </a:solidFill>
              <a:latin typeface="Calibri"/>
            </a:endParaRPr>
          </a:p>
          <a:p>
            <a:pPr lvl="1" marL="743040" indent="-285840">
              <a:lnSpc>
                <a:spcPct val="107000"/>
              </a:lnSpc>
              <a:spcBef>
                <a:spcPts val="499"/>
              </a:spcBef>
              <a:buClr>
                <a:srgbClr val="000000"/>
              </a:buClr>
              <a:buFont typeface="Courier New"/>
              <a:buChar char="o"/>
            </a:pPr>
            <a:r>
              <a:rPr b="0" lang="de-DE" sz="2400" spc="-1" strike="noStrike">
                <a:solidFill>
                  <a:srgbClr val="000000"/>
                </a:solidFill>
                <a:latin typeface="Calibri"/>
                <a:ea typeface="Calibri"/>
              </a:rPr>
              <a:t>nicht nach RV ausgeschlossen</a:t>
            </a:r>
            <a:r>
              <a:rPr b="1" lang="de-DE" sz="2400" spc="-1" strike="noStrike">
                <a:solidFill>
                  <a:srgbClr val="000000"/>
                </a:solidFill>
                <a:latin typeface="Calibri"/>
                <a:ea typeface="Calibri"/>
              </a:rPr>
              <a:t> und</a:t>
            </a:r>
            <a:endParaRPr b="0" lang="de-DE" sz="2400" spc="-1" strike="noStrike">
              <a:solidFill>
                <a:srgbClr val="000000"/>
              </a:solidFill>
              <a:latin typeface="Calibri"/>
            </a:endParaRPr>
          </a:p>
          <a:p>
            <a:pPr lvl="1" marL="743040" indent="-285840">
              <a:lnSpc>
                <a:spcPct val="107000"/>
              </a:lnSpc>
              <a:spcBef>
                <a:spcPts val="499"/>
              </a:spcBef>
              <a:buClr>
                <a:srgbClr val="000000"/>
              </a:buClr>
              <a:buFont typeface="Courier New"/>
              <a:buChar char="o"/>
            </a:pPr>
            <a:r>
              <a:rPr b="0" lang="de-DE" sz="2400" spc="-1" strike="noStrike">
                <a:solidFill>
                  <a:srgbClr val="000000"/>
                </a:solidFill>
                <a:latin typeface="Calibri"/>
                <a:ea typeface="Calibri"/>
              </a:rPr>
              <a:t>zur Sicherstellung der flächendeckenden Versorgung zwingend erforderlich </a:t>
            </a:r>
            <a:endParaRPr b="0" lang="de-DE" sz="2400" spc="-1" strike="noStrike">
              <a:solidFill>
                <a:srgbClr val="000000"/>
              </a:solidFill>
              <a:latin typeface="Calibri"/>
            </a:endParaRPr>
          </a:p>
          <a:p>
            <a:pPr lvl="1" marL="743040" indent="-285840">
              <a:lnSpc>
                <a:spcPct val="107000"/>
              </a:lnSpc>
              <a:spcBef>
                <a:spcPts val="499"/>
              </a:spcBef>
              <a:buClr>
                <a:srgbClr val="000000"/>
              </a:buClr>
              <a:buFont typeface="Courier New"/>
              <a:buChar char="o"/>
            </a:pPr>
            <a:r>
              <a:rPr b="0" lang="de-DE" sz="2400" spc="-1" strike="noStrike">
                <a:solidFill>
                  <a:srgbClr val="000000"/>
                </a:solidFill>
                <a:latin typeface="Calibri"/>
                <a:ea typeface="Calibri"/>
              </a:rPr>
              <a:t>Definition: durchschnittliche Fahrtzeiten überschreiten „für einen erheblichen Teil der Einwohner des Einzugsgebiets“</a:t>
            </a:r>
            <a:endParaRPr b="0" lang="de-DE" sz="2400" spc="-1" strike="noStrike">
              <a:solidFill>
                <a:srgbClr val="000000"/>
              </a:solidFill>
              <a:latin typeface="Calibri"/>
            </a:endParaRPr>
          </a:p>
          <a:p>
            <a:pPr lvl="2" marL="1200240" indent="-285840">
              <a:lnSpc>
                <a:spcPct val="107000"/>
              </a:lnSpc>
              <a:spcBef>
                <a:spcPts val="499"/>
              </a:spcBef>
              <a:buClr>
                <a:srgbClr val="000000"/>
              </a:buClr>
              <a:buFont typeface="Courier New"/>
              <a:buChar char="o"/>
            </a:pPr>
            <a:r>
              <a:rPr b="0" lang="de-DE" sz="2000" spc="-1" strike="noStrike">
                <a:solidFill>
                  <a:srgbClr val="000000"/>
                </a:solidFill>
                <a:latin typeface="Calibri"/>
                <a:ea typeface="Calibri"/>
              </a:rPr>
              <a:t>in Innere Medizin und Chirurgie: 30 Minuten</a:t>
            </a:r>
            <a:endParaRPr b="0" lang="de-DE" sz="2000" spc="-1" strike="noStrike">
              <a:solidFill>
                <a:srgbClr val="000000"/>
              </a:solidFill>
              <a:latin typeface="Calibri"/>
            </a:endParaRPr>
          </a:p>
          <a:p>
            <a:pPr lvl="2" marL="1200240" indent="-285840">
              <a:lnSpc>
                <a:spcPct val="107000"/>
              </a:lnSpc>
              <a:spcBef>
                <a:spcPts val="499"/>
              </a:spcBef>
              <a:buClr>
                <a:srgbClr val="000000"/>
              </a:buClr>
              <a:buFont typeface="Courier New"/>
              <a:buChar char="o"/>
            </a:pPr>
            <a:r>
              <a:rPr b="0" lang="de-DE" sz="2000" spc="-1" strike="noStrike">
                <a:solidFill>
                  <a:srgbClr val="000000"/>
                </a:solidFill>
                <a:latin typeface="Calibri"/>
                <a:ea typeface="Calibri"/>
              </a:rPr>
              <a:t>bei den übrigen Leistungsgruppen: 40 Minuten </a:t>
            </a:r>
            <a:endParaRPr b="0" lang="de-DE" sz="2000" spc="-1" strike="noStrike">
              <a:solidFill>
                <a:srgbClr val="000000"/>
              </a:solidFill>
              <a:latin typeface="Calibri"/>
            </a:endParaRPr>
          </a:p>
          <a:p>
            <a:pPr lvl="1" marL="743040" indent="-285840">
              <a:lnSpc>
                <a:spcPct val="107000"/>
              </a:lnSpc>
              <a:spcBef>
                <a:spcPts val="499"/>
              </a:spcBef>
              <a:buClr>
                <a:srgbClr val="000000"/>
              </a:buClr>
              <a:buFont typeface="Courier New"/>
              <a:buChar char="o"/>
            </a:pPr>
            <a:r>
              <a:rPr b="0" lang="de-DE" sz="2400" spc="-1" strike="noStrike">
                <a:solidFill>
                  <a:srgbClr val="000000"/>
                </a:solidFill>
                <a:latin typeface="Calibri"/>
                <a:ea typeface="Calibri"/>
              </a:rPr>
              <a:t>das Krankenhaus den Sicherstellungszuschlag erhält</a:t>
            </a:r>
            <a:endParaRPr b="0" lang="de-DE" sz="2400" spc="-1" strike="noStrike">
              <a:solidFill>
                <a:srgbClr val="000000"/>
              </a:solidFill>
              <a:latin typeface="Calibri"/>
            </a:endParaRPr>
          </a:p>
          <a:p>
            <a:pPr lvl="2" marL="1143000" indent="-228600">
              <a:lnSpc>
                <a:spcPct val="107000"/>
              </a:lnSpc>
              <a:spcBef>
                <a:spcPts val="499"/>
              </a:spcBef>
              <a:buClr>
                <a:srgbClr val="ff0000"/>
              </a:buClr>
              <a:buFont typeface="Wingdings" charset="2"/>
              <a:buChar char=""/>
            </a:pPr>
            <a:r>
              <a:rPr b="0" lang="de-DE" sz="2400" spc="-1" strike="noStrike">
                <a:solidFill>
                  <a:srgbClr val="ff0000"/>
                </a:solidFill>
                <a:latin typeface="Calibri"/>
                <a:ea typeface="Calibri"/>
              </a:rPr>
              <a:t>Es gibt 2025 nur 121 Krankenhäuser mit diesem Zuschlag</a:t>
            </a:r>
            <a:endParaRPr b="0" lang="de-DE" sz="2400" spc="-1" strike="noStrike">
              <a:solidFill>
                <a:srgbClr val="000000"/>
              </a:solidFill>
              <a:latin typeface="Calibri"/>
            </a:endParaRPr>
          </a:p>
          <a:p>
            <a:pPr marL="343080" indent="-343080">
              <a:lnSpc>
                <a:spcPct val="107000"/>
              </a:lnSpc>
              <a:spcBef>
                <a:spcPts val="1001"/>
              </a:spcBef>
              <a:buClr>
                <a:srgbClr val="000000"/>
              </a:buClr>
              <a:buFont typeface="Symbol"/>
              <a:buChar char=""/>
            </a:pPr>
            <a:r>
              <a:rPr b="0" lang="de-DE" sz="2800" spc="-1" strike="noStrike">
                <a:solidFill>
                  <a:srgbClr val="000000"/>
                </a:solidFill>
                <a:latin typeface="Calibri"/>
                <a:ea typeface="Calibri"/>
              </a:rPr>
              <a:t>„</a:t>
            </a:r>
            <a:r>
              <a:rPr b="0" lang="de-DE" sz="2800" spc="-1" strike="noStrike">
                <a:solidFill>
                  <a:srgbClr val="000000"/>
                </a:solidFill>
                <a:latin typeface="Calibri"/>
                <a:ea typeface="Calibri"/>
              </a:rPr>
              <a:t>Unverzügliche“ Aufhebung der Zuweisung und damit keine Abrechnung der Leistungen möglich, wenn Q-Kriterien nicht erfüllt</a:t>
            </a:r>
            <a:endParaRPr b="0" lang="de-DE" sz="2800" spc="-1" strike="noStrike">
              <a:solidFill>
                <a:srgbClr val="000000"/>
              </a:solidFill>
              <a:latin typeface="Calibri"/>
            </a:endParaRPr>
          </a:p>
          <a:p>
            <a:pPr>
              <a:lnSpc>
                <a:spcPct val="107000"/>
              </a:lnSpc>
              <a:spcBef>
                <a:spcPts val="1001"/>
              </a:spcBef>
              <a:buNone/>
            </a:pPr>
            <a:endParaRPr b="0" lang="de-DE" sz="28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9" name="PlaceHolder 1"/>
          <p:cNvSpPr>
            <a:spLocks noGrp="1"/>
          </p:cNvSpPr>
          <p:nvPr>
            <p:ph type="title"/>
          </p:nvPr>
        </p:nvSpPr>
        <p:spPr>
          <a:xfrm>
            <a:off x="438120" y="-123480"/>
            <a:ext cx="11510640" cy="1325160"/>
          </a:xfrm>
          <a:prstGeom prst="rect">
            <a:avLst/>
          </a:prstGeom>
          <a:noFill/>
          <a:ln w="0">
            <a:noFill/>
          </a:ln>
        </p:spPr>
        <p:txBody>
          <a:bodyPr anchor="ctr">
            <a:normAutofit/>
          </a:bodyPr>
          <a:p>
            <a:pPr>
              <a:lnSpc>
                <a:spcPct val="90000"/>
              </a:lnSpc>
              <a:buNone/>
            </a:pPr>
            <a:r>
              <a:rPr b="1" lang="de-DE" sz="4000" spc="-1" strike="noStrike" u="sng">
                <a:solidFill>
                  <a:srgbClr val="000000"/>
                </a:solidFill>
                <a:uFillTx/>
                <a:latin typeface="Calibri Light"/>
              </a:rPr>
              <a:t>Mindestvorhaltezahlen </a:t>
            </a:r>
            <a:r>
              <a:rPr b="1" lang="de-DE" sz="2400" spc="-1" strike="noStrike" u="sng">
                <a:solidFill>
                  <a:srgbClr val="000000"/>
                </a:solidFill>
                <a:uFillTx/>
                <a:latin typeface="Calibri Light"/>
              </a:rPr>
              <a:t>(SGB 5 § 135f)</a:t>
            </a:r>
            <a:endParaRPr b="0" lang="de-DE" sz="2400" spc="-1" strike="noStrike">
              <a:solidFill>
                <a:srgbClr val="000000"/>
              </a:solidFill>
              <a:latin typeface="Calibri"/>
            </a:endParaRPr>
          </a:p>
        </p:txBody>
      </p:sp>
      <p:sp>
        <p:nvSpPr>
          <p:cNvPr id="120" name="PlaceHolder 2"/>
          <p:cNvSpPr>
            <a:spLocks noGrp="1"/>
          </p:cNvSpPr>
          <p:nvPr>
            <p:ph/>
          </p:nvPr>
        </p:nvSpPr>
        <p:spPr>
          <a:xfrm>
            <a:off x="342720" y="1202040"/>
            <a:ext cx="11410920" cy="5345640"/>
          </a:xfrm>
          <a:prstGeom prst="rect">
            <a:avLst/>
          </a:prstGeom>
          <a:noFill/>
          <a:ln w="0">
            <a:noFill/>
          </a:ln>
        </p:spPr>
        <p:txBody>
          <a:bodyPr anchor="t">
            <a:normAutofit fontScale="84000"/>
          </a:bodyPr>
          <a:p>
            <a:pPr marL="343080" indent="-343080">
              <a:lnSpc>
                <a:spcPct val="107000"/>
              </a:lnSpc>
              <a:spcBef>
                <a:spcPts val="1001"/>
              </a:spcBef>
              <a:buClr>
                <a:srgbClr val="000000"/>
              </a:buClr>
              <a:buFont typeface="Symbol"/>
              <a:buChar char=""/>
            </a:pPr>
            <a:r>
              <a:rPr b="0" lang="de-DE" sz="3200" spc="-1" strike="noStrike">
                <a:solidFill>
                  <a:srgbClr val="000000"/>
                </a:solidFill>
                <a:latin typeface="Calibri"/>
                <a:ea typeface="Calibri"/>
              </a:rPr>
              <a:t>Festlegung einer „Mindestvorhaltezahl“ (MVHZ) für jede LG durch RV mit Zustimmung Bundesrat (bis 31.12.25, Wirkung ab 2027)</a:t>
            </a:r>
            <a:endParaRPr b="0" lang="de-DE" sz="3200" spc="-1" strike="noStrike">
              <a:solidFill>
                <a:srgbClr val="000000"/>
              </a:solidFill>
              <a:latin typeface="Calibri"/>
            </a:endParaRPr>
          </a:p>
          <a:p>
            <a:pPr marL="343080" indent="-343080">
              <a:lnSpc>
                <a:spcPct val="107000"/>
              </a:lnSpc>
              <a:spcBef>
                <a:spcPts val="1001"/>
              </a:spcBef>
              <a:buClr>
                <a:srgbClr val="000000"/>
              </a:buClr>
              <a:buFont typeface="Symbol"/>
              <a:buChar char=""/>
            </a:pPr>
            <a:r>
              <a:rPr b="0" lang="de-DE" sz="3200" spc="-1" strike="noStrike">
                <a:solidFill>
                  <a:srgbClr val="000000"/>
                </a:solidFill>
                <a:latin typeface="Calibri"/>
                <a:ea typeface="Calibri"/>
              </a:rPr>
              <a:t>Es wird eine prozentuale Mindestgrenze (</a:t>
            </a:r>
            <a:r>
              <a:rPr b="1" lang="de-DE" sz="3200" spc="-1" strike="noStrike">
                <a:solidFill>
                  <a:srgbClr val="000000"/>
                </a:solidFill>
                <a:latin typeface="Calibri"/>
                <a:ea typeface="Calibri"/>
              </a:rPr>
              <a:t>Perzentil)</a:t>
            </a:r>
            <a:r>
              <a:rPr b="0" lang="de-DE" sz="3200" spc="-1" strike="noStrike">
                <a:solidFill>
                  <a:srgbClr val="000000"/>
                </a:solidFill>
                <a:latin typeface="Calibri"/>
                <a:ea typeface="Calibri"/>
              </a:rPr>
              <a:t> der gesamten behandelten Fälle je LG festgesetzt (in der Begründung: 20%)</a:t>
            </a:r>
            <a:endParaRPr b="0" lang="de-DE" sz="3200" spc="-1" strike="noStrike">
              <a:solidFill>
                <a:srgbClr val="000000"/>
              </a:solidFill>
              <a:latin typeface="Calibri"/>
            </a:endParaRPr>
          </a:p>
          <a:p>
            <a:pPr marL="343080" indent="-343080">
              <a:lnSpc>
                <a:spcPct val="107000"/>
              </a:lnSpc>
              <a:spcBef>
                <a:spcPts val="1001"/>
              </a:spcBef>
              <a:buClr>
                <a:srgbClr val="000000"/>
              </a:buClr>
              <a:buFont typeface="Symbol"/>
              <a:buChar char=""/>
            </a:pPr>
            <a:r>
              <a:rPr b="0" lang="de-DE" sz="3200" spc="-1" strike="noStrike">
                <a:solidFill>
                  <a:srgbClr val="000000"/>
                </a:solidFill>
                <a:latin typeface="Calibri"/>
                <a:ea typeface="Calibri"/>
              </a:rPr>
              <a:t>Die Standorte, deren Fälle zusammengezählt unter der Grenze liegen, erhalten </a:t>
            </a:r>
            <a:r>
              <a:rPr b="1" lang="de-DE" sz="3200" spc="-1" strike="noStrike">
                <a:solidFill>
                  <a:srgbClr val="000000"/>
                </a:solidFill>
                <a:latin typeface="Calibri"/>
                <a:ea typeface="Calibri"/>
              </a:rPr>
              <a:t>keine Vorhaltevergütung</a:t>
            </a:r>
            <a:endParaRPr b="0" lang="de-DE" sz="3200" spc="-1" strike="noStrike">
              <a:solidFill>
                <a:srgbClr val="000000"/>
              </a:solidFill>
              <a:latin typeface="Calibri"/>
            </a:endParaRPr>
          </a:p>
          <a:p>
            <a:pPr marL="343080" indent="-343080">
              <a:lnSpc>
                <a:spcPct val="107000"/>
              </a:lnSpc>
              <a:spcBef>
                <a:spcPts val="1001"/>
              </a:spcBef>
              <a:buClr>
                <a:srgbClr val="000000"/>
              </a:buClr>
              <a:buFont typeface="Symbol"/>
              <a:buChar char=""/>
            </a:pPr>
            <a:r>
              <a:rPr b="0" lang="de-DE" sz="3200" spc="-1" strike="noStrike">
                <a:solidFill>
                  <a:srgbClr val="000000"/>
                </a:solidFill>
                <a:latin typeface="Calibri"/>
                <a:ea typeface="Calibri"/>
              </a:rPr>
              <a:t>Maßgebend: Zahlen des </a:t>
            </a:r>
            <a:r>
              <a:rPr b="1" lang="de-DE" sz="3200" spc="-1" strike="noStrike">
                <a:solidFill>
                  <a:srgbClr val="000000"/>
                </a:solidFill>
                <a:latin typeface="Calibri"/>
                <a:ea typeface="Calibri"/>
              </a:rPr>
              <a:t>Vorvorjahres</a:t>
            </a:r>
            <a:r>
              <a:rPr b="0" lang="de-DE" sz="3200" spc="-1" strike="noStrike">
                <a:solidFill>
                  <a:srgbClr val="000000"/>
                </a:solidFill>
                <a:latin typeface="Calibri"/>
                <a:ea typeface="Calibri"/>
              </a:rPr>
              <a:t>, also z.B. 2025 für 2027</a:t>
            </a:r>
            <a:endParaRPr b="0" lang="de-DE" sz="3200" spc="-1" strike="noStrike">
              <a:solidFill>
                <a:srgbClr val="000000"/>
              </a:solidFill>
              <a:latin typeface="Calibri"/>
            </a:endParaRPr>
          </a:p>
          <a:p>
            <a:pPr marL="343080" indent="-343080">
              <a:lnSpc>
                <a:spcPct val="107000"/>
              </a:lnSpc>
              <a:spcBef>
                <a:spcPts val="1001"/>
              </a:spcBef>
              <a:buClr>
                <a:srgbClr val="000000"/>
              </a:buClr>
              <a:buFont typeface="Symbol"/>
              <a:buChar char=""/>
            </a:pPr>
            <a:r>
              <a:rPr b="0" lang="de-DE" sz="3200" spc="-1" strike="noStrike">
                <a:solidFill>
                  <a:srgbClr val="000000"/>
                </a:solidFill>
                <a:latin typeface="Calibri"/>
                <a:ea typeface="Calibri"/>
              </a:rPr>
              <a:t>Ausnahme für KHs mit Sicherstellungszuschlag (erhalten eine gekürzte Vorhaltevergütung)</a:t>
            </a:r>
            <a:endParaRPr b="0" lang="de-DE" sz="32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1" name="PlaceHolder 1"/>
          <p:cNvSpPr>
            <a:spLocks noGrp="1"/>
          </p:cNvSpPr>
          <p:nvPr>
            <p:ph type="title"/>
          </p:nvPr>
        </p:nvSpPr>
        <p:spPr>
          <a:xfrm>
            <a:off x="183240" y="-173160"/>
            <a:ext cx="11824920" cy="1325160"/>
          </a:xfrm>
          <a:prstGeom prst="rect">
            <a:avLst/>
          </a:prstGeom>
          <a:noFill/>
          <a:ln w="0">
            <a:noFill/>
          </a:ln>
        </p:spPr>
        <p:txBody>
          <a:bodyPr anchor="ctr">
            <a:normAutofit/>
          </a:bodyPr>
          <a:p>
            <a:pPr>
              <a:lnSpc>
                <a:spcPct val="90000"/>
              </a:lnSpc>
              <a:buNone/>
            </a:pPr>
            <a:r>
              <a:rPr b="1" lang="de-DE" sz="3600" spc="-1" strike="noStrike" u="sng">
                <a:solidFill>
                  <a:srgbClr val="ff0000"/>
                </a:solidFill>
                <a:uFillTx/>
                <a:latin typeface="Calibri Light"/>
                <a:ea typeface="Calibri Light"/>
              </a:rPr>
              <a:t>Bewertung: </a:t>
            </a:r>
            <a:r>
              <a:rPr b="1" lang="de-DE" sz="3600" spc="-1" strike="noStrike" u="sng">
                <a:solidFill>
                  <a:srgbClr val="000000"/>
                </a:solidFill>
                <a:uFillTx/>
                <a:latin typeface="Calibri Light"/>
                <a:ea typeface="Calibri Light"/>
              </a:rPr>
              <a:t>Mindestvorhaltezahlen</a:t>
            </a:r>
            <a:endParaRPr b="0" lang="de-DE" sz="3600" spc="-1" strike="noStrike">
              <a:solidFill>
                <a:srgbClr val="000000"/>
              </a:solidFill>
              <a:latin typeface="Calibri"/>
            </a:endParaRPr>
          </a:p>
        </p:txBody>
      </p:sp>
      <p:sp>
        <p:nvSpPr>
          <p:cNvPr id="122" name="PlaceHolder 2"/>
          <p:cNvSpPr>
            <a:spLocks noGrp="1"/>
          </p:cNvSpPr>
          <p:nvPr>
            <p:ph/>
          </p:nvPr>
        </p:nvSpPr>
        <p:spPr>
          <a:xfrm>
            <a:off x="390240" y="997560"/>
            <a:ext cx="11410920" cy="5860080"/>
          </a:xfrm>
          <a:prstGeom prst="rect">
            <a:avLst/>
          </a:prstGeom>
          <a:noFill/>
          <a:ln w="0">
            <a:noFill/>
          </a:ln>
        </p:spPr>
        <p:txBody>
          <a:bodyPr anchor="t">
            <a:normAutofit fontScale="59000"/>
          </a:bodyPr>
          <a:p>
            <a:pPr marL="228600" indent="-228600">
              <a:lnSpc>
                <a:spcPct val="107000"/>
              </a:lnSpc>
              <a:spcBef>
                <a:spcPts val="1001"/>
              </a:spcBef>
              <a:buClr>
                <a:srgbClr val="ff0000"/>
              </a:buClr>
              <a:buFont typeface="Wingdings" charset="2"/>
              <a:buChar char=""/>
            </a:pPr>
            <a:r>
              <a:rPr b="0" i="1" lang="de-DE" sz="3600" spc="-1" strike="noStrike">
                <a:solidFill>
                  <a:srgbClr val="ff0000"/>
                </a:solidFill>
                <a:latin typeface="Calibri"/>
                <a:ea typeface="Calibri"/>
              </a:rPr>
              <a:t>Bisherige Mindestfallzahlen des Gemeinsamen Bundesausschusses (GBA)</a:t>
            </a:r>
            <a:endParaRPr b="0" lang="de-DE" sz="3600" spc="-1" strike="noStrike">
              <a:solidFill>
                <a:srgbClr val="000000"/>
              </a:solidFill>
              <a:latin typeface="Calibri"/>
            </a:endParaRPr>
          </a:p>
          <a:p>
            <a:pPr lvl="1" marL="685800" indent="-228600">
              <a:lnSpc>
                <a:spcPct val="107000"/>
              </a:lnSpc>
              <a:spcBef>
                <a:spcPts val="499"/>
              </a:spcBef>
              <a:buClr>
                <a:srgbClr val="ff0000"/>
              </a:buClr>
              <a:buFont typeface="Wingdings" charset="2"/>
              <a:buChar char=""/>
            </a:pPr>
            <a:r>
              <a:rPr b="0" i="1" lang="de-DE" sz="3200" spc="-1" strike="noStrike">
                <a:solidFill>
                  <a:srgbClr val="ff0000"/>
                </a:solidFill>
                <a:latin typeface="Calibri"/>
                <a:ea typeface="Calibri"/>
              </a:rPr>
              <a:t>nur für einzelne Eingriffe</a:t>
            </a:r>
            <a:endParaRPr b="0" lang="de-DE" sz="3200" spc="-1" strike="noStrike">
              <a:solidFill>
                <a:srgbClr val="000000"/>
              </a:solidFill>
              <a:latin typeface="Calibri"/>
            </a:endParaRPr>
          </a:p>
          <a:p>
            <a:pPr lvl="1" marL="685800" indent="-228600">
              <a:lnSpc>
                <a:spcPct val="107000"/>
              </a:lnSpc>
              <a:spcBef>
                <a:spcPts val="499"/>
              </a:spcBef>
              <a:buClr>
                <a:srgbClr val="ff0000"/>
              </a:buClr>
              <a:buFont typeface="Wingdings" charset="2"/>
              <a:buChar char=""/>
            </a:pPr>
            <a:r>
              <a:rPr b="0" i="1" lang="de-DE" sz="3200" spc="-1" strike="noStrike">
                <a:solidFill>
                  <a:srgbClr val="ff0000"/>
                </a:solidFill>
                <a:latin typeface="Calibri"/>
                <a:ea typeface="Calibri"/>
              </a:rPr>
              <a:t>nur mit wissenschaftlichem Nachweis eines Zusammenhangs zwischen Fallzahl und Qualität</a:t>
            </a:r>
            <a:endParaRPr b="0" lang="de-DE" sz="3200" spc="-1" strike="noStrike">
              <a:solidFill>
                <a:srgbClr val="000000"/>
              </a:solidFill>
              <a:latin typeface="Calibri"/>
            </a:endParaRPr>
          </a:p>
          <a:p>
            <a:pPr marL="228600" indent="-228600">
              <a:lnSpc>
                <a:spcPct val="107000"/>
              </a:lnSpc>
              <a:spcBef>
                <a:spcPts val="1001"/>
              </a:spcBef>
              <a:buClr>
                <a:srgbClr val="ff0000"/>
              </a:buClr>
              <a:buFont typeface="Wingdings" charset="2"/>
              <a:buChar char=""/>
            </a:pPr>
            <a:r>
              <a:rPr b="0" i="1" lang="de-DE" sz="3600" spc="-1" strike="noStrike">
                <a:solidFill>
                  <a:srgbClr val="ff0000"/>
                </a:solidFill>
                <a:latin typeface="Calibri"/>
                <a:ea typeface="Calibri"/>
              </a:rPr>
              <a:t>jetzt für ganze LG (hunderte bis tausende verschiedene Eingriffe)</a:t>
            </a:r>
            <a:endParaRPr b="0" lang="de-DE" sz="3600" spc="-1" strike="noStrike">
              <a:solidFill>
                <a:srgbClr val="000000"/>
              </a:solidFill>
              <a:latin typeface="Calibri"/>
            </a:endParaRPr>
          </a:p>
          <a:p>
            <a:pPr marL="228600" indent="-228600">
              <a:lnSpc>
                <a:spcPct val="107000"/>
              </a:lnSpc>
              <a:spcBef>
                <a:spcPts val="1001"/>
              </a:spcBef>
              <a:buClr>
                <a:srgbClr val="ff0000"/>
              </a:buClr>
              <a:buFont typeface="Wingdings" charset="2"/>
              <a:buChar char=""/>
            </a:pPr>
            <a:r>
              <a:rPr b="0" i="1" lang="de-DE" sz="3600" spc="-1" strike="noStrike">
                <a:solidFill>
                  <a:srgbClr val="ff0000"/>
                </a:solidFill>
                <a:latin typeface="Calibri"/>
                <a:ea typeface="Calibri"/>
              </a:rPr>
              <a:t>Damit kein wissenschaftlicher Nachweis, sondern Selektionsinstrument</a:t>
            </a:r>
            <a:endParaRPr b="0" lang="de-DE" sz="3600" spc="-1" strike="noStrike">
              <a:solidFill>
                <a:srgbClr val="000000"/>
              </a:solidFill>
              <a:latin typeface="Calibri"/>
            </a:endParaRPr>
          </a:p>
          <a:p>
            <a:pPr marL="228600" indent="-228600">
              <a:lnSpc>
                <a:spcPct val="107000"/>
              </a:lnSpc>
              <a:spcBef>
                <a:spcPts val="1001"/>
              </a:spcBef>
              <a:buClr>
                <a:srgbClr val="ff0000"/>
              </a:buClr>
              <a:buFont typeface="Wingdings" charset="2"/>
              <a:buChar char=""/>
            </a:pPr>
            <a:r>
              <a:rPr b="0" i="1" lang="de-DE" sz="3600" spc="-1" strike="noStrike">
                <a:solidFill>
                  <a:srgbClr val="ff0000"/>
                </a:solidFill>
                <a:latin typeface="Calibri"/>
                <a:ea typeface="Calibri"/>
              </a:rPr>
              <a:t>Veraltete Zahlen entscheiden über Teil der Vergütung</a:t>
            </a:r>
            <a:endParaRPr b="0" lang="de-DE" sz="3600" spc="-1" strike="noStrike">
              <a:solidFill>
                <a:srgbClr val="000000"/>
              </a:solidFill>
              <a:latin typeface="Calibri"/>
            </a:endParaRPr>
          </a:p>
          <a:p>
            <a:pPr marL="228600" indent="-228600">
              <a:lnSpc>
                <a:spcPct val="107000"/>
              </a:lnSpc>
              <a:spcBef>
                <a:spcPts val="1001"/>
              </a:spcBef>
              <a:buClr>
                <a:srgbClr val="ff0000"/>
              </a:buClr>
              <a:buFont typeface="Wingdings" charset="2"/>
              <a:buChar char=""/>
            </a:pPr>
            <a:r>
              <a:rPr b="0" i="1" lang="de-DE" sz="3600" spc="-1" strike="noStrike">
                <a:solidFill>
                  <a:srgbClr val="ff0000"/>
                </a:solidFill>
                <a:latin typeface="Calibri"/>
                <a:ea typeface="Calibri"/>
              </a:rPr>
              <a:t>Berechnungsart bedeutet, dass weitere KHs betroffen sind, wenn welche wegfallen</a:t>
            </a:r>
            <a:endParaRPr b="0" lang="de-DE" sz="3600" spc="-1" strike="noStrike">
              <a:solidFill>
                <a:srgbClr val="000000"/>
              </a:solidFill>
              <a:latin typeface="Calibri"/>
            </a:endParaRPr>
          </a:p>
          <a:p>
            <a:pPr marL="228600" indent="-228600">
              <a:lnSpc>
                <a:spcPct val="107000"/>
              </a:lnSpc>
              <a:spcBef>
                <a:spcPts val="1001"/>
              </a:spcBef>
              <a:buClr>
                <a:srgbClr val="ff0000"/>
              </a:buClr>
              <a:buFont typeface="Wingdings" charset="2"/>
              <a:buChar char=""/>
            </a:pPr>
            <a:r>
              <a:rPr b="0" i="1" lang="de-DE" sz="3600" spc="-1" strike="noStrike">
                <a:solidFill>
                  <a:srgbClr val="ff0000"/>
                </a:solidFill>
                <a:latin typeface="Calibri"/>
                <a:ea typeface="Calibri"/>
              </a:rPr>
              <a:t>Setzt Anreiz zur Mengenausdehnung an der unteren Grenze</a:t>
            </a:r>
            <a:endParaRPr b="0" lang="de-DE" sz="3600" spc="-1" strike="noStrike">
              <a:solidFill>
                <a:srgbClr val="000000"/>
              </a:solidFill>
              <a:latin typeface="Calibri"/>
            </a:endParaRPr>
          </a:p>
          <a:p>
            <a:pPr marL="228600" indent="-228600">
              <a:lnSpc>
                <a:spcPct val="107000"/>
              </a:lnSpc>
              <a:spcBef>
                <a:spcPts val="1001"/>
              </a:spcBef>
              <a:buClr>
                <a:srgbClr val="ff0000"/>
              </a:buClr>
              <a:buFont typeface="Wingdings" charset="2"/>
              <a:buChar char=""/>
            </a:pPr>
            <a:r>
              <a:rPr b="1" i="1" lang="de-DE" sz="3600" spc="-1" strike="noStrike">
                <a:solidFill>
                  <a:srgbClr val="ff0000"/>
                </a:solidFill>
                <a:latin typeface="Calibri"/>
                <a:ea typeface="Calibri"/>
              </a:rPr>
              <a:t>KH erfüllt zwar Q-Kriterien, aber nicht Mindestzahlen, dann Kürzung der Vergütung</a:t>
            </a:r>
            <a:endParaRPr b="0" lang="de-DE" sz="3600" spc="-1" strike="noStrike">
              <a:solidFill>
                <a:srgbClr val="000000"/>
              </a:solidFill>
              <a:latin typeface="Calibri"/>
            </a:endParaRPr>
          </a:p>
          <a:p>
            <a:pPr marL="228600" indent="-228600">
              <a:lnSpc>
                <a:spcPct val="107000"/>
              </a:lnSpc>
              <a:spcBef>
                <a:spcPts val="1001"/>
              </a:spcBef>
              <a:buClr>
                <a:srgbClr val="ff0000"/>
              </a:buClr>
              <a:buFont typeface="Wingdings" charset="2"/>
              <a:buChar char=""/>
            </a:pPr>
            <a:r>
              <a:rPr b="1" i="1" lang="de-DE" sz="3600" spc="-1" strike="noStrike">
                <a:solidFill>
                  <a:srgbClr val="ff0000"/>
                </a:solidFill>
                <a:latin typeface="Calibri"/>
                <a:ea typeface="Calibri"/>
              </a:rPr>
              <a:t>Zwang zur Aufgabe der LG / Schließung</a:t>
            </a:r>
            <a:endParaRPr b="0" lang="de-DE" sz="3600" spc="-1" strike="noStrike">
              <a:solidFill>
                <a:srgbClr val="000000"/>
              </a:solidFill>
              <a:latin typeface="Calibri"/>
            </a:endParaRPr>
          </a:p>
          <a:p>
            <a:pPr marL="228600" indent="-228600">
              <a:lnSpc>
                <a:spcPct val="107000"/>
              </a:lnSpc>
              <a:spcBef>
                <a:spcPts val="1001"/>
              </a:spcBef>
              <a:buClr>
                <a:srgbClr val="4472c4"/>
              </a:buClr>
              <a:buFont typeface="Wingdings" charset="2"/>
              <a:buChar char=""/>
            </a:pPr>
            <a:r>
              <a:rPr b="1" lang="de-DE" sz="3600" spc="-1" strike="noStrike">
                <a:solidFill>
                  <a:srgbClr val="4472c4"/>
                </a:solidFill>
                <a:latin typeface="Calibri"/>
                <a:ea typeface="Calibri"/>
              </a:rPr>
              <a:t>Rechtsverordnung muss durch politischen Widerstand verhindert werden </a:t>
            </a:r>
            <a:endParaRPr b="0" lang="de-DE" sz="3600" spc="-1" strike="noStrike">
              <a:solidFill>
                <a:srgbClr val="000000"/>
              </a:solidFill>
              <a:latin typeface="Calibri"/>
            </a:endParaRPr>
          </a:p>
          <a:p>
            <a:pPr>
              <a:lnSpc>
                <a:spcPct val="107000"/>
              </a:lnSpc>
              <a:spcBef>
                <a:spcPts val="1001"/>
              </a:spcBef>
              <a:buNone/>
            </a:pPr>
            <a:endParaRPr b="0" lang="de-DE" sz="3600" spc="-1" strike="noStrike">
              <a:solidFill>
                <a:srgbClr val="000000"/>
              </a:solidFill>
              <a:latin typeface="Calibri"/>
            </a:endParaRPr>
          </a:p>
          <a:p>
            <a:pPr>
              <a:lnSpc>
                <a:spcPct val="107000"/>
              </a:lnSpc>
              <a:spcBef>
                <a:spcPts val="1001"/>
              </a:spcBef>
              <a:buNone/>
            </a:pPr>
            <a:endParaRPr b="0" lang="de-DE" sz="3600" spc="-1" strike="noStrike">
              <a:solidFill>
                <a:srgbClr val="000000"/>
              </a:solidFill>
              <a:latin typeface="Calibri"/>
            </a:endParaRPr>
          </a:p>
          <a:p>
            <a:pPr>
              <a:lnSpc>
                <a:spcPct val="107000"/>
              </a:lnSpc>
              <a:spcBef>
                <a:spcPts val="1001"/>
              </a:spcBef>
              <a:buNone/>
            </a:pPr>
            <a:endParaRPr b="0" lang="de-DE" sz="3200" spc="-1" strike="noStrike">
              <a:solidFill>
                <a:srgbClr val="000000"/>
              </a:solidFill>
              <a:latin typeface="Calibri"/>
            </a:endParaRPr>
          </a:p>
          <a:p>
            <a:pPr>
              <a:lnSpc>
                <a:spcPct val="107000"/>
              </a:lnSpc>
              <a:spcBef>
                <a:spcPts val="1001"/>
              </a:spcBef>
              <a:buNone/>
            </a:pPr>
            <a:endParaRPr b="0" lang="de-DE" sz="32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1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3" name="PlaceHolder 1"/>
          <p:cNvSpPr>
            <a:spLocks noGrp="1"/>
          </p:cNvSpPr>
          <p:nvPr>
            <p:ph type="title"/>
          </p:nvPr>
        </p:nvSpPr>
        <p:spPr>
          <a:xfrm>
            <a:off x="206280" y="122040"/>
            <a:ext cx="11784240" cy="1325160"/>
          </a:xfrm>
          <a:prstGeom prst="rect">
            <a:avLst/>
          </a:prstGeom>
          <a:noFill/>
          <a:ln w="0">
            <a:noFill/>
          </a:ln>
        </p:spPr>
        <p:txBody>
          <a:bodyPr anchor="ctr">
            <a:normAutofit/>
          </a:bodyPr>
          <a:p>
            <a:pPr>
              <a:lnSpc>
                <a:spcPct val="90000"/>
              </a:lnSpc>
              <a:buNone/>
            </a:pPr>
            <a:r>
              <a:rPr b="1" lang="de-DE" sz="4000" spc="-1" strike="noStrike" u="sng">
                <a:solidFill>
                  <a:srgbClr val="000000"/>
                </a:solidFill>
                <a:uFillTx/>
                <a:latin typeface="Calibri Light"/>
              </a:rPr>
              <a:t>Förderung der Spezialisierung  in der Onkochirurgie </a:t>
            </a:r>
            <a:r>
              <a:rPr b="1" lang="de-DE" sz="2000" spc="-1" strike="noStrike" u="sng">
                <a:solidFill>
                  <a:srgbClr val="000000"/>
                </a:solidFill>
                <a:uFillTx/>
                <a:latin typeface="Calibri Light"/>
              </a:rPr>
              <a:t>(KHG § 40)</a:t>
            </a:r>
            <a:endParaRPr b="0" lang="de-DE" sz="2000" spc="-1" strike="noStrike">
              <a:solidFill>
                <a:srgbClr val="000000"/>
              </a:solidFill>
              <a:latin typeface="Calibri"/>
            </a:endParaRPr>
          </a:p>
        </p:txBody>
      </p:sp>
      <p:sp>
        <p:nvSpPr>
          <p:cNvPr id="124" name="PlaceHolder 2"/>
          <p:cNvSpPr>
            <a:spLocks noGrp="1"/>
          </p:cNvSpPr>
          <p:nvPr>
            <p:ph/>
          </p:nvPr>
        </p:nvSpPr>
        <p:spPr>
          <a:xfrm>
            <a:off x="281520" y="1355400"/>
            <a:ext cx="11628720" cy="5064480"/>
          </a:xfrm>
          <a:prstGeom prst="rect">
            <a:avLst/>
          </a:prstGeom>
          <a:noFill/>
          <a:ln w="0">
            <a:noFill/>
          </a:ln>
        </p:spPr>
        <p:txBody>
          <a:bodyPr anchor="t">
            <a:normAutofit fontScale="98000"/>
          </a:bodyPr>
          <a:p>
            <a:pPr marL="228600" indent="-228600">
              <a:lnSpc>
                <a:spcPct val="107000"/>
              </a:lnSpc>
              <a:spcBef>
                <a:spcPts val="1001"/>
              </a:spcBef>
              <a:buClr>
                <a:srgbClr val="000000"/>
              </a:buClr>
              <a:buFont typeface="Arial"/>
              <a:buChar char="•"/>
            </a:pPr>
            <a:r>
              <a:rPr b="0" lang="de-DE" sz="2800" spc="-1" strike="noStrike">
                <a:solidFill>
                  <a:srgbClr val="000000"/>
                </a:solidFill>
                <a:latin typeface="Calibri"/>
              </a:rPr>
              <a:t>Definition aller chirurgischen Leistungen bei onkologischen Diagnosen.</a:t>
            </a:r>
            <a:endParaRPr b="0" lang="de-DE" sz="2800" spc="-1" strike="noStrike">
              <a:solidFill>
                <a:srgbClr val="000000"/>
              </a:solidFill>
              <a:latin typeface="Calibri"/>
            </a:endParaRPr>
          </a:p>
          <a:p>
            <a:pPr marL="228600" indent="-228600">
              <a:lnSpc>
                <a:spcPct val="107000"/>
              </a:lnSpc>
              <a:spcBef>
                <a:spcPts val="1001"/>
              </a:spcBef>
              <a:buClr>
                <a:srgbClr val="000000"/>
              </a:buClr>
              <a:buFont typeface="Arial"/>
              <a:buChar char="•"/>
            </a:pPr>
            <a:r>
              <a:rPr b="0" lang="de-DE" sz="2800" spc="-1" strike="noStrike">
                <a:solidFill>
                  <a:srgbClr val="000000"/>
                </a:solidFill>
                <a:latin typeface="Calibri"/>
              </a:rPr>
              <a:t>InEK ordnet sie nach Indikationsbereiche (IB) und LG</a:t>
            </a:r>
            <a:endParaRPr b="0" lang="de-DE" sz="2800" spc="-1" strike="noStrike">
              <a:solidFill>
                <a:srgbClr val="000000"/>
              </a:solidFill>
              <a:latin typeface="Calibri"/>
            </a:endParaRPr>
          </a:p>
          <a:p>
            <a:pPr marL="228600" indent="-228600">
              <a:lnSpc>
                <a:spcPct val="107000"/>
              </a:lnSpc>
              <a:spcBef>
                <a:spcPts val="1001"/>
              </a:spcBef>
              <a:buClr>
                <a:srgbClr val="000000"/>
              </a:buClr>
              <a:buFont typeface="Arial"/>
              <a:buChar char="•"/>
            </a:pPr>
            <a:r>
              <a:rPr b="0" lang="de-DE" sz="2800" spc="-1" strike="noStrike">
                <a:solidFill>
                  <a:srgbClr val="000000"/>
                </a:solidFill>
                <a:latin typeface="Calibri"/>
              </a:rPr>
              <a:t>InEK ermittelt die Zahlen aller Standorte für diese Leistungen, gegliedert nach IB und LG (Basisjahr 2023)</a:t>
            </a:r>
            <a:endParaRPr b="0" lang="de-DE" sz="2800" spc="-1" strike="noStrike">
              <a:solidFill>
                <a:srgbClr val="000000"/>
              </a:solidFill>
              <a:latin typeface="Calibri"/>
            </a:endParaRPr>
          </a:p>
          <a:p>
            <a:pPr marL="228600" indent="-228600">
              <a:lnSpc>
                <a:spcPct val="107000"/>
              </a:lnSpc>
              <a:spcBef>
                <a:spcPts val="1001"/>
              </a:spcBef>
              <a:buClr>
                <a:srgbClr val="000000"/>
              </a:buClr>
              <a:buFont typeface="Arial"/>
              <a:buChar char="•"/>
            </a:pPr>
            <a:r>
              <a:rPr b="0" lang="de-DE" sz="2800" spc="-1" strike="noStrike">
                <a:solidFill>
                  <a:srgbClr val="000000"/>
                </a:solidFill>
                <a:latin typeface="Calibri"/>
              </a:rPr>
              <a:t>InEK sortiert die Standorte je IB nach der Fallzahl aufsteigend und kennzeichnet die Standorte, die gemeinsam weniger als 15% der gesamten Fälle eines IB behandeln</a:t>
            </a:r>
            <a:endParaRPr b="0" lang="de-DE" sz="2800" spc="-1" strike="noStrike">
              <a:solidFill>
                <a:srgbClr val="000000"/>
              </a:solidFill>
              <a:latin typeface="Calibri"/>
            </a:endParaRPr>
          </a:p>
          <a:p>
            <a:pPr marL="228600" indent="-228600">
              <a:lnSpc>
                <a:spcPct val="107000"/>
              </a:lnSpc>
              <a:spcBef>
                <a:spcPts val="1001"/>
              </a:spcBef>
              <a:buClr>
                <a:srgbClr val="000000"/>
              </a:buClr>
              <a:buFont typeface="Arial"/>
              <a:buChar char="•"/>
            </a:pPr>
            <a:r>
              <a:rPr b="1" lang="de-DE" sz="2800" spc="-1" strike="noStrike">
                <a:solidFill>
                  <a:srgbClr val="000000"/>
                </a:solidFill>
                <a:latin typeface="Calibri"/>
              </a:rPr>
              <a:t>Standorte, die unter 15%-Grenze fallen, erhalten nur die Vorhaltevergütung, keine Rest-DRG (ab 2027)</a:t>
            </a:r>
            <a:endParaRPr b="0" lang="de-DE" sz="28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1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5" name="PlaceHolder 1"/>
          <p:cNvSpPr>
            <a:spLocks noGrp="1"/>
          </p:cNvSpPr>
          <p:nvPr>
            <p:ph type="title"/>
          </p:nvPr>
        </p:nvSpPr>
        <p:spPr>
          <a:xfrm>
            <a:off x="281520" y="-178920"/>
            <a:ext cx="11784240" cy="1325160"/>
          </a:xfrm>
          <a:prstGeom prst="rect">
            <a:avLst/>
          </a:prstGeom>
          <a:noFill/>
          <a:ln w="0">
            <a:noFill/>
          </a:ln>
        </p:spPr>
        <p:txBody>
          <a:bodyPr anchor="ctr">
            <a:normAutofit/>
          </a:bodyPr>
          <a:p>
            <a:pPr>
              <a:lnSpc>
                <a:spcPct val="90000"/>
              </a:lnSpc>
              <a:buNone/>
            </a:pPr>
            <a:r>
              <a:rPr b="1" lang="de-DE" sz="4000" spc="-1" strike="noStrike" u="sng">
                <a:solidFill>
                  <a:srgbClr val="ff0000"/>
                </a:solidFill>
                <a:uFillTx/>
                <a:latin typeface="Calibri Light"/>
              </a:rPr>
              <a:t>Bewertung</a:t>
            </a:r>
            <a:r>
              <a:rPr b="1" lang="de-DE" sz="4000" spc="-1" strike="noStrike" u="sng">
                <a:solidFill>
                  <a:srgbClr val="000000"/>
                </a:solidFill>
                <a:uFillTx/>
                <a:latin typeface="Calibri Light"/>
              </a:rPr>
              <a:t> onkochirurgische Mindestzahlen</a:t>
            </a:r>
            <a:endParaRPr b="0" lang="de-DE" sz="4000" spc="-1" strike="noStrike">
              <a:solidFill>
                <a:srgbClr val="000000"/>
              </a:solidFill>
              <a:latin typeface="Calibri"/>
            </a:endParaRPr>
          </a:p>
        </p:txBody>
      </p:sp>
      <p:sp>
        <p:nvSpPr>
          <p:cNvPr id="126" name="PlaceHolder 2"/>
          <p:cNvSpPr>
            <a:spLocks noGrp="1"/>
          </p:cNvSpPr>
          <p:nvPr>
            <p:ph/>
          </p:nvPr>
        </p:nvSpPr>
        <p:spPr>
          <a:xfrm>
            <a:off x="281520" y="1355400"/>
            <a:ext cx="11628720" cy="5064480"/>
          </a:xfrm>
          <a:prstGeom prst="rect">
            <a:avLst/>
          </a:prstGeom>
          <a:noFill/>
          <a:ln w="0">
            <a:noFill/>
          </a:ln>
        </p:spPr>
        <p:txBody>
          <a:bodyPr anchor="t">
            <a:normAutofit fontScale="89000"/>
          </a:bodyPr>
          <a:p>
            <a:pPr marL="228600" indent="-228600">
              <a:lnSpc>
                <a:spcPct val="107000"/>
              </a:lnSpc>
              <a:spcBef>
                <a:spcPts val="1001"/>
              </a:spcBef>
              <a:buClr>
                <a:srgbClr val="ff0000"/>
              </a:buClr>
              <a:buFont typeface="Wingdings" charset="2"/>
              <a:buChar char=""/>
            </a:pPr>
            <a:r>
              <a:rPr b="0" i="1" lang="de-DE" sz="3200" spc="-1" strike="noStrike">
                <a:solidFill>
                  <a:srgbClr val="ff0000"/>
                </a:solidFill>
                <a:latin typeface="Calibri"/>
              </a:rPr>
              <a:t>Wie bei Mindestzahlen kein Bezug auf einzelne Maßnahmen, sondern Pauschalierung über große Indikationsbereiche, damit keine Evidenz und keine Qualitätsförderung</a:t>
            </a:r>
            <a:endParaRPr b="0" lang="de-DE" sz="3200" spc="-1" strike="noStrike">
              <a:solidFill>
                <a:srgbClr val="000000"/>
              </a:solidFill>
              <a:latin typeface="Calibri"/>
            </a:endParaRPr>
          </a:p>
          <a:p>
            <a:pPr marL="228600" indent="-228600">
              <a:lnSpc>
                <a:spcPct val="107000"/>
              </a:lnSpc>
              <a:spcBef>
                <a:spcPts val="1001"/>
              </a:spcBef>
              <a:buClr>
                <a:srgbClr val="ff0000"/>
              </a:buClr>
              <a:buFont typeface="Wingdings" charset="2"/>
              <a:buChar char=""/>
            </a:pPr>
            <a:r>
              <a:rPr b="0" i="1" lang="de-DE" sz="3200" spc="-1" strike="noStrike">
                <a:solidFill>
                  <a:srgbClr val="ff0000"/>
                </a:solidFill>
                <a:latin typeface="Calibri"/>
              </a:rPr>
              <a:t>Nur einmalige Anwendung, deshalb keine Ausweitung der betroffenen Standorte</a:t>
            </a:r>
            <a:endParaRPr b="0" lang="de-DE" sz="3200" spc="-1" strike="noStrike">
              <a:solidFill>
                <a:srgbClr val="000000"/>
              </a:solidFill>
              <a:latin typeface="Calibri"/>
            </a:endParaRPr>
          </a:p>
          <a:p>
            <a:pPr marL="228600" indent="-228600">
              <a:lnSpc>
                <a:spcPct val="107000"/>
              </a:lnSpc>
              <a:spcBef>
                <a:spcPts val="1001"/>
              </a:spcBef>
              <a:buClr>
                <a:srgbClr val="ff0000"/>
              </a:buClr>
              <a:buFont typeface="Wingdings" charset="2"/>
              <a:buChar char=""/>
            </a:pPr>
            <a:r>
              <a:rPr b="0" i="1" lang="de-DE" sz="3200" spc="-1" strike="noStrike">
                <a:solidFill>
                  <a:srgbClr val="ff0000"/>
                </a:solidFill>
                <a:latin typeface="Calibri"/>
              </a:rPr>
              <a:t>Weitere Entwicklung der Fallzahlen unberücksichtigt</a:t>
            </a:r>
            <a:endParaRPr b="0" lang="de-DE" sz="3200" spc="-1" strike="noStrike">
              <a:solidFill>
                <a:srgbClr val="000000"/>
              </a:solidFill>
              <a:latin typeface="Calibri"/>
            </a:endParaRPr>
          </a:p>
          <a:p>
            <a:pPr marL="228600" indent="-228600">
              <a:lnSpc>
                <a:spcPct val="107000"/>
              </a:lnSpc>
              <a:spcBef>
                <a:spcPts val="1001"/>
              </a:spcBef>
              <a:buClr>
                <a:srgbClr val="ff0000"/>
              </a:buClr>
              <a:buFont typeface="Wingdings" charset="2"/>
              <a:buChar char=""/>
            </a:pPr>
            <a:r>
              <a:rPr b="0" i="1" lang="de-DE" sz="3200" spc="-1" strike="noStrike">
                <a:solidFill>
                  <a:srgbClr val="ff0000"/>
                </a:solidFill>
                <a:latin typeface="Calibri"/>
              </a:rPr>
              <a:t>Nochmalige massive Intervention zur Leistungskonzentration</a:t>
            </a:r>
            <a:endParaRPr b="0" lang="de-DE" sz="3200" spc="-1" strike="noStrike">
              <a:solidFill>
                <a:srgbClr val="000000"/>
              </a:solidFill>
              <a:latin typeface="Calibri"/>
            </a:endParaRPr>
          </a:p>
          <a:p>
            <a:pPr marL="228600" indent="-228600">
              <a:lnSpc>
                <a:spcPct val="107000"/>
              </a:lnSpc>
              <a:spcBef>
                <a:spcPts val="1001"/>
              </a:spcBef>
              <a:buClr>
                <a:srgbClr val="ff0000"/>
              </a:buClr>
              <a:buFont typeface="Wingdings" charset="2"/>
              <a:buChar char=""/>
            </a:pPr>
            <a:r>
              <a:rPr b="0" i="1" lang="de-DE" sz="3200" spc="-1" strike="noStrike">
                <a:solidFill>
                  <a:srgbClr val="ff0000"/>
                </a:solidFill>
                <a:latin typeface="Calibri"/>
              </a:rPr>
              <a:t>Ohne 40-50% der Vergütung bleibt nur die Aufgabe der Leistung</a:t>
            </a:r>
            <a:endParaRPr b="0" lang="de-DE" sz="32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1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7" name="PlaceHolder 1"/>
          <p:cNvSpPr>
            <a:spLocks noGrp="1"/>
          </p:cNvSpPr>
          <p:nvPr>
            <p:ph type="title"/>
          </p:nvPr>
        </p:nvSpPr>
        <p:spPr>
          <a:xfrm>
            <a:off x="519480" y="0"/>
            <a:ext cx="11304720" cy="1468800"/>
          </a:xfrm>
          <a:prstGeom prst="rect">
            <a:avLst/>
          </a:prstGeom>
          <a:noFill/>
          <a:ln w="0">
            <a:noFill/>
          </a:ln>
        </p:spPr>
        <p:txBody>
          <a:bodyPr anchor="ctr">
            <a:noAutofit/>
          </a:bodyPr>
          <a:p>
            <a:pPr>
              <a:lnSpc>
                <a:spcPct val="90000"/>
              </a:lnSpc>
              <a:buNone/>
            </a:pPr>
            <a:r>
              <a:rPr b="1" lang="de-DE" sz="4400" spc="-1" strike="noStrike" u="sng">
                <a:solidFill>
                  <a:srgbClr val="ff0000"/>
                </a:solidFill>
                <a:uFillTx/>
                <a:latin typeface="Calibri Light"/>
              </a:rPr>
              <a:t>Allgemeine Bewertung</a:t>
            </a:r>
            <a:r>
              <a:rPr b="1" lang="de-DE" sz="4400" spc="-1" strike="noStrike" u="sng">
                <a:solidFill>
                  <a:srgbClr val="000000"/>
                </a:solidFill>
                <a:uFillTx/>
                <a:latin typeface="Calibri Light"/>
              </a:rPr>
              <a:t> Leistungsgruppen (1)</a:t>
            </a:r>
            <a:endParaRPr b="0" lang="de-DE" sz="4400" spc="-1" strike="noStrike">
              <a:solidFill>
                <a:srgbClr val="000000"/>
              </a:solidFill>
              <a:latin typeface="Calibri"/>
            </a:endParaRPr>
          </a:p>
        </p:txBody>
      </p:sp>
      <p:sp>
        <p:nvSpPr>
          <p:cNvPr id="128" name="PlaceHolder 2"/>
          <p:cNvSpPr>
            <a:spLocks noGrp="1"/>
          </p:cNvSpPr>
          <p:nvPr>
            <p:ph/>
          </p:nvPr>
        </p:nvSpPr>
        <p:spPr>
          <a:xfrm>
            <a:off x="519480" y="1325520"/>
            <a:ext cx="11076480" cy="5272200"/>
          </a:xfrm>
          <a:prstGeom prst="rect">
            <a:avLst/>
          </a:prstGeom>
          <a:noFill/>
          <a:ln w="0">
            <a:noFill/>
          </a:ln>
        </p:spPr>
        <p:txBody>
          <a:bodyPr anchor="t">
            <a:normAutofit fontScale="90000"/>
          </a:bodyPr>
          <a:p>
            <a:pPr marL="228600" indent="-228600">
              <a:lnSpc>
                <a:spcPct val="90000"/>
              </a:lnSpc>
              <a:spcBef>
                <a:spcPts val="1001"/>
              </a:spcBef>
              <a:buClr>
                <a:srgbClr val="ff0000"/>
              </a:buClr>
              <a:buFont typeface="Wingdings" charset="2"/>
              <a:buChar char=""/>
            </a:pPr>
            <a:r>
              <a:rPr b="1" i="1" lang="de-DE" sz="2800" spc="-1" strike="noStrike">
                <a:solidFill>
                  <a:srgbClr val="ff0000"/>
                </a:solidFill>
                <a:latin typeface="Calibri"/>
              </a:rPr>
              <a:t>LG sind grundsätzlich richtig:</a:t>
            </a:r>
            <a:endParaRPr b="0" lang="de-DE" sz="2800" spc="-1" strike="noStrike">
              <a:solidFill>
                <a:srgbClr val="000000"/>
              </a:solidFill>
              <a:latin typeface="Calibri"/>
            </a:endParaRPr>
          </a:p>
          <a:p>
            <a:pPr lvl="1" marL="685800" indent="-228600">
              <a:lnSpc>
                <a:spcPct val="90000"/>
              </a:lnSpc>
              <a:spcBef>
                <a:spcPts val="499"/>
              </a:spcBef>
              <a:buClr>
                <a:srgbClr val="ff0000"/>
              </a:buClr>
              <a:buFont typeface="Wingdings" charset="2"/>
              <a:buChar char=""/>
            </a:pPr>
            <a:r>
              <a:rPr b="0" i="1" lang="de-DE" sz="2400" spc="-1" strike="noStrike">
                <a:solidFill>
                  <a:srgbClr val="ff0000"/>
                </a:solidFill>
                <a:latin typeface="Calibri"/>
              </a:rPr>
              <a:t>Wenn man nicht finanziell steuern will, muss man planen. Zum Planen gehören Kriterien und Bedingungen</a:t>
            </a:r>
            <a:endParaRPr b="0" lang="de-DE" sz="2400" spc="-1" strike="noStrike">
              <a:solidFill>
                <a:srgbClr val="000000"/>
              </a:solidFill>
              <a:latin typeface="Calibri"/>
            </a:endParaRPr>
          </a:p>
          <a:p>
            <a:pPr lvl="1" marL="685800" indent="-228600">
              <a:lnSpc>
                <a:spcPct val="90000"/>
              </a:lnSpc>
              <a:spcBef>
                <a:spcPts val="499"/>
              </a:spcBef>
              <a:buClr>
                <a:srgbClr val="ff0000"/>
              </a:buClr>
              <a:buFont typeface="Wingdings" charset="2"/>
              <a:buChar char=""/>
            </a:pPr>
            <a:r>
              <a:rPr b="0" i="1" lang="de-DE" sz="2400" spc="-1" strike="noStrike">
                <a:solidFill>
                  <a:srgbClr val="ff0000"/>
                </a:solidFill>
                <a:latin typeface="Calibri"/>
              </a:rPr>
              <a:t>Nähere Definition des Versorgungsauftrags verhindert, dass jedes KH/jede Abteilung alles macht, auch wenn es/sie von den Voraussetzungen her, dazu nicht geeignet ist</a:t>
            </a:r>
            <a:endParaRPr b="0" lang="de-DE" sz="2400" spc="-1" strike="noStrike">
              <a:solidFill>
                <a:srgbClr val="000000"/>
              </a:solidFill>
              <a:latin typeface="Calibri"/>
            </a:endParaRPr>
          </a:p>
          <a:p>
            <a:pPr marL="228600" indent="-228600">
              <a:lnSpc>
                <a:spcPct val="90000"/>
              </a:lnSpc>
              <a:spcBef>
                <a:spcPts val="1001"/>
              </a:spcBef>
              <a:buClr>
                <a:srgbClr val="ff0000"/>
              </a:buClr>
              <a:buFont typeface="Wingdings" charset="2"/>
              <a:buChar char=""/>
            </a:pPr>
            <a:r>
              <a:rPr b="0" i="1" lang="de-DE" sz="2800" spc="-1" strike="noStrike">
                <a:solidFill>
                  <a:srgbClr val="ff0000"/>
                </a:solidFill>
                <a:latin typeface="Calibri"/>
              </a:rPr>
              <a:t>Aber: </a:t>
            </a:r>
            <a:r>
              <a:rPr b="1" i="1" lang="de-DE" sz="2800" spc="-1" strike="noStrike">
                <a:solidFill>
                  <a:srgbClr val="ff0000"/>
                </a:solidFill>
                <a:latin typeface="Calibri"/>
              </a:rPr>
              <a:t>Gefahr, </a:t>
            </a:r>
            <a:r>
              <a:rPr b="0" i="1" lang="de-DE" sz="2800" spc="-1" strike="noStrike">
                <a:solidFill>
                  <a:srgbClr val="ff0000"/>
                </a:solidFill>
                <a:latin typeface="Calibri"/>
              </a:rPr>
              <a:t>dass solche Kriterien zum Bettenabbau und zu Krankenhausschließungen </a:t>
            </a:r>
            <a:r>
              <a:rPr b="1" i="1" lang="de-DE" sz="2800" spc="-1" strike="noStrike">
                <a:solidFill>
                  <a:srgbClr val="ff0000"/>
                </a:solidFill>
                <a:latin typeface="Calibri"/>
              </a:rPr>
              <a:t>missbraucht</a:t>
            </a:r>
            <a:r>
              <a:rPr b="0" i="1" lang="de-DE" sz="2800" spc="-1" strike="noStrike">
                <a:solidFill>
                  <a:srgbClr val="ff0000"/>
                </a:solidFill>
                <a:latin typeface="Calibri"/>
              </a:rPr>
              <a:t> werden</a:t>
            </a:r>
            <a:endParaRPr b="0" lang="de-DE" sz="2800" spc="-1" strike="noStrike">
              <a:solidFill>
                <a:srgbClr val="000000"/>
              </a:solidFill>
              <a:latin typeface="Calibri"/>
            </a:endParaRPr>
          </a:p>
          <a:p>
            <a:pPr marL="228600" indent="-228600">
              <a:lnSpc>
                <a:spcPct val="90000"/>
              </a:lnSpc>
              <a:spcBef>
                <a:spcPts val="1001"/>
              </a:spcBef>
              <a:buClr>
                <a:srgbClr val="ff0000"/>
              </a:buClr>
              <a:buFont typeface="Wingdings" charset="2"/>
              <a:buChar char=""/>
            </a:pPr>
            <a:r>
              <a:rPr b="1" i="1" lang="de-DE" sz="2800" spc="-1" strike="noStrike">
                <a:solidFill>
                  <a:srgbClr val="ff0000"/>
                </a:solidFill>
                <a:latin typeface="Calibri"/>
              </a:rPr>
              <a:t>Verwandte Leistungsgruppen, Mindestfallzahlen, Ausschluss von best. Kooperationen, Verbot/Erschwerung von Ausnahmen, Regelung zur Onkologie </a:t>
            </a:r>
            <a:r>
              <a:rPr b="0" i="1" lang="de-DE" sz="2800" spc="-1" strike="noStrike">
                <a:solidFill>
                  <a:srgbClr val="ff0000"/>
                </a:solidFill>
                <a:latin typeface="Calibri"/>
              </a:rPr>
              <a:t>sind genau solche Beispiele für den Missbrauch</a:t>
            </a:r>
            <a:endParaRPr b="0" lang="de-DE" sz="2800" spc="-1" strike="noStrike">
              <a:solidFill>
                <a:srgbClr val="000000"/>
              </a:solidFill>
              <a:latin typeface="Calibri"/>
            </a:endParaRPr>
          </a:p>
          <a:p>
            <a:pPr marL="228600" indent="-228600">
              <a:lnSpc>
                <a:spcPct val="90000"/>
              </a:lnSpc>
              <a:spcBef>
                <a:spcPts val="1001"/>
              </a:spcBef>
              <a:buClr>
                <a:srgbClr val="ff0000"/>
              </a:buClr>
              <a:buFont typeface="Wingdings" charset="2"/>
              <a:buChar char=""/>
            </a:pPr>
            <a:r>
              <a:rPr b="0" i="1" lang="de-DE" sz="2800" spc="-1" strike="noStrike">
                <a:solidFill>
                  <a:srgbClr val="ff0000"/>
                </a:solidFill>
                <a:latin typeface="Calibri"/>
              </a:rPr>
              <a:t>Die endgültigen </a:t>
            </a:r>
            <a:r>
              <a:rPr b="1" i="1" lang="de-DE" sz="2800" spc="-1" strike="noStrike">
                <a:solidFill>
                  <a:srgbClr val="ff0000"/>
                </a:solidFill>
                <a:latin typeface="Calibri"/>
              </a:rPr>
              <a:t>Qualitätskriterien</a:t>
            </a:r>
            <a:r>
              <a:rPr b="0" i="1" lang="de-DE" sz="2800" spc="-1" strike="noStrike">
                <a:solidFill>
                  <a:srgbClr val="ff0000"/>
                </a:solidFill>
                <a:latin typeface="Calibri"/>
              </a:rPr>
              <a:t> sind eine </a:t>
            </a:r>
            <a:r>
              <a:rPr b="1" i="1" lang="de-DE" sz="2800" spc="-1" strike="noStrike">
                <a:solidFill>
                  <a:srgbClr val="ff0000"/>
                </a:solidFill>
                <a:latin typeface="Calibri"/>
              </a:rPr>
              <a:t>Blackbox</a:t>
            </a:r>
            <a:r>
              <a:rPr b="0" i="1" lang="de-DE" sz="2800" spc="-1" strike="noStrike">
                <a:solidFill>
                  <a:srgbClr val="ff0000"/>
                </a:solidFill>
                <a:latin typeface="Calibri"/>
              </a:rPr>
              <a:t>. Werden erst nach Verabschiedung des Gesetzes durch RV festgelegt</a:t>
            </a:r>
            <a:endParaRPr b="0" lang="de-DE" sz="28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1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be5d6"/>
        </a:solidFill>
      </p:bgPr>
    </p:bg>
    <p:spTree>
      <p:nvGrpSpPr>
        <p:cNvPr id="1" name=""/>
        <p:cNvGrpSpPr/>
        <p:nvPr/>
      </p:nvGrpSpPr>
      <p:grpSpPr>
        <a:xfrm>
          <a:off x="0" y="0"/>
          <a:ext cx="0" cy="0"/>
          <a:chOff x="0" y="0"/>
          <a:chExt cx="0" cy="0"/>
        </a:xfrm>
      </p:grpSpPr>
      <p:sp>
        <p:nvSpPr>
          <p:cNvPr id="129" name="PlaceHolder 1"/>
          <p:cNvSpPr>
            <a:spLocks noGrp="1"/>
          </p:cNvSpPr>
          <p:nvPr>
            <p:ph type="title"/>
          </p:nvPr>
        </p:nvSpPr>
        <p:spPr>
          <a:xfrm>
            <a:off x="838080" y="98280"/>
            <a:ext cx="10515240" cy="1325160"/>
          </a:xfrm>
          <a:prstGeom prst="rect">
            <a:avLst/>
          </a:prstGeom>
          <a:noFill/>
          <a:ln w="0">
            <a:noFill/>
          </a:ln>
        </p:spPr>
        <p:txBody>
          <a:bodyPr anchor="ctr">
            <a:noAutofit/>
          </a:bodyPr>
          <a:p>
            <a:pPr>
              <a:lnSpc>
                <a:spcPct val="90000"/>
              </a:lnSpc>
              <a:buNone/>
            </a:pPr>
            <a:r>
              <a:rPr b="0" lang="de-DE" sz="4400" spc="-1" strike="noStrike" u="sng">
                <a:solidFill>
                  <a:srgbClr val="000000"/>
                </a:solidFill>
                <a:uFillTx/>
                <a:latin typeface="Calibri"/>
              </a:rPr>
              <a:t>Exkurs: Auswirkungen auf Planung</a:t>
            </a:r>
            <a:endParaRPr b="0" lang="de-DE" sz="4400" spc="-1" strike="noStrike">
              <a:solidFill>
                <a:srgbClr val="000000"/>
              </a:solidFill>
              <a:latin typeface="Calibri"/>
            </a:endParaRPr>
          </a:p>
        </p:txBody>
      </p:sp>
      <p:sp>
        <p:nvSpPr>
          <p:cNvPr id="130" name="PlaceHolder 2"/>
          <p:cNvSpPr>
            <a:spLocks noGrp="1"/>
          </p:cNvSpPr>
          <p:nvPr>
            <p:ph/>
          </p:nvPr>
        </p:nvSpPr>
        <p:spPr>
          <a:xfrm>
            <a:off x="838080" y="1693800"/>
            <a:ext cx="10515240" cy="4350960"/>
          </a:xfrm>
          <a:prstGeom prst="rect">
            <a:avLst/>
          </a:prstGeom>
          <a:noFill/>
          <a:ln w="0">
            <a:noFill/>
          </a:ln>
        </p:spPr>
        <p:txBody>
          <a:bodyPr anchor="t">
            <a:normAutofit fontScale="77000"/>
          </a:bodyPr>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Länder müssen noch in 2025 ihre Landeskrankenhausgesetze ändern</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Länder müssen spätestens in 2025 neue Krankenhauspläne erstellen</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Bis spätestens 30.9.2025 müssen die Länder die jeweiligen Leistungsgruppen den einzelnen Standorten zugeordnet und den Medizinischen Diensten mit der Prüfung der Q-Kriterien beauftragt haben</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Bis spätesten 30.6.2026 müssen die Medizinischen Dienste die Prüfung der Q-Kriterien für die Leistungsgruppen, die den einzelnen Standorten zugewiesen werden sollen, abgeschlossen haben</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Bis spätestens 31.10.2026 müssen die LG final durch die Länder den Standorten zugeordnet sein.</a:t>
            </a:r>
            <a:endParaRPr b="0" lang="de-DE" sz="2800" spc="-1" strike="noStrike">
              <a:solidFill>
                <a:srgbClr val="000000"/>
              </a:solidFill>
              <a:latin typeface="Calibri"/>
            </a:endParaRPr>
          </a:p>
          <a:p>
            <a:pPr>
              <a:lnSpc>
                <a:spcPct val="90000"/>
              </a:lnSpc>
              <a:spcBef>
                <a:spcPts val="1001"/>
              </a:spcBef>
              <a:buNone/>
              <a:tabLst>
                <a:tab algn="l" pos="0"/>
              </a:tabLst>
            </a:pPr>
            <a:endParaRPr b="0" lang="de-DE" sz="2800" spc="-1" strike="noStrike">
              <a:solidFill>
                <a:srgbClr val="000000"/>
              </a:solidFill>
              <a:latin typeface="Calibri"/>
            </a:endParaRPr>
          </a:p>
          <a:p>
            <a:pPr marL="228600" indent="-228600">
              <a:lnSpc>
                <a:spcPct val="90000"/>
              </a:lnSpc>
              <a:spcBef>
                <a:spcPts val="1001"/>
              </a:spcBef>
              <a:buClr>
                <a:srgbClr val="4472c4"/>
              </a:buClr>
              <a:buFont typeface="Wingdings" charset="2"/>
              <a:buChar char=""/>
              <a:tabLst>
                <a:tab algn="l" pos="0"/>
              </a:tabLst>
            </a:pPr>
            <a:r>
              <a:rPr b="1" lang="de-DE" sz="3300" spc="-1" strike="noStrike">
                <a:solidFill>
                  <a:srgbClr val="4472c4"/>
                </a:solidFill>
                <a:latin typeface="Calibri"/>
              </a:rPr>
              <a:t> </a:t>
            </a:r>
            <a:r>
              <a:rPr b="1" lang="de-DE" sz="3300" spc="-1" strike="noStrike">
                <a:solidFill>
                  <a:srgbClr val="4472c4"/>
                </a:solidFill>
                <a:latin typeface="Calibri"/>
              </a:rPr>
              <a:t>Politischer Kampf um Planungsziele ist notwendig </a:t>
            </a:r>
            <a:endParaRPr b="0" lang="de-DE" sz="33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1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be5d6"/>
        </a:solidFill>
      </p:bgPr>
    </p:bg>
    <p:spTree>
      <p:nvGrpSpPr>
        <p:cNvPr id="1" name=""/>
        <p:cNvGrpSpPr/>
        <p:nvPr/>
      </p:nvGrpSpPr>
      <p:grpSpPr>
        <a:xfrm>
          <a:off x="0" y="0"/>
          <a:ext cx="0" cy="0"/>
          <a:chOff x="0" y="0"/>
          <a:chExt cx="0" cy="0"/>
        </a:xfrm>
      </p:grpSpPr>
      <p:sp>
        <p:nvSpPr>
          <p:cNvPr id="131" name="PlaceHolder 1"/>
          <p:cNvSpPr>
            <a:spLocks noGrp="1"/>
          </p:cNvSpPr>
          <p:nvPr>
            <p:ph type="title"/>
          </p:nvPr>
        </p:nvSpPr>
        <p:spPr>
          <a:xfrm>
            <a:off x="838080" y="98280"/>
            <a:ext cx="10515240" cy="1325160"/>
          </a:xfrm>
          <a:prstGeom prst="rect">
            <a:avLst/>
          </a:prstGeom>
          <a:noFill/>
          <a:ln w="0">
            <a:noFill/>
          </a:ln>
        </p:spPr>
        <p:txBody>
          <a:bodyPr anchor="ctr">
            <a:noAutofit/>
          </a:bodyPr>
          <a:p>
            <a:pPr>
              <a:lnSpc>
                <a:spcPct val="90000"/>
              </a:lnSpc>
              <a:buNone/>
            </a:pPr>
            <a:r>
              <a:rPr b="0" lang="de-DE" sz="4400" spc="-1" strike="noStrike" u="sng">
                <a:solidFill>
                  <a:srgbClr val="000000"/>
                </a:solidFill>
                <a:uFillTx/>
                <a:latin typeface="Calibri"/>
              </a:rPr>
              <a:t>Exkurs: Nicht jede Planung ist gut</a:t>
            </a:r>
            <a:endParaRPr b="0" lang="de-DE" sz="4400" spc="-1" strike="noStrike">
              <a:solidFill>
                <a:srgbClr val="000000"/>
              </a:solidFill>
              <a:latin typeface="Calibri"/>
            </a:endParaRPr>
          </a:p>
        </p:txBody>
      </p:sp>
      <p:sp>
        <p:nvSpPr>
          <p:cNvPr id="132" name="PlaceHolder 2"/>
          <p:cNvSpPr>
            <a:spLocks noGrp="1"/>
          </p:cNvSpPr>
          <p:nvPr>
            <p:ph/>
          </p:nvPr>
        </p:nvSpPr>
        <p:spPr>
          <a:xfrm>
            <a:off x="838080" y="1852920"/>
            <a:ext cx="10515240" cy="4350960"/>
          </a:xfrm>
          <a:prstGeom prst="rect">
            <a:avLst/>
          </a:prstGeom>
          <a:noFill/>
          <a:ln w="0">
            <a:noFill/>
          </a:ln>
        </p:spPr>
        <p:txBody>
          <a:bodyPr anchor="t">
            <a:normAutofit fontScale="71000"/>
          </a:bodyPr>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a:t>
            </a:r>
            <a:r>
              <a:rPr b="0" lang="de-DE" sz="2800" spc="-1" strike="noStrike">
                <a:solidFill>
                  <a:srgbClr val="000000"/>
                </a:solidFill>
                <a:latin typeface="Calibri"/>
              </a:rPr>
              <a:t>Von der Versorgungsqualität würden sogar 400 Krankenhäuser ausreichen</a:t>
            </a:r>
            <a:r>
              <a:rPr b="0" lang="de-DE" sz="2600" spc="-1" strike="noStrike">
                <a:solidFill>
                  <a:srgbClr val="000000"/>
                </a:solidFill>
                <a:latin typeface="Calibri"/>
              </a:rPr>
              <a:t>.“ (Prof. R. Busse 18.7.2019, Interview in "Die Debatte„)</a:t>
            </a:r>
            <a:endParaRPr b="0" lang="de-DE" sz="26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a:t>
            </a:r>
            <a:r>
              <a:rPr b="0" lang="de-DE" sz="2800" spc="-1" strike="noStrike">
                <a:solidFill>
                  <a:srgbClr val="000000"/>
                </a:solidFill>
                <a:latin typeface="Calibri"/>
              </a:rPr>
              <a:t>Eine starke Verringerung der Klinikanzahl von aktuell knapp 1.400 auf deutlich unter 600 Häuser, würde die Qualität der Versorgung für Patienten verbessern und bestehende Engpässe bei Ärzten und Pflegepersonal mildern." (Bertelsmann-Stiftung 5.7.2019)</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a:t>
            </a:r>
            <a:r>
              <a:rPr b="0" lang="de-DE" sz="2800" spc="-1" strike="noStrike">
                <a:solidFill>
                  <a:srgbClr val="000000"/>
                </a:solidFill>
                <a:latin typeface="Calibri"/>
              </a:rPr>
              <a:t>Hätte Deutschland die Krankenhausstruktur von Dänemark mit einem Krankenhaus pro 250.000 Einwohner, wären es bei uns 330 ..." </a:t>
            </a:r>
            <a:r>
              <a:rPr b="0" lang="de-DE" sz="2600" spc="-1" strike="noStrike">
                <a:solidFill>
                  <a:srgbClr val="000000"/>
                </a:solidFill>
                <a:latin typeface="Calibri"/>
              </a:rPr>
              <a:t>(Leopoldina, Zum Verhältnis von Medizin und Ökonomie im deutschen Gesundheitssystem, Okt. 2016) </a:t>
            </a:r>
            <a:endParaRPr b="0" lang="de-DE" sz="26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a:t>
            </a:r>
            <a:r>
              <a:rPr b="0" lang="de-DE" sz="2800" spc="-1" strike="noStrike">
                <a:solidFill>
                  <a:srgbClr val="000000"/>
                </a:solidFill>
                <a:latin typeface="Calibri"/>
              </a:rPr>
              <a:t>Insgesamt würden mit diesem Zielbild 1.165 Krankenhäuser mit knapp 320.000 Betten existieren." (Prof. C. Karagiannidis nach DÄ vom 11.5.2023)</a:t>
            </a:r>
            <a:endParaRPr b="0" lang="de-DE" sz="2800" spc="-1" strike="noStrike">
              <a:solidFill>
                <a:srgbClr val="000000"/>
              </a:solidFill>
              <a:latin typeface="Calibri"/>
            </a:endParaRPr>
          </a:p>
          <a:p>
            <a:pPr>
              <a:lnSpc>
                <a:spcPct val="90000"/>
              </a:lnSpc>
              <a:spcBef>
                <a:spcPts val="1001"/>
              </a:spcBef>
              <a:buNone/>
            </a:pPr>
            <a:endParaRPr b="0" lang="de-DE" sz="2800" spc="-1" strike="noStrike">
              <a:solidFill>
                <a:srgbClr val="000000"/>
              </a:solidFill>
              <a:latin typeface="Calibri"/>
            </a:endParaRPr>
          </a:p>
          <a:p>
            <a:pPr marL="228600" indent="-228600">
              <a:lnSpc>
                <a:spcPct val="90000"/>
              </a:lnSpc>
              <a:spcBef>
                <a:spcPts val="1001"/>
              </a:spcBef>
              <a:buClr>
                <a:srgbClr val="4472c4"/>
              </a:buClr>
              <a:buFont typeface="Wingdings" charset="2"/>
              <a:buChar char=""/>
            </a:pPr>
            <a:r>
              <a:rPr b="1" lang="de-DE" sz="3300" spc="-1" strike="noStrike">
                <a:solidFill>
                  <a:srgbClr val="4472c4"/>
                </a:solidFill>
                <a:latin typeface="Calibri"/>
              </a:rPr>
              <a:t> </a:t>
            </a:r>
            <a:r>
              <a:rPr b="1" lang="de-DE" sz="3300" spc="-1" strike="noStrike">
                <a:solidFill>
                  <a:srgbClr val="4472c4"/>
                </a:solidFill>
                <a:latin typeface="Calibri"/>
              </a:rPr>
              <a:t>Politischer Kampf um Planungsziele ist notwendig </a:t>
            </a:r>
            <a:endParaRPr b="0" lang="de-DE" sz="33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3" name="PlaceHolder 1"/>
          <p:cNvSpPr>
            <a:spLocks noGrp="1"/>
          </p:cNvSpPr>
          <p:nvPr>
            <p:ph type="title"/>
          </p:nvPr>
        </p:nvSpPr>
        <p:spPr>
          <a:xfrm>
            <a:off x="838080" y="0"/>
            <a:ext cx="10515240" cy="1325160"/>
          </a:xfrm>
          <a:prstGeom prst="rect">
            <a:avLst/>
          </a:prstGeom>
          <a:noFill/>
          <a:ln w="0">
            <a:noFill/>
          </a:ln>
        </p:spPr>
        <p:txBody>
          <a:bodyPr anchor="ctr">
            <a:noAutofit/>
          </a:bodyPr>
          <a:p>
            <a:pPr>
              <a:lnSpc>
                <a:spcPct val="90000"/>
              </a:lnSpc>
              <a:buNone/>
            </a:pPr>
            <a:r>
              <a:rPr b="0" lang="de-DE" sz="4400" spc="-1" strike="noStrike" u="sng">
                <a:solidFill>
                  <a:srgbClr val="000000"/>
                </a:solidFill>
                <a:uFillTx/>
                <a:latin typeface="Calibri"/>
                <a:ea typeface="Calibri"/>
              </a:rPr>
              <a:t>Die Ankündigungen</a:t>
            </a:r>
            <a:endParaRPr b="0" lang="de-DE" sz="4400" spc="-1" strike="noStrike">
              <a:solidFill>
                <a:srgbClr val="000000"/>
              </a:solidFill>
              <a:latin typeface="Calibri"/>
            </a:endParaRPr>
          </a:p>
        </p:txBody>
      </p:sp>
      <p:sp>
        <p:nvSpPr>
          <p:cNvPr id="94" name="PlaceHolder 2"/>
          <p:cNvSpPr>
            <a:spLocks noGrp="1"/>
          </p:cNvSpPr>
          <p:nvPr>
            <p:ph/>
          </p:nvPr>
        </p:nvSpPr>
        <p:spPr>
          <a:xfrm>
            <a:off x="826200" y="1251720"/>
            <a:ext cx="10472760" cy="5317200"/>
          </a:xfrm>
          <a:prstGeom prst="rect">
            <a:avLst/>
          </a:prstGeom>
          <a:noFill/>
          <a:ln w="0">
            <a:noFill/>
          </a:ln>
        </p:spPr>
        <p:txBody>
          <a:bodyPr anchor="t">
            <a:normAutofit fontScale="85000"/>
          </a:bodyPr>
          <a:p>
            <a:pPr>
              <a:lnSpc>
                <a:spcPct val="90000"/>
              </a:lnSpc>
              <a:spcBef>
                <a:spcPts val="1001"/>
              </a:spcBef>
              <a:buNone/>
              <a:tabLst>
                <a:tab algn="l" pos="0"/>
              </a:tabLst>
            </a:pPr>
            <a:r>
              <a:rPr b="1" lang="de-DE" sz="2800" spc="-1" strike="noStrike">
                <a:solidFill>
                  <a:srgbClr val="000000"/>
                </a:solidFill>
                <a:latin typeface="Calibri"/>
                <a:ea typeface="Calibri"/>
              </a:rPr>
              <a:t>O-Ton Lauterbach:</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tabLst>
                <a:tab algn="l" pos="0"/>
              </a:tabLst>
            </a:pPr>
            <a:r>
              <a:rPr b="0" lang="de-DE" sz="2800" spc="-1" strike="noStrike">
                <a:solidFill>
                  <a:srgbClr val="000000"/>
                </a:solidFill>
                <a:latin typeface="Calibri"/>
                <a:ea typeface="Calibri"/>
              </a:rPr>
              <a:t>„</a:t>
            </a:r>
            <a:r>
              <a:rPr b="0" lang="de-DE" sz="2800" spc="-1" strike="noStrike">
                <a:solidFill>
                  <a:srgbClr val="000000"/>
                </a:solidFill>
                <a:latin typeface="Calibri"/>
                <a:ea typeface="Calibri"/>
              </a:rPr>
              <a:t>Überwindung DRGs“</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tabLst>
                <a:tab algn="l" pos="0"/>
              </a:tabLst>
            </a:pPr>
            <a:r>
              <a:rPr b="0" lang="de-DE" sz="2800" spc="-1" strike="noStrike">
                <a:solidFill>
                  <a:srgbClr val="000000"/>
                </a:solidFill>
                <a:latin typeface="Calibri"/>
                <a:ea typeface="Calibri"/>
              </a:rPr>
              <a:t>„</a:t>
            </a:r>
            <a:r>
              <a:rPr b="0" lang="de-DE" sz="2800" spc="-1" strike="noStrike">
                <a:solidFill>
                  <a:srgbClr val="000000"/>
                </a:solidFill>
                <a:latin typeface="Calibri"/>
                <a:ea typeface="Calibri"/>
              </a:rPr>
              <a:t>Dramatische Entökonomisierung“</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tabLst>
                <a:tab algn="l" pos="0"/>
              </a:tabLst>
            </a:pPr>
            <a:r>
              <a:rPr b="0" lang="de-DE" sz="2800" spc="-1" strike="noStrike">
                <a:solidFill>
                  <a:srgbClr val="000000"/>
                </a:solidFill>
                <a:latin typeface="Calibri"/>
                <a:ea typeface="Calibri"/>
              </a:rPr>
              <a:t>„</a:t>
            </a:r>
            <a:r>
              <a:rPr b="0" lang="de-DE" sz="2800" spc="-1" strike="noStrike">
                <a:solidFill>
                  <a:srgbClr val="000000"/>
                </a:solidFill>
                <a:latin typeface="Calibri"/>
                <a:ea typeface="Calibri"/>
              </a:rPr>
              <a:t>Revolution“</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tabLst>
                <a:tab algn="l" pos="0"/>
              </a:tabLst>
            </a:pPr>
            <a:r>
              <a:rPr b="0" lang="de-DE" sz="2800" spc="-1" strike="noStrike">
                <a:solidFill>
                  <a:srgbClr val="000000"/>
                </a:solidFill>
                <a:latin typeface="Calibri"/>
                <a:ea typeface="Calibri"/>
              </a:rPr>
              <a:t>„</a:t>
            </a:r>
            <a:r>
              <a:rPr b="0" lang="de-DE" sz="2800" spc="-1" strike="noStrike">
                <a:solidFill>
                  <a:srgbClr val="000000"/>
                </a:solidFill>
                <a:latin typeface="Calibri"/>
                <a:ea typeface="Calibri"/>
              </a:rPr>
              <a:t>Wir schützen insbesondere die kleinen Krankenhäuser auf dem Land.“ </a:t>
            </a:r>
            <a:r>
              <a:rPr b="0" lang="de-DE" sz="2200" spc="-1" strike="noStrike">
                <a:solidFill>
                  <a:srgbClr val="000000"/>
                </a:solidFill>
                <a:latin typeface="Calibri"/>
                <a:ea typeface="Calibri"/>
              </a:rPr>
              <a:t>(22.3. im Bundesrat)</a:t>
            </a:r>
            <a:endParaRPr b="0" lang="de-DE" sz="2200" spc="-1" strike="noStrike">
              <a:solidFill>
                <a:srgbClr val="000000"/>
              </a:solidFill>
              <a:latin typeface="Calibri"/>
            </a:endParaRPr>
          </a:p>
          <a:p>
            <a:pPr>
              <a:lnSpc>
                <a:spcPct val="90000"/>
              </a:lnSpc>
              <a:spcBef>
                <a:spcPts val="1001"/>
              </a:spcBef>
              <a:buNone/>
              <a:tabLst>
                <a:tab algn="l" pos="0"/>
              </a:tabLst>
            </a:pPr>
            <a:r>
              <a:rPr b="1" lang="de-DE" sz="2800" spc="-1" strike="noStrike">
                <a:solidFill>
                  <a:srgbClr val="000000"/>
                </a:solidFill>
                <a:latin typeface="Calibri"/>
                <a:ea typeface="Calibri"/>
              </a:rPr>
              <a:t>Aber auch:</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tabLst>
                <a:tab algn="l" pos="0"/>
              </a:tabLst>
            </a:pPr>
            <a:r>
              <a:rPr b="0" lang="de-DE" sz="2800" spc="-1" strike="noStrike">
                <a:solidFill>
                  <a:srgbClr val="000000"/>
                </a:solidFill>
                <a:latin typeface="Calibri"/>
                <a:ea typeface="Calibri"/>
              </a:rPr>
              <a:t>„</a:t>
            </a:r>
            <a:r>
              <a:rPr b="0" lang="de-DE" sz="2800" spc="-1" strike="noStrike">
                <a:solidFill>
                  <a:srgbClr val="000000"/>
                </a:solidFill>
                <a:latin typeface="Calibri"/>
                <a:ea typeface="Calibri"/>
              </a:rPr>
              <a:t>Wir werden alle Krankenhäuser retten, </a:t>
            </a:r>
            <a:r>
              <a:rPr b="1" lang="de-DE" sz="2800" spc="-1" strike="noStrike">
                <a:solidFill>
                  <a:srgbClr val="000000"/>
                </a:solidFill>
                <a:latin typeface="Calibri"/>
                <a:ea typeface="Calibri"/>
              </a:rPr>
              <a:t>die wir benötigen</a:t>
            </a:r>
            <a:r>
              <a:rPr b="0" lang="de-DE" sz="2800" spc="-1" strike="noStrike">
                <a:solidFill>
                  <a:srgbClr val="000000"/>
                </a:solidFill>
                <a:latin typeface="Calibri"/>
                <a:ea typeface="Calibri"/>
              </a:rPr>
              <a:t>.“ </a:t>
            </a:r>
            <a:r>
              <a:rPr b="0" lang="de-DE" sz="2200" spc="-1" strike="noStrike">
                <a:solidFill>
                  <a:srgbClr val="000000"/>
                </a:solidFill>
                <a:latin typeface="Calibri"/>
                <a:ea typeface="Calibri"/>
              </a:rPr>
              <a:t>(6.4.24, Mainecho)</a:t>
            </a:r>
            <a:endParaRPr b="0" lang="de-DE" sz="2200" spc="-1" strike="noStrike">
              <a:solidFill>
                <a:srgbClr val="000000"/>
              </a:solidFill>
              <a:latin typeface="Calibri"/>
            </a:endParaRPr>
          </a:p>
          <a:p>
            <a:pPr marL="228600" indent="-228600">
              <a:lnSpc>
                <a:spcPct val="90000"/>
              </a:lnSpc>
              <a:spcBef>
                <a:spcPts val="1001"/>
              </a:spcBef>
              <a:buClr>
                <a:srgbClr val="000000"/>
              </a:buClr>
              <a:buFont typeface="Arial"/>
              <a:buChar char="•"/>
              <a:tabLst>
                <a:tab algn="l" pos="0"/>
              </a:tabLst>
            </a:pPr>
            <a:r>
              <a:rPr b="0" lang="de-DE" sz="2800" spc="-1" strike="noStrike">
                <a:solidFill>
                  <a:srgbClr val="000000"/>
                </a:solidFill>
                <a:latin typeface="Calibri"/>
                <a:ea typeface="Calibri"/>
              </a:rPr>
              <a:t>„</a:t>
            </a:r>
            <a:r>
              <a:rPr b="0" lang="de-DE" sz="2800" spc="-1" strike="noStrike">
                <a:solidFill>
                  <a:srgbClr val="000000"/>
                </a:solidFill>
                <a:latin typeface="Calibri"/>
                <a:ea typeface="Calibri"/>
              </a:rPr>
              <a:t>Es wird keine Entökonomisierung geben.“</a:t>
            </a:r>
            <a:r>
              <a:rPr b="0" lang="de-DE" sz="2200" spc="-1" strike="noStrike">
                <a:solidFill>
                  <a:srgbClr val="000000"/>
                </a:solidFill>
                <a:latin typeface="Calibri"/>
                <a:ea typeface="Calibri"/>
              </a:rPr>
              <a:t> (Parlamentarische Staatssekretär Franke)</a:t>
            </a:r>
            <a:endParaRPr b="0" lang="de-DE" sz="2200" spc="-1" strike="noStrike">
              <a:solidFill>
                <a:srgbClr val="000000"/>
              </a:solidFill>
              <a:latin typeface="Calibri"/>
            </a:endParaRPr>
          </a:p>
          <a:p>
            <a:pPr marL="228600" indent="-228600">
              <a:lnSpc>
                <a:spcPct val="90000"/>
              </a:lnSpc>
              <a:spcBef>
                <a:spcPts val="1001"/>
              </a:spcBef>
              <a:buClr>
                <a:srgbClr val="000000"/>
              </a:buClr>
              <a:buFont typeface="Arial"/>
              <a:buChar char="•"/>
              <a:tabLst>
                <a:tab algn="l" pos="0"/>
              </a:tabLst>
            </a:pPr>
            <a:r>
              <a:rPr b="0" lang="de-DE" sz="2800" spc="-1" strike="noStrike">
                <a:solidFill>
                  <a:srgbClr val="000000"/>
                </a:solidFill>
                <a:latin typeface="Calibri"/>
                <a:ea typeface="Calibri"/>
              </a:rPr>
              <a:t>„</a:t>
            </a:r>
            <a:r>
              <a:rPr b="0" lang="de-DE" sz="2800" spc="-1" strike="noStrike">
                <a:solidFill>
                  <a:srgbClr val="000000"/>
                </a:solidFill>
                <a:latin typeface="Calibri"/>
                <a:ea typeface="Calibri"/>
              </a:rPr>
              <a:t>Jeder Mo­nat, in dem nicht fünf bis zehn Krankenhäuser vom Netz gehen, ist ein verlorener Monat“ </a:t>
            </a:r>
            <a:r>
              <a:rPr b="0" lang="de-DE" sz="2200" spc="-1" strike="noStrike">
                <a:solidFill>
                  <a:srgbClr val="000000"/>
                </a:solidFill>
                <a:latin typeface="Calibri"/>
                <a:ea typeface="Calibri"/>
              </a:rPr>
              <a:t>(Wulf-Dietrich Leber, Leiter der Abteilung Krankenhäuser beim GKV-Spitzenverband am 21.3.24 beim DRG-Forum)</a:t>
            </a:r>
            <a:endParaRPr b="0" lang="de-DE" sz="2200" spc="-1" strike="noStrike">
              <a:solidFill>
                <a:srgbClr val="000000"/>
              </a:solidFill>
              <a:latin typeface="Calibri"/>
            </a:endParaRPr>
          </a:p>
          <a:p>
            <a:pPr>
              <a:lnSpc>
                <a:spcPct val="90000"/>
              </a:lnSpc>
              <a:spcBef>
                <a:spcPts val="1001"/>
              </a:spcBef>
              <a:buNone/>
              <a:tabLst>
                <a:tab algn="l" pos="0"/>
              </a:tabLst>
            </a:pPr>
            <a:endParaRPr b="0" lang="de-DE" sz="22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2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3" name="PlaceHolder 1"/>
          <p:cNvSpPr>
            <a:spLocks noGrp="1"/>
          </p:cNvSpPr>
          <p:nvPr>
            <p:ph type="title"/>
          </p:nvPr>
        </p:nvSpPr>
        <p:spPr>
          <a:xfrm>
            <a:off x="838080" y="0"/>
            <a:ext cx="10838160" cy="1279440"/>
          </a:xfrm>
          <a:prstGeom prst="rect">
            <a:avLst/>
          </a:prstGeom>
          <a:noFill/>
          <a:ln w="0">
            <a:noFill/>
          </a:ln>
        </p:spPr>
        <p:txBody>
          <a:bodyPr anchor="ctr">
            <a:noAutofit/>
          </a:bodyPr>
          <a:p>
            <a:pPr>
              <a:lnSpc>
                <a:spcPct val="90000"/>
              </a:lnSpc>
              <a:buNone/>
            </a:pPr>
            <a:r>
              <a:rPr b="1" lang="de-DE" sz="4400" spc="-1" strike="noStrike" u="sng">
                <a:solidFill>
                  <a:srgbClr val="ff0000"/>
                </a:solidFill>
                <a:uFillTx/>
                <a:latin typeface="Calibri Light"/>
              </a:rPr>
              <a:t>Allgemeine Bewertung</a:t>
            </a:r>
            <a:r>
              <a:rPr b="1" lang="de-DE" sz="4400" spc="-1" strike="noStrike" u="sng">
                <a:solidFill>
                  <a:srgbClr val="000000"/>
                </a:solidFill>
                <a:uFillTx/>
                <a:latin typeface="Calibri Light"/>
              </a:rPr>
              <a:t> Leistungsgruppen (2)</a:t>
            </a:r>
            <a:endParaRPr b="0" lang="de-DE" sz="4400" spc="-1" strike="noStrike">
              <a:solidFill>
                <a:srgbClr val="000000"/>
              </a:solidFill>
              <a:latin typeface="Calibri"/>
            </a:endParaRPr>
          </a:p>
        </p:txBody>
      </p:sp>
      <p:sp>
        <p:nvSpPr>
          <p:cNvPr id="134" name="PlaceHolder 2"/>
          <p:cNvSpPr>
            <a:spLocks noGrp="1"/>
          </p:cNvSpPr>
          <p:nvPr>
            <p:ph/>
          </p:nvPr>
        </p:nvSpPr>
        <p:spPr>
          <a:xfrm>
            <a:off x="507600" y="1325520"/>
            <a:ext cx="11076480" cy="5027400"/>
          </a:xfrm>
          <a:prstGeom prst="rect">
            <a:avLst/>
          </a:prstGeom>
          <a:noFill/>
          <a:ln w="0">
            <a:noFill/>
          </a:ln>
        </p:spPr>
        <p:txBody>
          <a:bodyPr anchor="t">
            <a:normAutofit fontScale="79000"/>
          </a:bodyPr>
          <a:p>
            <a:pPr marL="228600" indent="-228600">
              <a:lnSpc>
                <a:spcPct val="90000"/>
              </a:lnSpc>
              <a:spcBef>
                <a:spcPts val="1001"/>
              </a:spcBef>
              <a:buClr>
                <a:srgbClr val="ff0000"/>
              </a:buClr>
              <a:buFont typeface="Wingdings" charset="2"/>
              <a:buChar char=""/>
            </a:pPr>
            <a:r>
              <a:rPr b="0" i="1" lang="de-DE" sz="2800" spc="-1" strike="noStrike">
                <a:solidFill>
                  <a:srgbClr val="ff0000"/>
                </a:solidFill>
                <a:latin typeface="Calibri"/>
              </a:rPr>
              <a:t>MD ist nicht neutral (bleibt trotz Namensänderung auch finanziell eine von den Krankenkassen dominierte Organisation)</a:t>
            </a:r>
            <a:endParaRPr b="0" lang="de-DE" sz="2800" spc="-1" strike="noStrike">
              <a:solidFill>
                <a:srgbClr val="000000"/>
              </a:solidFill>
              <a:latin typeface="Calibri"/>
            </a:endParaRPr>
          </a:p>
          <a:p>
            <a:pPr marL="228600" indent="-228600">
              <a:lnSpc>
                <a:spcPct val="90000"/>
              </a:lnSpc>
              <a:spcBef>
                <a:spcPts val="1001"/>
              </a:spcBef>
              <a:buClr>
                <a:srgbClr val="ff0000"/>
              </a:buClr>
              <a:buFont typeface="Wingdings" charset="2"/>
              <a:buChar char=""/>
            </a:pPr>
            <a:r>
              <a:rPr b="0" i="1" lang="de-DE" sz="2800" spc="-1" strike="noStrike">
                <a:solidFill>
                  <a:srgbClr val="ff0000"/>
                </a:solidFill>
                <a:latin typeface="Calibri"/>
              </a:rPr>
              <a:t>Weitere Einschränkung der Planungshoheit der Länder</a:t>
            </a:r>
            <a:endParaRPr b="0" lang="de-DE" sz="2800" spc="-1" strike="noStrike">
              <a:solidFill>
                <a:srgbClr val="000000"/>
              </a:solidFill>
              <a:latin typeface="Calibri"/>
            </a:endParaRPr>
          </a:p>
          <a:p>
            <a:pPr marL="228600" indent="-228600">
              <a:lnSpc>
                <a:spcPct val="90000"/>
              </a:lnSpc>
              <a:spcBef>
                <a:spcPts val="1001"/>
              </a:spcBef>
              <a:buClr>
                <a:srgbClr val="ff0000"/>
              </a:buClr>
              <a:buFont typeface="Wingdings" charset="2"/>
              <a:buChar char=""/>
            </a:pPr>
            <a:r>
              <a:rPr b="0" i="1" lang="de-DE" sz="2800" spc="-1" strike="noStrike">
                <a:solidFill>
                  <a:srgbClr val="ff0000"/>
                </a:solidFill>
                <a:latin typeface="Calibri"/>
              </a:rPr>
              <a:t>Planfallzahlen können (wie in NRW) als Obergrenze ausgestaltet werden</a:t>
            </a:r>
            <a:endParaRPr b="0" lang="de-DE" sz="2800" spc="-1" strike="noStrike">
              <a:solidFill>
                <a:srgbClr val="000000"/>
              </a:solidFill>
              <a:latin typeface="Calibri"/>
            </a:endParaRPr>
          </a:p>
          <a:p>
            <a:pPr marL="228600" indent="-228600">
              <a:lnSpc>
                <a:spcPct val="90000"/>
              </a:lnSpc>
              <a:spcBef>
                <a:spcPts val="1001"/>
              </a:spcBef>
              <a:buClr>
                <a:srgbClr val="ff0000"/>
              </a:buClr>
              <a:buFont typeface="Wingdings" charset="2"/>
              <a:buChar char=""/>
            </a:pPr>
            <a:r>
              <a:rPr b="0" i="1" lang="de-DE" sz="2800" spc="-1" strike="noStrike">
                <a:solidFill>
                  <a:srgbClr val="ff0000"/>
                </a:solidFill>
                <a:latin typeface="Calibri"/>
              </a:rPr>
              <a:t>Möglichkeit für die Länder </a:t>
            </a:r>
            <a:r>
              <a:rPr b="1" i="1" lang="de-DE" sz="2800" spc="-1" strike="noStrike">
                <a:solidFill>
                  <a:srgbClr val="ff0000"/>
                </a:solidFill>
                <a:latin typeface="Calibri"/>
              </a:rPr>
              <a:t>Ausnahmegenehmigungen</a:t>
            </a:r>
            <a:r>
              <a:rPr b="0" i="1" lang="de-DE" sz="2800" spc="-1" strike="noStrike">
                <a:solidFill>
                  <a:srgbClr val="ff0000"/>
                </a:solidFill>
                <a:latin typeface="Calibri"/>
              </a:rPr>
              <a:t> zu erteilen, sind stark eingeschränkt</a:t>
            </a:r>
            <a:endParaRPr b="0" lang="de-DE" sz="2800" spc="-1" strike="noStrike">
              <a:solidFill>
                <a:srgbClr val="000000"/>
              </a:solidFill>
              <a:latin typeface="Calibri"/>
            </a:endParaRPr>
          </a:p>
          <a:p>
            <a:pPr marL="228600" indent="-228600">
              <a:lnSpc>
                <a:spcPct val="90000"/>
              </a:lnSpc>
              <a:spcBef>
                <a:spcPts val="1001"/>
              </a:spcBef>
              <a:buClr>
                <a:srgbClr val="ff0000"/>
              </a:buClr>
              <a:buFont typeface="Wingdings" charset="2"/>
              <a:buChar char=""/>
            </a:pPr>
            <a:r>
              <a:rPr b="0" i="1" lang="de-DE" sz="2800" spc="-1" strike="noStrike">
                <a:solidFill>
                  <a:srgbClr val="ff0000"/>
                </a:solidFill>
                <a:latin typeface="Calibri"/>
              </a:rPr>
              <a:t>Aber: Länder verfolgten in den letzten Jahren dieselben Schließungsziele. Jetzt Verweis auf die „bundesgesetzlichen“ Zwänge möglich</a:t>
            </a:r>
            <a:endParaRPr b="0" lang="de-DE" sz="2800" spc="-1" strike="noStrike">
              <a:solidFill>
                <a:srgbClr val="000000"/>
              </a:solidFill>
              <a:latin typeface="Calibri"/>
            </a:endParaRPr>
          </a:p>
          <a:p>
            <a:pPr marL="228600" indent="-228600">
              <a:lnSpc>
                <a:spcPct val="90000"/>
              </a:lnSpc>
              <a:spcBef>
                <a:spcPts val="1001"/>
              </a:spcBef>
              <a:buClr>
                <a:srgbClr val="ff0000"/>
              </a:buClr>
              <a:buFont typeface="Wingdings" charset="2"/>
              <a:buChar char=""/>
            </a:pPr>
            <a:r>
              <a:rPr b="0" i="1" lang="de-DE" sz="2800" spc="-1" strike="noStrike">
                <a:solidFill>
                  <a:srgbClr val="ff0000"/>
                </a:solidFill>
                <a:latin typeface="Calibri"/>
              </a:rPr>
              <a:t>Harte Regeln für Ausscheiden und Abrechnungsverbot sollen das ursprüngliche Ziel der Schließung möglichst vieler kleiner Krankenhäuser über Umweg durchsetzen.</a:t>
            </a:r>
            <a:endParaRPr b="0" lang="de-DE" sz="2800" spc="-1" strike="noStrike">
              <a:solidFill>
                <a:srgbClr val="000000"/>
              </a:solidFill>
              <a:latin typeface="Calibri"/>
            </a:endParaRPr>
          </a:p>
          <a:p>
            <a:pPr marL="228600" indent="-228600">
              <a:lnSpc>
                <a:spcPct val="90000"/>
              </a:lnSpc>
              <a:spcBef>
                <a:spcPts val="1001"/>
              </a:spcBef>
              <a:buClr>
                <a:srgbClr val="ff0000"/>
              </a:buClr>
              <a:buFont typeface="Wingdings" charset="2"/>
              <a:buChar char=""/>
            </a:pPr>
            <a:r>
              <a:rPr b="0" i="1" lang="de-DE" sz="2800" spc="-1" strike="noStrike">
                <a:solidFill>
                  <a:srgbClr val="ff0000"/>
                </a:solidFill>
                <a:latin typeface="Calibri"/>
              </a:rPr>
              <a:t>Eine Planung mit Leistungsgruppen ersetzt nicht die konkrete Planung der notwendigen Bettenzahlen. In der Zahl der Betten realisiert sich das stationäre Versorgungspotenzial. Ohne Betten keine stationäre Behandlung</a:t>
            </a:r>
            <a:endParaRPr b="0" lang="de-DE" sz="28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2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be5d6"/>
        </a:solidFill>
      </p:bgPr>
    </p:bg>
    <p:spTree>
      <p:nvGrpSpPr>
        <p:cNvPr id="1" name=""/>
        <p:cNvGrpSpPr/>
        <p:nvPr/>
      </p:nvGrpSpPr>
      <p:grpSpPr>
        <a:xfrm>
          <a:off x="0" y="0"/>
          <a:ext cx="0" cy="0"/>
          <a:chOff x="0" y="0"/>
          <a:chExt cx="0" cy="0"/>
        </a:xfrm>
      </p:grpSpPr>
      <p:sp>
        <p:nvSpPr>
          <p:cNvPr id="135" name="PlaceHolder 1"/>
          <p:cNvSpPr>
            <a:spLocks noGrp="1"/>
          </p:cNvSpPr>
          <p:nvPr>
            <p:ph type="title"/>
          </p:nvPr>
        </p:nvSpPr>
        <p:spPr>
          <a:xfrm>
            <a:off x="838080" y="0"/>
            <a:ext cx="10838160" cy="1279440"/>
          </a:xfrm>
          <a:prstGeom prst="rect">
            <a:avLst/>
          </a:prstGeom>
          <a:noFill/>
          <a:ln w="0">
            <a:noFill/>
          </a:ln>
        </p:spPr>
        <p:txBody>
          <a:bodyPr anchor="ctr">
            <a:noAutofit/>
          </a:bodyPr>
          <a:p>
            <a:pPr>
              <a:lnSpc>
                <a:spcPct val="90000"/>
              </a:lnSpc>
              <a:buNone/>
            </a:pPr>
            <a:r>
              <a:rPr b="1" lang="de-DE" sz="4400" spc="-1" strike="noStrike" u="sng">
                <a:solidFill>
                  <a:srgbClr val="000000"/>
                </a:solidFill>
                <a:uFillTx/>
                <a:latin typeface="Calibri Light"/>
              </a:rPr>
              <a:t>Exkurs: Qualitätsverbesserung ja - aber wie??</a:t>
            </a:r>
            <a:endParaRPr b="0" lang="de-DE" sz="4400" spc="-1" strike="noStrike">
              <a:solidFill>
                <a:srgbClr val="000000"/>
              </a:solidFill>
              <a:latin typeface="Calibri"/>
            </a:endParaRPr>
          </a:p>
        </p:txBody>
      </p:sp>
      <p:sp>
        <p:nvSpPr>
          <p:cNvPr id="136" name="PlaceHolder 2"/>
          <p:cNvSpPr>
            <a:spLocks noGrp="1"/>
          </p:cNvSpPr>
          <p:nvPr>
            <p:ph/>
          </p:nvPr>
        </p:nvSpPr>
        <p:spPr>
          <a:xfrm>
            <a:off x="404280" y="1325520"/>
            <a:ext cx="11588400" cy="5027400"/>
          </a:xfrm>
          <a:prstGeom prst="rect">
            <a:avLst/>
          </a:prstGeom>
          <a:solidFill>
            <a:srgbClr val="fbe5d6"/>
          </a:solidFill>
          <a:ln w="0">
            <a:noFill/>
          </a:ln>
        </p:spPr>
        <p:txBody>
          <a:bodyPr anchor="t">
            <a:noAutofit/>
          </a:bodyPr>
          <a:p>
            <a:pPr marL="228600" indent="-228600">
              <a:lnSpc>
                <a:spcPct val="90000"/>
              </a:lnSpc>
              <a:spcBef>
                <a:spcPts val="1001"/>
              </a:spcBef>
              <a:buClr>
                <a:srgbClr val="000000"/>
              </a:buClr>
              <a:buFont typeface="Arial"/>
              <a:buChar char="•"/>
            </a:pPr>
            <a:r>
              <a:rPr b="0" i="1" lang="de-DE" sz="3100" spc="-1" strike="noStrike">
                <a:solidFill>
                  <a:srgbClr val="000000"/>
                </a:solidFill>
                <a:latin typeface="Calibri"/>
              </a:rPr>
              <a:t>Schlechte Qualität muss verbessert werden aber nicht finanziell bestraft</a:t>
            </a:r>
            <a:endParaRPr b="0" lang="de-DE" sz="31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i="1" lang="de-DE" sz="3100" spc="-1" strike="noStrike">
                <a:solidFill>
                  <a:srgbClr val="000000"/>
                </a:solidFill>
                <a:latin typeface="Calibri"/>
              </a:rPr>
              <a:t>Dazu notwendig: sachliche Vorgaben (z.B. Peer-Review, Personalbemessung)</a:t>
            </a:r>
            <a:endParaRPr b="0" lang="de-DE" sz="31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i="1" lang="de-DE" sz="3100" spc="-1" strike="noStrike">
                <a:solidFill>
                  <a:srgbClr val="000000"/>
                </a:solidFill>
                <a:latin typeface="Calibri"/>
              </a:rPr>
              <a:t>An Pranger stellen und Entzug der Vergütung schaden hierbei, weil Schließungen als Folge der Bestrafung keine Entscheidung im Rahmen der jeweiligen Landeskrankenhausplanung sind</a:t>
            </a:r>
            <a:endParaRPr b="0" lang="de-DE" sz="31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i="1" lang="de-DE" sz="3100" spc="-1" strike="noStrike">
                <a:solidFill>
                  <a:srgbClr val="000000"/>
                </a:solidFill>
                <a:latin typeface="Calibri"/>
              </a:rPr>
              <a:t>Es droht Schönung der Ergebnisse und Selektion „leichter“ Patienten</a:t>
            </a:r>
            <a:endParaRPr b="0" lang="de-DE" sz="31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i="1" lang="de-DE" sz="3100" spc="-1" strike="noStrike">
                <a:solidFill>
                  <a:srgbClr val="000000"/>
                </a:solidFill>
                <a:latin typeface="Calibri"/>
              </a:rPr>
              <a:t>Qualitätsprüfung ist eigentlich Ländersache (Sicherstellungsauftrag)</a:t>
            </a:r>
            <a:endParaRPr b="0" lang="de-DE" sz="3100" spc="-1" strike="noStrike">
              <a:solidFill>
                <a:srgbClr val="000000"/>
              </a:solidFill>
              <a:latin typeface="Calibri"/>
            </a:endParaRPr>
          </a:p>
          <a:p>
            <a:pPr marL="228600" indent="-228600">
              <a:lnSpc>
                <a:spcPct val="90000"/>
              </a:lnSpc>
              <a:spcBef>
                <a:spcPts val="1001"/>
              </a:spcBef>
              <a:buClr>
                <a:srgbClr val="000000"/>
              </a:buClr>
              <a:buFont typeface="Arial"/>
              <a:buChar char="•"/>
            </a:pPr>
            <a:r>
              <a:rPr b="1" i="1" lang="de-DE" sz="2800" spc="-1" strike="noStrike">
                <a:solidFill>
                  <a:srgbClr val="000000"/>
                </a:solidFill>
                <a:latin typeface="Calibri"/>
              </a:rPr>
              <a:t>Lauterbach behauptet seine Reform fördere die Qualität, aber die schlechteste Qualität ist, wenn keine Versorgung mehr da ist</a:t>
            </a:r>
            <a:endParaRPr b="0" lang="de-DE" sz="2800" spc="-1" strike="noStrike">
              <a:solidFill>
                <a:srgbClr val="000000"/>
              </a:solidFill>
              <a:latin typeface="Calibri"/>
            </a:endParaRPr>
          </a:p>
          <a:p>
            <a:pPr>
              <a:lnSpc>
                <a:spcPct val="90000"/>
              </a:lnSpc>
              <a:spcBef>
                <a:spcPts val="1001"/>
              </a:spcBef>
              <a:buNone/>
            </a:pPr>
            <a:endParaRPr b="0" lang="de-DE" sz="31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2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7" name="PlaceHolder 1"/>
          <p:cNvSpPr>
            <a:spLocks noGrp="1"/>
          </p:cNvSpPr>
          <p:nvPr>
            <p:ph type="title"/>
          </p:nvPr>
        </p:nvSpPr>
        <p:spPr>
          <a:xfrm>
            <a:off x="838080" y="0"/>
            <a:ext cx="10838160" cy="1279440"/>
          </a:xfrm>
          <a:prstGeom prst="rect">
            <a:avLst/>
          </a:prstGeom>
          <a:noFill/>
          <a:ln w="0">
            <a:noFill/>
          </a:ln>
        </p:spPr>
        <p:txBody>
          <a:bodyPr anchor="ctr">
            <a:normAutofit fontScale="98000"/>
          </a:bodyPr>
          <a:p>
            <a:pPr>
              <a:lnSpc>
                <a:spcPct val="90000"/>
              </a:lnSpc>
              <a:buNone/>
            </a:pPr>
            <a:r>
              <a:rPr b="1" lang="de-DE" sz="4400" spc="-1" strike="noStrike" u="sng">
                <a:solidFill>
                  <a:srgbClr val="00b0f0"/>
                </a:solidFill>
                <a:uFillTx/>
                <a:latin typeface="Calibri Light"/>
              </a:rPr>
              <a:t>Forderungen</a:t>
            </a:r>
            <a:r>
              <a:rPr b="1" lang="de-DE" sz="4400" spc="-1" strike="noStrike" u="sng">
                <a:solidFill>
                  <a:srgbClr val="000000"/>
                </a:solidFill>
                <a:uFillTx/>
                <a:latin typeface="Calibri Light"/>
              </a:rPr>
              <a:t> zur Planung in Leistungsgruppen</a:t>
            </a:r>
            <a:endParaRPr b="0" lang="de-DE" sz="4400" spc="-1" strike="noStrike">
              <a:solidFill>
                <a:srgbClr val="000000"/>
              </a:solidFill>
              <a:latin typeface="Calibri"/>
            </a:endParaRPr>
          </a:p>
        </p:txBody>
      </p:sp>
      <p:sp>
        <p:nvSpPr>
          <p:cNvPr id="138" name="PlaceHolder 2"/>
          <p:cNvSpPr>
            <a:spLocks noGrp="1"/>
          </p:cNvSpPr>
          <p:nvPr>
            <p:ph/>
          </p:nvPr>
        </p:nvSpPr>
        <p:spPr>
          <a:xfrm>
            <a:off x="507600" y="1652040"/>
            <a:ext cx="10968480" cy="4974120"/>
          </a:xfrm>
          <a:prstGeom prst="rect">
            <a:avLst/>
          </a:prstGeom>
          <a:noFill/>
          <a:ln w="0">
            <a:noFill/>
          </a:ln>
        </p:spPr>
        <p:txBody>
          <a:bodyPr anchor="t">
            <a:normAutofit fontScale="93000"/>
          </a:bodyPr>
          <a:p>
            <a:pPr marL="228600" indent="-228600">
              <a:lnSpc>
                <a:spcPct val="90000"/>
              </a:lnSpc>
              <a:spcBef>
                <a:spcPts val="1001"/>
              </a:spcBef>
              <a:buClr>
                <a:srgbClr val="00b0f0"/>
              </a:buClr>
              <a:buFont typeface="Wingdings" charset="2"/>
              <a:buChar char=""/>
            </a:pPr>
            <a:r>
              <a:rPr b="1" lang="de-DE" sz="3200" spc="-1" strike="noStrike">
                <a:solidFill>
                  <a:srgbClr val="00b0f0"/>
                </a:solidFill>
                <a:latin typeface="Calibri"/>
              </a:rPr>
              <a:t>Krankenhäuser müssen bei Nichterfüllung von Qualitätskriterien unterstützt werden, damit sie diese in Zukunft zu erfüllen</a:t>
            </a:r>
            <a:endParaRPr b="0" lang="de-DE" sz="3200" spc="-1" strike="noStrike">
              <a:solidFill>
                <a:srgbClr val="000000"/>
              </a:solidFill>
              <a:latin typeface="Calibri"/>
            </a:endParaRPr>
          </a:p>
          <a:p>
            <a:pPr marL="228600" indent="-228600">
              <a:lnSpc>
                <a:spcPct val="90000"/>
              </a:lnSpc>
              <a:spcBef>
                <a:spcPts val="1001"/>
              </a:spcBef>
              <a:buClr>
                <a:srgbClr val="00b0f0"/>
              </a:buClr>
              <a:buFont typeface="Wingdings" charset="2"/>
              <a:buChar char=""/>
            </a:pPr>
            <a:r>
              <a:rPr b="1" lang="de-DE" sz="3200" spc="-1" strike="noStrike">
                <a:solidFill>
                  <a:srgbClr val="00b0f0"/>
                </a:solidFill>
                <a:latin typeface="Calibri"/>
              </a:rPr>
              <a:t>Leistungsgruppen und Qualitätskriterien müssen sachgerecht sein und kein Selektionsinstrument</a:t>
            </a:r>
            <a:endParaRPr b="0" lang="de-DE" sz="3200" spc="-1" strike="noStrike">
              <a:solidFill>
                <a:srgbClr val="000000"/>
              </a:solidFill>
              <a:latin typeface="Calibri"/>
            </a:endParaRPr>
          </a:p>
          <a:p>
            <a:pPr>
              <a:lnSpc>
                <a:spcPct val="90000"/>
              </a:lnSpc>
              <a:spcBef>
                <a:spcPts val="1001"/>
              </a:spcBef>
              <a:buNone/>
              <a:tabLst>
                <a:tab algn="l" pos="0"/>
              </a:tabLst>
            </a:pPr>
            <a:r>
              <a:rPr b="1" lang="de-DE" sz="3200" spc="-1" strike="noStrike">
                <a:solidFill>
                  <a:srgbClr val="000000"/>
                </a:solidFill>
                <a:latin typeface="Calibri"/>
              </a:rPr>
              <a:t>Dies ist am ehesten erreichbar</a:t>
            </a:r>
            <a:endParaRPr b="0" lang="de-DE" sz="3200" spc="-1" strike="noStrike">
              <a:solidFill>
                <a:srgbClr val="000000"/>
              </a:solidFill>
              <a:latin typeface="Calibri"/>
            </a:endParaRPr>
          </a:p>
          <a:p>
            <a:pPr marL="228600" indent="-228600">
              <a:lnSpc>
                <a:spcPct val="90000"/>
              </a:lnSpc>
              <a:spcBef>
                <a:spcPts val="1001"/>
              </a:spcBef>
              <a:buClr>
                <a:srgbClr val="00b0f0"/>
              </a:buClr>
              <a:buFont typeface="Wingdings" charset="2"/>
              <a:buChar char=""/>
              <a:tabLst>
                <a:tab algn="l" pos="0"/>
              </a:tabLst>
            </a:pPr>
            <a:r>
              <a:rPr b="1" lang="de-DE" sz="3600" spc="-1" strike="noStrike">
                <a:solidFill>
                  <a:srgbClr val="00b0f0"/>
                </a:solidFill>
                <a:latin typeface="Calibri"/>
              </a:rPr>
              <a:t>wenn Planung demokratisch ist (Beteiligung aller Betroffenen)</a:t>
            </a:r>
            <a:endParaRPr b="0" lang="de-DE" sz="3600" spc="-1" strike="noStrike">
              <a:solidFill>
                <a:srgbClr val="000000"/>
              </a:solidFill>
              <a:latin typeface="Calibri"/>
            </a:endParaRPr>
          </a:p>
          <a:p>
            <a:pPr marL="228600" indent="-228600">
              <a:lnSpc>
                <a:spcPct val="90000"/>
              </a:lnSpc>
              <a:spcBef>
                <a:spcPts val="1001"/>
              </a:spcBef>
              <a:buClr>
                <a:srgbClr val="00b0f0"/>
              </a:buClr>
              <a:buFont typeface="Wingdings" charset="2"/>
              <a:buChar char=""/>
              <a:tabLst>
                <a:tab algn="l" pos="0"/>
              </a:tabLst>
            </a:pPr>
            <a:r>
              <a:rPr b="1" lang="de-DE" sz="3600" spc="-1" strike="noStrike">
                <a:solidFill>
                  <a:srgbClr val="00b0f0"/>
                </a:solidFill>
                <a:latin typeface="Calibri"/>
              </a:rPr>
              <a:t>Ortsnah in den Versorgungsregionen erfolgt</a:t>
            </a:r>
            <a:endParaRPr b="0" lang="de-DE" sz="3600" spc="-1" strike="noStrike">
              <a:solidFill>
                <a:srgbClr val="000000"/>
              </a:solidFill>
              <a:latin typeface="Calibri"/>
            </a:endParaRPr>
          </a:p>
          <a:p>
            <a:pPr>
              <a:lnSpc>
                <a:spcPct val="90000"/>
              </a:lnSpc>
              <a:spcBef>
                <a:spcPts val="1001"/>
              </a:spcBef>
              <a:buNone/>
              <a:tabLst>
                <a:tab algn="l" pos="0"/>
              </a:tabLst>
            </a:pPr>
            <a:endParaRPr b="0" lang="de-DE" sz="2800" spc="-1" strike="noStrike">
              <a:solidFill>
                <a:srgbClr val="000000"/>
              </a:solidFill>
              <a:latin typeface="Calibri"/>
            </a:endParaRPr>
          </a:p>
          <a:p>
            <a:pPr>
              <a:lnSpc>
                <a:spcPct val="90000"/>
              </a:lnSpc>
              <a:spcBef>
                <a:spcPts val="1001"/>
              </a:spcBef>
              <a:buNone/>
              <a:tabLst>
                <a:tab algn="l" pos="0"/>
              </a:tabLst>
            </a:pPr>
            <a:endParaRPr b="0" lang="de-DE" sz="28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2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9" name="PlaceHolder 1"/>
          <p:cNvSpPr>
            <a:spLocks noGrp="1"/>
          </p:cNvSpPr>
          <p:nvPr>
            <p:ph type="title"/>
          </p:nvPr>
        </p:nvSpPr>
        <p:spPr>
          <a:xfrm>
            <a:off x="712800" y="2570040"/>
            <a:ext cx="10515240" cy="1325160"/>
          </a:xfrm>
          <a:prstGeom prst="rect">
            <a:avLst/>
          </a:prstGeom>
          <a:noFill/>
          <a:ln w="0">
            <a:noFill/>
          </a:ln>
        </p:spPr>
        <p:txBody>
          <a:bodyPr anchor="ctr">
            <a:normAutofit fontScale="82000"/>
          </a:bodyPr>
          <a:p>
            <a:pPr algn="ctr">
              <a:lnSpc>
                <a:spcPct val="90000"/>
              </a:lnSpc>
              <a:buNone/>
            </a:pPr>
            <a:r>
              <a:rPr b="1" lang="de-DE" sz="4400" spc="-1" strike="noStrike" u="sng">
                <a:solidFill>
                  <a:srgbClr val="000000"/>
                </a:solidFill>
                <a:uFillTx/>
                <a:latin typeface="Calibri Light"/>
              </a:rPr>
              <a:t>Sektorenübergreifende Versorger (SüV)</a:t>
            </a:r>
            <a:br>
              <a:rPr sz="4400"/>
            </a:br>
            <a:r>
              <a:rPr b="1" lang="de-DE" sz="4400" spc="-1" strike="noStrike" u="sng">
                <a:solidFill>
                  <a:srgbClr val="000000"/>
                </a:solidFill>
                <a:uFillTx/>
                <a:latin typeface="Calibri Light"/>
              </a:rPr>
              <a:t>(ehemals Level Ii)</a:t>
            </a:r>
            <a:endParaRPr b="0" lang="de-DE" sz="44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2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0" name="PlaceHolder 1"/>
          <p:cNvSpPr>
            <a:spLocks noGrp="1"/>
          </p:cNvSpPr>
          <p:nvPr>
            <p:ph type="title"/>
          </p:nvPr>
        </p:nvSpPr>
        <p:spPr>
          <a:xfrm>
            <a:off x="925920" y="-123480"/>
            <a:ext cx="10515240" cy="1325160"/>
          </a:xfrm>
          <a:prstGeom prst="rect">
            <a:avLst/>
          </a:prstGeom>
          <a:noFill/>
          <a:ln w="0">
            <a:noFill/>
          </a:ln>
        </p:spPr>
        <p:txBody>
          <a:bodyPr anchor="ctr">
            <a:normAutofit/>
          </a:bodyPr>
          <a:p>
            <a:pPr>
              <a:lnSpc>
                <a:spcPct val="90000"/>
              </a:lnSpc>
              <a:buNone/>
            </a:pPr>
            <a:r>
              <a:rPr b="1" lang="de-DE" sz="4400" spc="-1" strike="noStrike" u="sng">
                <a:solidFill>
                  <a:srgbClr val="000000"/>
                </a:solidFill>
                <a:uFillTx/>
                <a:latin typeface="Calibri Light"/>
              </a:rPr>
              <a:t>SüV - 1 </a:t>
            </a:r>
            <a:r>
              <a:rPr b="1" lang="de-DE" sz="2400" spc="-1" strike="noStrike" u="sng">
                <a:solidFill>
                  <a:srgbClr val="000000"/>
                </a:solidFill>
                <a:uFillTx/>
                <a:latin typeface="Calibri Light"/>
              </a:rPr>
              <a:t>(SGB 5 § 115g)</a:t>
            </a:r>
            <a:endParaRPr b="0" lang="de-DE" sz="2400" spc="-1" strike="noStrike">
              <a:solidFill>
                <a:srgbClr val="000000"/>
              </a:solidFill>
              <a:latin typeface="Calibri"/>
            </a:endParaRPr>
          </a:p>
        </p:txBody>
      </p:sp>
      <p:sp>
        <p:nvSpPr>
          <p:cNvPr id="141" name="PlaceHolder 2"/>
          <p:cNvSpPr>
            <a:spLocks noGrp="1"/>
          </p:cNvSpPr>
          <p:nvPr>
            <p:ph/>
          </p:nvPr>
        </p:nvSpPr>
        <p:spPr>
          <a:xfrm>
            <a:off x="384480" y="1202040"/>
            <a:ext cx="11410920" cy="5298480"/>
          </a:xfrm>
          <a:prstGeom prst="rect">
            <a:avLst/>
          </a:prstGeom>
          <a:noFill/>
          <a:ln w="0">
            <a:noFill/>
          </a:ln>
        </p:spPr>
        <p:txBody>
          <a:bodyPr anchor="t">
            <a:normAutofit/>
          </a:bodyPr>
          <a:p>
            <a:pPr marL="343080" indent="-343080">
              <a:lnSpc>
                <a:spcPct val="107000"/>
              </a:lnSpc>
              <a:spcBef>
                <a:spcPts val="1001"/>
              </a:spcBef>
              <a:buClr>
                <a:srgbClr val="000000"/>
              </a:buClr>
              <a:buFont typeface="Symbol"/>
              <a:buChar char=""/>
            </a:pPr>
            <a:r>
              <a:rPr b="0" lang="de-DE" sz="2800" spc="-1" strike="noStrike">
                <a:solidFill>
                  <a:srgbClr val="000000"/>
                </a:solidFill>
                <a:latin typeface="Calibri"/>
                <a:ea typeface="Calibri"/>
              </a:rPr>
              <a:t>Sektorenübergreifende Versorgungseinrichtungen (SüV) werden </a:t>
            </a:r>
            <a:r>
              <a:rPr b="1" lang="de-DE" sz="2800" spc="-1" strike="noStrike">
                <a:solidFill>
                  <a:srgbClr val="000000"/>
                </a:solidFill>
                <a:latin typeface="Calibri"/>
                <a:ea typeface="Calibri"/>
              </a:rPr>
              <a:t>vom Land bestimmt </a:t>
            </a:r>
            <a:endParaRPr b="0" lang="de-DE" sz="2800" spc="-1" strike="noStrike">
              <a:solidFill>
                <a:srgbClr val="000000"/>
              </a:solidFill>
              <a:latin typeface="Calibri"/>
            </a:endParaRPr>
          </a:p>
          <a:p>
            <a:pPr marL="343080" indent="-343080">
              <a:lnSpc>
                <a:spcPct val="107000"/>
              </a:lnSpc>
              <a:spcBef>
                <a:spcPts val="1001"/>
              </a:spcBef>
              <a:buClr>
                <a:srgbClr val="000000"/>
              </a:buClr>
              <a:buFont typeface="Symbol"/>
              <a:buChar char=""/>
            </a:pPr>
            <a:r>
              <a:rPr b="0" lang="de-DE" sz="2800" spc="-1" strike="noStrike">
                <a:solidFill>
                  <a:srgbClr val="000000"/>
                </a:solidFill>
                <a:latin typeface="Calibri"/>
                <a:ea typeface="Calibri"/>
              </a:rPr>
              <a:t>KH kann Antrag auf Umwandlung stellen</a:t>
            </a:r>
            <a:endParaRPr b="0" lang="de-DE" sz="2800" spc="-1" strike="noStrike">
              <a:solidFill>
                <a:srgbClr val="000000"/>
              </a:solidFill>
              <a:latin typeface="Calibri"/>
            </a:endParaRPr>
          </a:p>
          <a:p>
            <a:pPr marL="343080" indent="-343080">
              <a:lnSpc>
                <a:spcPct val="107000"/>
              </a:lnSpc>
              <a:spcBef>
                <a:spcPts val="1001"/>
              </a:spcBef>
              <a:buClr>
                <a:srgbClr val="000000"/>
              </a:buClr>
              <a:buFont typeface="Symbol"/>
              <a:buChar char=""/>
            </a:pPr>
            <a:r>
              <a:rPr b="1" lang="de-DE" sz="2800" spc="-1" strike="noStrike">
                <a:solidFill>
                  <a:srgbClr val="000000"/>
                </a:solidFill>
                <a:latin typeface="Calibri"/>
                <a:ea typeface="Calibri"/>
              </a:rPr>
              <a:t>Anwendung ab 2027</a:t>
            </a:r>
            <a:endParaRPr b="0" lang="de-DE" sz="2800" spc="-1" strike="noStrike">
              <a:solidFill>
                <a:srgbClr val="000000"/>
              </a:solidFill>
              <a:latin typeface="Calibri"/>
            </a:endParaRPr>
          </a:p>
          <a:p>
            <a:pPr marL="343080" indent="-343080">
              <a:lnSpc>
                <a:spcPct val="107000"/>
              </a:lnSpc>
              <a:spcBef>
                <a:spcPts val="1001"/>
              </a:spcBef>
              <a:buClr>
                <a:srgbClr val="000000"/>
              </a:buClr>
              <a:buFont typeface="Symbol"/>
              <a:buChar char=""/>
            </a:pPr>
            <a:r>
              <a:rPr b="0" lang="de-DE" sz="2800" spc="-1" strike="noStrike">
                <a:solidFill>
                  <a:srgbClr val="000000"/>
                </a:solidFill>
                <a:latin typeface="Calibri"/>
                <a:ea typeface="Calibri"/>
              </a:rPr>
              <a:t>Leistungen sind:</a:t>
            </a:r>
            <a:endParaRPr b="0" lang="de-DE" sz="2800" spc="-1" strike="noStrike">
              <a:solidFill>
                <a:srgbClr val="000000"/>
              </a:solidFill>
              <a:latin typeface="Calibri"/>
            </a:endParaRPr>
          </a:p>
          <a:p>
            <a:pPr lvl="1" marL="800280" indent="-343080">
              <a:lnSpc>
                <a:spcPct val="107000"/>
              </a:lnSpc>
              <a:spcBef>
                <a:spcPts val="499"/>
              </a:spcBef>
              <a:buClr>
                <a:srgbClr val="000000"/>
              </a:buClr>
              <a:buFont typeface="Symbol"/>
              <a:buChar char=""/>
            </a:pPr>
            <a:r>
              <a:rPr b="0" lang="de-DE" sz="2800" spc="-1" strike="noStrike">
                <a:solidFill>
                  <a:srgbClr val="000000"/>
                </a:solidFill>
                <a:latin typeface="Calibri"/>
                <a:ea typeface="Calibri"/>
              </a:rPr>
              <a:t>ambulante Leistungen aufgrund einer Ermächtigung zur Teilnahme an der vertragsärztlichen Versorgung </a:t>
            </a:r>
            <a:endParaRPr b="0" lang="de-DE" sz="2800" spc="-1" strike="noStrike">
              <a:solidFill>
                <a:srgbClr val="000000"/>
              </a:solidFill>
              <a:latin typeface="Calibri"/>
            </a:endParaRPr>
          </a:p>
          <a:p>
            <a:pPr lvl="1" marL="800280" indent="-343080">
              <a:lnSpc>
                <a:spcPct val="107000"/>
              </a:lnSpc>
              <a:spcBef>
                <a:spcPts val="499"/>
              </a:spcBef>
              <a:buClr>
                <a:srgbClr val="000000"/>
              </a:buClr>
              <a:buFont typeface="Symbol"/>
              <a:buChar char=""/>
            </a:pPr>
            <a:r>
              <a:rPr b="0" lang="de-DE" sz="2800" spc="-1" strike="noStrike">
                <a:solidFill>
                  <a:srgbClr val="000000"/>
                </a:solidFill>
                <a:latin typeface="Calibri"/>
                <a:ea typeface="Calibri"/>
              </a:rPr>
              <a:t>ambulantes Operieren</a:t>
            </a:r>
            <a:endParaRPr b="0" lang="de-DE" sz="2800" spc="-1" strike="noStrike">
              <a:solidFill>
                <a:srgbClr val="000000"/>
              </a:solidFill>
              <a:latin typeface="Calibri"/>
            </a:endParaRPr>
          </a:p>
          <a:p>
            <a:pPr lvl="1" marL="800280" indent="-343080">
              <a:lnSpc>
                <a:spcPct val="107000"/>
              </a:lnSpc>
              <a:spcBef>
                <a:spcPts val="499"/>
              </a:spcBef>
              <a:buClr>
                <a:srgbClr val="000000"/>
              </a:buClr>
              <a:buFont typeface="Symbol"/>
              <a:buChar char=""/>
            </a:pPr>
            <a:r>
              <a:rPr b="1" lang="de-DE" sz="2800" spc="-1" strike="noStrike">
                <a:solidFill>
                  <a:srgbClr val="000000"/>
                </a:solidFill>
                <a:latin typeface="Calibri"/>
                <a:ea typeface="Calibri"/>
              </a:rPr>
              <a:t>Vereinbarte </a:t>
            </a:r>
            <a:r>
              <a:rPr b="0" lang="de-DE" sz="2800" spc="-1" strike="noStrike">
                <a:solidFill>
                  <a:srgbClr val="000000"/>
                </a:solidFill>
                <a:latin typeface="Calibri"/>
                <a:ea typeface="Calibri"/>
              </a:rPr>
              <a:t>Stationäre Leistungen</a:t>
            </a:r>
            <a:endParaRPr b="0" lang="de-DE" sz="2800" spc="-1" strike="noStrike">
              <a:solidFill>
                <a:srgbClr val="000000"/>
              </a:solidFill>
              <a:latin typeface="Calibri"/>
            </a:endParaRPr>
          </a:p>
          <a:p>
            <a:pPr lvl="1" marL="800280" indent="-343080">
              <a:lnSpc>
                <a:spcPct val="107000"/>
              </a:lnSpc>
              <a:spcBef>
                <a:spcPts val="499"/>
              </a:spcBef>
              <a:buClr>
                <a:srgbClr val="000000"/>
              </a:buClr>
              <a:buFont typeface="Symbol"/>
              <a:buChar char=""/>
            </a:pPr>
            <a:r>
              <a:rPr b="0" lang="de-DE" sz="2800" spc="-1" strike="noStrike">
                <a:solidFill>
                  <a:srgbClr val="000000"/>
                </a:solidFill>
                <a:latin typeface="Calibri"/>
                <a:ea typeface="Calibri"/>
              </a:rPr>
              <a:t>Übergangspflege und Kurzzeitpflege</a:t>
            </a:r>
            <a:endParaRPr b="0" lang="de-DE" sz="2800" spc="-1" strike="noStrike">
              <a:solidFill>
                <a:srgbClr val="000000"/>
              </a:solidFill>
              <a:latin typeface="Calibri"/>
            </a:endParaRPr>
          </a:p>
          <a:p>
            <a:pPr>
              <a:lnSpc>
                <a:spcPct val="90000"/>
              </a:lnSpc>
              <a:spcBef>
                <a:spcPts val="1417"/>
              </a:spcBef>
              <a:buNone/>
            </a:pPr>
            <a:endParaRPr b="0" lang="de-DE" sz="2800" spc="-1" strike="noStrike">
              <a:solidFill>
                <a:srgbClr val="000000"/>
              </a:solidFill>
              <a:latin typeface="Calibri"/>
            </a:endParaRPr>
          </a:p>
          <a:p>
            <a:pPr>
              <a:lnSpc>
                <a:spcPct val="107000"/>
              </a:lnSpc>
              <a:spcBef>
                <a:spcPts val="1001"/>
              </a:spcBef>
              <a:buNone/>
            </a:pPr>
            <a:endParaRPr b="0" lang="de-DE" sz="32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2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2" name="PlaceHolder 1"/>
          <p:cNvSpPr>
            <a:spLocks noGrp="1"/>
          </p:cNvSpPr>
          <p:nvPr>
            <p:ph type="title"/>
          </p:nvPr>
        </p:nvSpPr>
        <p:spPr>
          <a:xfrm>
            <a:off x="1153080" y="18360"/>
            <a:ext cx="10748160" cy="1325160"/>
          </a:xfrm>
          <a:prstGeom prst="rect">
            <a:avLst/>
          </a:prstGeom>
          <a:noFill/>
          <a:ln w="0">
            <a:noFill/>
          </a:ln>
        </p:spPr>
        <p:txBody>
          <a:bodyPr anchor="ctr">
            <a:normAutofit/>
          </a:bodyPr>
          <a:p>
            <a:pPr>
              <a:lnSpc>
                <a:spcPct val="90000"/>
              </a:lnSpc>
              <a:buNone/>
            </a:pPr>
            <a:r>
              <a:rPr b="1" lang="de-DE" sz="4400" spc="-1" strike="noStrike" u="sng">
                <a:solidFill>
                  <a:srgbClr val="000000"/>
                </a:solidFill>
                <a:uFillTx/>
                <a:latin typeface="Calibri Light"/>
              </a:rPr>
              <a:t>SüV - 2 </a:t>
            </a:r>
            <a:r>
              <a:rPr b="1" lang="de-DE" sz="2400" spc="-1" strike="noStrike" u="sng">
                <a:solidFill>
                  <a:srgbClr val="000000"/>
                </a:solidFill>
                <a:uFillTx/>
                <a:latin typeface="Calibri Light"/>
              </a:rPr>
              <a:t>(SGB 5 § 115g)</a:t>
            </a:r>
            <a:endParaRPr b="0" lang="de-DE" sz="2400" spc="-1" strike="noStrike">
              <a:solidFill>
                <a:srgbClr val="000000"/>
              </a:solidFill>
              <a:latin typeface="Calibri"/>
            </a:endParaRPr>
          </a:p>
        </p:txBody>
      </p:sp>
      <p:sp>
        <p:nvSpPr>
          <p:cNvPr id="143" name="PlaceHolder 2"/>
          <p:cNvSpPr>
            <a:spLocks noGrp="1"/>
          </p:cNvSpPr>
          <p:nvPr>
            <p:ph/>
          </p:nvPr>
        </p:nvSpPr>
        <p:spPr>
          <a:xfrm>
            <a:off x="501120" y="1297440"/>
            <a:ext cx="11197800" cy="5340240"/>
          </a:xfrm>
          <a:prstGeom prst="rect">
            <a:avLst/>
          </a:prstGeom>
          <a:noFill/>
          <a:ln w="0">
            <a:noFill/>
          </a:ln>
        </p:spPr>
        <p:txBody>
          <a:bodyPr anchor="t">
            <a:normAutofit fontScale="90000"/>
          </a:bodyPr>
          <a:p>
            <a:pPr marL="343080" indent="-343080">
              <a:lnSpc>
                <a:spcPct val="107000"/>
              </a:lnSpc>
              <a:spcBef>
                <a:spcPts val="1001"/>
              </a:spcBef>
              <a:buClr>
                <a:srgbClr val="000000"/>
              </a:buClr>
              <a:buFont typeface="Symbol"/>
              <a:buChar char=""/>
            </a:pPr>
            <a:r>
              <a:rPr b="0" lang="de-DE" sz="2800" spc="-1" strike="noStrike">
                <a:solidFill>
                  <a:srgbClr val="000000"/>
                </a:solidFill>
                <a:latin typeface="Calibri"/>
                <a:ea typeface="Calibri"/>
              </a:rPr>
              <a:t>DKG und Kassen vereinbaren (bis 31.12.25)</a:t>
            </a:r>
            <a:endParaRPr b="0" lang="de-DE" sz="2800" spc="-1" strike="noStrike">
              <a:solidFill>
                <a:srgbClr val="000000"/>
              </a:solidFill>
              <a:latin typeface="Calibri"/>
            </a:endParaRPr>
          </a:p>
          <a:p>
            <a:pPr lvl="1" marL="685800" indent="-228600">
              <a:lnSpc>
                <a:spcPct val="107000"/>
              </a:lnSpc>
              <a:spcBef>
                <a:spcPts val="499"/>
              </a:spcBef>
              <a:buClr>
                <a:srgbClr val="000000"/>
              </a:buClr>
              <a:buFont typeface="Courier New"/>
              <a:buChar char="o"/>
            </a:pPr>
            <a:r>
              <a:rPr b="0" lang="de-DE" sz="2800" spc="-1" strike="noStrike">
                <a:solidFill>
                  <a:srgbClr val="000000"/>
                </a:solidFill>
                <a:latin typeface="Calibri"/>
                <a:ea typeface="Calibri"/>
              </a:rPr>
              <a:t>welche stationären Leistungen der Leistungsgruppen Allgemeine Innere Medizin oder Geriatrie sie mindestens anbieten </a:t>
            </a:r>
            <a:r>
              <a:rPr b="1" lang="de-DE" sz="2800" spc="-1" strike="noStrike">
                <a:solidFill>
                  <a:srgbClr val="000000"/>
                </a:solidFill>
                <a:latin typeface="Calibri"/>
                <a:ea typeface="Calibri"/>
              </a:rPr>
              <a:t>müssen</a:t>
            </a:r>
            <a:endParaRPr b="0" lang="de-DE" sz="2800" spc="-1" strike="noStrike">
              <a:solidFill>
                <a:srgbClr val="000000"/>
              </a:solidFill>
              <a:latin typeface="Calibri"/>
            </a:endParaRPr>
          </a:p>
          <a:p>
            <a:pPr lvl="1" marL="685800" indent="-228600">
              <a:lnSpc>
                <a:spcPct val="107000"/>
              </a:lnSpc>
              <a:spcBef>
                <a:spcPts val="499"/>
              </a:spcBef>
              <a:buClr>
                <a:srgbClr val="000000"/>
              </a:buClr>
              <a:buFont typeface="Courier New"/>
              <a:buChar char="o"/>
            </a:pPr>
            <a:r>
              <a:rPr b="0" lang="de-DE" sz="2800" spc="-1" strike="noStrike">
                <a:solidFill>
                  <a:srgbClr val="000000"/>
                </a:solidFill>
                <a:latin typeface="Calibri"/>
                <a:ea typeface="Calibri"/>
              </a:rPr>
              <a:t>welche weiteren stationären Leistungen erbracht werden </a:t>
            </a:r>
            <a:r>
              <a:rPr b="1" lang="de-DE" sz="2800" spc="-1" strike="noStrike">
                <a:solidFill>
                  <a:srgbClr val="000000"/>
                </a:solidFill>
                <a:latin typeface="Calibri"/>
                <a:ea typeface="Calibri"/>
              </a:rPr>
              <a:t>können</a:t>
            </a:r>
            <a:endParaRPr b="0" lang="de-DE" sz="2800" spc="-1" strike="noStrike">
              <a:solidFill>
                <a:srgbClr val="000000"/>
              </a:solidFill>
              <a:latin typeface="Calibri"/>
            </a:endParaRPr>
          </a:p>
          <a:p>
            <a:pPr lvl="1" marL="743040" indent="-285840">
              <a:lnSpc>
                <a:spcPct val="107000"/>
              </a:lnSpc>
              <a:spcBef>
                <a:spcPts val="499"/>
              </a:spcBef>
              <a:buClr>
                <a:srgbClr val="000000"/>
              </a:buClr>
              <a:buFont typeface="Courier New"/>
              <a:buChar char="o"/>
            </a:pPr>
            <a:r>
              <a:rPr b="0" lang="de-DE" sz="2800" spc="-1" strike="noStrike">
                <a:solidFill>
                  <a:srgbClr val="000000"/>
                </a:solidFill>
                <a:latin typeface="Calibri"/>
                <a:ea typeface="Calibri"/>
              </a:rPr>
              <a:t>welche Anforderungen an die Qualität, Patientensicherheit und Dokumentation </a:t>
            </a:r>
            <a:r>
              <a:rPr b="1" lang="de-DE" sz="2800" spc="-1" strike="noStrike">
                <a:solidFill>
                  <a:srgbClr val="000000"/>
                </a:solidFill>
                <a:latin typeface="Calibri"/>
                <a:ea typeface="Calibri"/>
              </a:rPr>
              <a:t>erfüllt werden müssen</a:t>
            </a:r>
            <a:endParaRPr b="0" lang="de-DE" sz="2800" spc="-1" strike="noStrike">
              <a:solidFill>
                <a:srgbClr val="000000"/>
              </a:solidFill>
              <a:latin typeface="Calibri"/>
            </a:endParaRPr>
          </a:p>
          <a:p>
            <a:pPr marL="228600" indent="-228600">
              <a:lnSpc>
                <a:spcPct val="107000"/>
              </a:lnSpc>
              <a:spcBef>
                <a:spcPts val="1001"/>
              </a:spcBef>
              <a:buClr>
                <a:srgbClr val="ff0000"/>
              </a:buClr>
              <a:buFont typeface="Wingdings" charset="2"/>
              <a:buChar char=""/>
            </a:pPr>
            <a:r>
              <a:rPr b="0" i="1" lang="de-DE" sz="2400" spc="-1" strike="noStrike">
                <a:solidFill>
                  <a:srgbClr val="ff0000"/>
                </a:solidFill>
                <a:latin typeface="Calibri"/>
                <a:ea typeface="Calibri"/>
              </a:rPr>
              <a:t> </a:t>
            </a:r>
            <a:r>
              <a:rPr b="0" i="1" lang="de-DE" sz="2400" spc="-1" strike="noStrike">
                <a:solidFill>
                  <a:srgbClr val="ff0000"/>
                </a:solidFill>
                <a:latin typeface="Calibri"/>
                <a:ea typeface="Calibri"/>
              </a:rPr>
              <a:t>Nur eingeschränkte Zahl von Patienten darf behandelt werden</a:t>
            </a:r>
            <a:endParaRPr b="0" lang="de-DE" sz="2400" spc="-1" strike="noStrike">
              <a:solidFill>
                <a:srgbClr val="000000"/>
              </a:solidFill>
              <a:latin typeface="Calibri"/>
            </a:endParaRPr>
          </a:p>
          <a:p>
            <a:pPr marL="228600" indent="-228600">
              <a:lnSpc>
                <a:spcPct val="107000"/>
              </a:lnSpc>
              <a:spcBef>
                <a:spcPts val="1001"/>
              </a:spcBef>
              <a:buClr>
                <a:srgbClr val="ff0000"/>
              </a:buClr>
              <a:buFont typeface="Wingdings" charset="2"/>
              <a:buChar char=""/>
            </a:pPr>
            <a:r>
              <a:rPr b="0" i="1" lang="de-DE" sz="2400" spc="-1" strike="noStrike">
                <a:solidFill>
                  <a:srgbClr val="ff0000"/>
                </a:solidFill>
                <a:latin typeface="Calibri"/>
                <a:ea typeface="Calibri"/>
              </a:rPr>
              <a:t>Erweiterung der Rechte von Krankenhausgesellschaft, Kassen, KV - zu Lasten der Länder</a:t>
            </a:r>
            <a:endParaRPr b="0" lang="de-DE" sz="2400" spc="-1" strike="noStrike">
              <a:solidFill>
                <a:srgbClr val="000000"/>
              </a:solidFill>
              <a:latin typeface="Calibri"/>
            </a:endParaRPr>
          </a:p>
          <a:p>
            <a:pPr marL="228600" indent="-228600">
              <a:lnSpc>
                <a:spcPct val="107000"/>
              </a:lnSpc>
              <a:spcBef>
                <a:spcPts val="1001"/>
              </a:spcBef>
              <a:buClr>
                <a:srgbClr val="ff0000"/>
              </a:buClr>
              <a:buFont typeface="Wingdings" charset="2"/>
              <a:buChar char=""/>
            </a:pPr>
            <a:r>
              <a:rPr b="0" i="1" lang="de-DE" sz="2400" spc="-1" strike="noStrike">
                <a:solidFill>
                  <a:srgbClr val="ff0000"/>
                </a:solidFill>
                <a:latin typeface="Calibri"/>
                <a:ea typeface="Calibri"/>
              </a:rPr>
              <a:t>Ausschluss Behandlung Notfälle (Kommission und Eckpunkte) nicht erwähnt, soll vermutlich über Vereinbarung kommen</a:t>
            </a:r>
            <a:endParaRPr b="0" lang="de-DE" sz="2400" spc="-1" strike="noStrike">
              <a:solidFill>
                <a:srgbClr val="000000"/>
              </a:solidFill>
              <a:latin typeface="Calibri"/>
            </a:endParaRPr>
          </a:p>
          <a:p>
            <a:pPr>
              <a:lnSpc>
                <a:spcPct val="107000"/>
              </a:lnSpc>
              <a:spcBef>
                <a:spcPts val="1001"/>
              </a:spcBef>
              <a:buNone/>
            </a:pPr>
            <a:endParaRPr b="0" lang="de-DE" sz="2000" spc="-1" strike="noStrike">
              <a:solidFill>
                <a:srgbClr val="000000"/>
              </a:solidFill>
              <a:latin typeface="Calibri"/>
            </a:endParaRPr>
          </a:p>
          <a:p>
            <a:pPr>
              <a:lnSpc>
                <a:spcPct val="107000"/>
              </a:lnSpc>
              <a:spcBef>
                <a:spcPts val="1001"/>
              </a:spcBef>
              <a:buNone/>
              <a:tabLst>
                <a:tab algn="l" pos="0"/>
              </a:tabLst>
            </a:pPr>
            <a:endParaRPr b="0" lang="de-DE" sz="11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2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4" name="PlaceHolder 1"/>
          <p:cNvSpPr>
            <a:spLocks noGrp="1"/>
          </p:cNvSpPr>
          <p:nvPr>
            <p:ph type="title"/>
          </p:nvPr>
        </p:nvSpPr>
        <p:spPr>
          <a:xfrm>
            <a:off x="838080" y="365040"/>
            <a:ext cx="10515240" cy="1325160"/>
          </a:xfrm>
          <a:prstGeom prst="rect">
            <a:avLst/>
          </a:prstGeom>
          <a:noFill/>
          <a:ln w="0">
            <a:noFill/>
          </a:ln>
        </p:spPr>
        <p:txBody>
          <a:bodyPr anchor="ctr">
            <a:normAutofit fontScale="76000"/>
          </a:bodyPr>
          <a:p>
            <a:pPr>
              <a:lnSpc>
                <a:spcPct val="90000"/>
              </a:lnSpc>
              <a:buNone/>
            </a:pPr>
            <a:r>
              <a:rPr b="1" lang="de-DE" sz="4400" spc="-1" strike="noStrike" u="sng">
                <a:solidFill>
                  <a:srgbClr val="000000"/>
                </a:solidFill>
                <a:uFillTx/>
                <a:latin typeface="Calibri Light"/>
              </a:rPr>
              <a:t>Ambulante Behandlung durch SüV </a:t>
            </a:r>
            <a:r>
              <a:rPr b="1" lang="de-DE" sz="2400" spc="-1" strike="noStrike" u="sng">
                <a:solidFill>
                  <a:srgbClr val="000000"/>
                </a:solidFill>
                <a:uFillTx/>
                <a:latin typeface="Calibri Light"/>
              </a:rPr>
              <a:t>(SGB 5 § 116a)</a:t>
            </a:r>
            <a:br>
              <a:rPr sz="4400"/>
            </a:br>
            <a:endParaRPr b="0" lang="de-DE" sz="2400" spc="-1" strike="noStrike">
              <a:solidFill>
                <a:srgbClr val="000000"/>
              </a:solidFill>
              <a:latin typeface="Calibri"/>
            </a:endParaRPr>
          </a:p>
        </p:txBody>
      </p:sp>
      <p:sp>
        <p:nvSpPr>
          <p:cNvPr id="145" name="PlaceHolder 2"/>
          <p:cNvSpPr>
            <a:spLocks noGrp="1"/>
          </p:cNvSpPr>
          <p:nvPr>
            <p:ph/>
          </p:nvPr>
        </p:nvSpPr>
        <p:spPr>
          <a:xfrm>
            <a:off x="746640" y="1562760"/>
            <a:ext cx="10515240" cy="4350960"/>
          </a:xfrm>
          <a:prstGeom prst="rect">
            <a:avLst/>
          </a:prstGeom>
          <a:noFill/>
          <a:ln w="0">
            <a:noFill/>
          </a:ln>
        </p:spPr>
        <p:txBody>
          <a:bodyPr anchor="t">
            <a:normAutofit fontScale="98000"/>
          </a:bodyPr>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Zulassungsausschuss (KV und Kassen) </a:t>
            </a:r>
            <a:r>
              <a:rPr b="1" lang="de-DE" sz="2800" spc="-1" strike="noStrike">
                <a:solidFill>
                  <a:srgbClr val="000000"/>
                </a:solidFill>
                <a:latin typeface="Calibri"/>
              </a:rPr>
              <a:t>muss</a:t>
            </a:r>
            <a:r>
              <a:rPr b="0" lang="de-DE" sz="2800" spc="-1" strike="noStrike">
                <a:solidFill>
                  <a:srgbClr val="000000"/>
                </a:solidFill>
                <a:latin typeface="Calibri"/>
              </a:rPr>
              <a:t> SüV auf Antrag zur ambulanten Behandlung im </a:t>
            </a:r>
            <a:r>
              <a:rPr b="1" lang="de-DE" sz="2800" spc="-1" strike="noStrike">
                <a:solidFill>
                  <a:srgbClr val="000000"/>
                </a:solidFill>
                <a:latin typeface="Calibri"/>
              </a:rPr>
              <a:t>Hausarztbereich</a:t>
            </a:r>
            <a:r>
              <a:rPr b="0" lang="de-DE" sz="2800" spc="-1" strike="noStrike">
                <a:solidFill>
                  <a:srgbClr val="000000"/>
                </a:solidFill>
                <a:latin typeface="Calibri"/>
              </a:rPr>
              <a:t> zulassen</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Zulassungsausschuss </a:t>
            </a:r>
            <a:r>
              <a:rPr b="1" lang="de-DE" sz="2800" spc="-1" strike="noStrike">
                <a:solidFill>
                  <a:srgbClr val="000000"/>
                </a:solidFill>
                <a:latin typeface="Calibri"/>
              </a:rPr>
              <a:t>muss</a:t>
            </a:r>
            <a:r>
              <a:rPr b="0" lang="de-DE" sz="2800" spc="-1" strike="noStrike">
                <a:solidFill>
                  <a:srgbClr val="000000"/>
                </a:solidFill>
                <a:latin typeface="Calibri"/>
              </a:rPr>
              <a:t> SüV auf Antrag zur ambulanten Behandlung im </a:t>
            </a:r>
            <a:r>
              <a:rPr b="1" lang="de-DE" sz="2800" spc="-1" strike="noStrike">
                <a:solidFill>
                  <a:srgbClr val="000000"/>
                </a:solidFill>
                <a:latin typeface="Calibri"/>
              </a:rPr>
              <a:t>Facharztbereich</a:t>
            </a:r>
            <a:r>
              <a:rPr b="0" lang="de-DE" sz="2800" spc="-1" strike="noStrike">
                <a:solidFill>
                  <a:srgbClr val="000000"/>
                </a:solidFill>
                <a:latin typeface="Calibri"/>
              </a:rPr>
              <a:t> zulassen </a:t>
            </a:r>
            <a:r>
              <a:rPr b="1" lang="de-DE" sz="2800" spc="-1" strike="noStrike">
                <a:solidFill>
                  <a:srgbClr val="000000"/>
                </a:solidFill>
                <a:latin typeface="Calibri"/>
              </a:rPr>
              <a:t>wenn keine Zulassungsbeschränkung </a:t>
            </a:r>
            <a:r>
              <a:rPr b="0" lang="de-DE" sz="2800" spc="-1" strike="noStrike">
                <a:solidFill>
                  <a:srgbClr val="000000"/>
                </a:solidFill>
                <a:latin typeface="Calibri"/>
              </a:rPr>
              <a:t>besteht. </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Entzug im Facharztbereich, wenn Zulassungsbeschränkung angeordnet wird</a:t>
            </a:r>
            <a:endParaRPr b="0" lang="de-DE" sz="2800" spc="-1" strike="noStrike">
              <a:solidFill>
                <a:srgbClr val="000000"/>
              </a:solidFill>
              <a:latin typeface="Calibri"/>
            </a:endParaRPr>
          </a:p>
          <a:p>
            <a:pPr marL="228600" indent="-228600">
              <a:lnSpc>
                <a:spcPct val="90000"/>
              </a:lnSpc>
              <a:spcBef>
                <a:spcPts val="1001"/>
              </a:spcBef>
              <a:buClr>
                <a:srgbClr val="ff0000"/>
              </a:buClr>
              <a:buFont typeface="Wingdings" charset="2"/>
              <a:buChar char=""/>
            </a:pPr>
            <a:r>
              <a:rPr b="0" lang="de-DE" sz="2800" spc="-1" strike="noStrike">
                <a:solidFill>
                  <a:srgbClr val="ff0000"/>
                </a:solidFill>
                <a:latin typeface="Calibri"/>
              </a:rPr>
              <a:t> </a:t>
            </a:r>
            <a:r>
              <a:rPr b="0" i="1" lang="de-DE" sz="2800" spc="-1" strike="noStrike">
                <a:solidFill>
                  <a:srgbClr val="ff0000"/>
                </a:solidFill>
                <a:latin typeface="Calibri"/>
              </a:rPr>
              <a:t>Müsste für alle Krankenhäuser gelten</a:t>
            </a:r>
            <a:endParaRPr b="0" lang="de-DE" sz="2800" spc="-1" strike="noStrike">
              <a:solidFill>
                <a:srgbClr val="000000"/>
              </a:solidFill>
              <a:latin typeface="Calibri"/>
            </a:endParaRPr>
          </a:p>
          <a:p>
            <a:pPr marL="228600" indent="-228600">
              <a:lnSpc>
                <a:spcPct val="90000"/>
              </a:lnSpc>
              <a:spcBef>
                <a:spcPts val="1001"/>
              </a:spcBef>
              <a:buClr>
                <a:srgbClr val="ff0000"/>
              </a:buClr>
              <a:buFont typeface="Wingdings" charset="2"/>
              <a:buChar char=""/>
            </a:pPr>
            <a:r>
              <a:rPr b="0" i="1" lang="de-DE" sz="2800" spc="-1" strike="noStrike">
                <a:solidFill>
                  <a:srgbClr val="ff0000"/>
                </a:solidFill>
                <a:latin typeface="Calibri"/>
              </a:rPr>
              <a:t>Entzug bringt hohe Planungsunsicherheit</a:t>
            </a:r>
            <a:endParaRPr b="0" lang="de-DE" sz="28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2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6" name="PlaceHolder 1"/>
          <p:cNvSpPr>
            <a:spLocks noGrp="1"/>
          </p:cNvSpPr>
          <p:nvPr>
            <p:ph type="title"/>
          </p:nvPr>
        </p:nvSpPr>
        <p:spPr>
          <a:xfrm>
            <a:off x="838080" y="251640"/>
            <a:ext cx="10515240" cy="1325160"/>
          </a:xfrm>
          <a:prstGeom prst="rect">
            <a:avLst/>
          </a:prstGeom>
          <a:noFill/>
          <a:ln w="0">
            <a:noFill/>
          </a:ln>
        </p:spPr>
        <p:txBody>
          <a:bodyPr anchor="ctr">
            <a:normAutofit fontScale="96000"/>
          </a:bodyPr>
          <a:p>
            <a:pPr>
              <a:lnSpc>
                <a:spcPct val="90000"/>
              </a:lnSpc>
              <a:buNone/>
            </a:pPr>
            <a:r>
              <a:rPr b="1" lang="de-DE" sz="4400" spc="-1" strike="noStrike" u="sng">
                <a:solidFill>
                  <a:srgbClr val="ff0000"/>
                </a:solidFill>
                <a:uFillTx/>
                <a:latin typeface="Calibri Light"/>
              </a:rPr>
              <a:t>Bewertung</a:t>
            </a:r>
            <a:r>
              <a:rPr b="1" lang="de-DE" sz="4400" spc="-1" strike="noStrike" u="sng">
                <a:solidFill>
                  <a:srgbClr val="000000"/>
                </a:solidFill>
                <a:uFillTx/>
                <a:latin typeface="Calibri Light"/>
              </a:rPr>
              <a:t> SüV</a:t>
            </a:r>
            <a:br>
              <a:rPr sz="4400"/>
            </a:br>
            <a:endParaRPr b="0" lang="de-DE" sz="4400" spc="-1" strike="noStrike">
              <a:solidFill>
                <a:srgbClr val="000000"/>
              </a:solidFill>
              <a:latin typeface="Calibri"/>
            </a:endParaRPr>
          </a:p>
        </p:txBody>
      </p:sp>
      <p:sp>
        <p:nvSpPr>
          <p:cNvPr id="147" name="PlaceHolder 2"/>
          <p:cNvSpPr>
            <a:spLocks noGrp="1"/>
          </p:cNvSpPr>
          <p:nvPr>
            <p:ph/>
          </p:nvPr>
        </p:nvSpPr>
        <p:spPr>
          <a:xfrm>
            <a:off x="838080" y="1220760"/>
            <a:ext cx="10661400" cy="5277240"/>
          </a:xfrm>
          <a:prstGeom prst="rect">
            <a:avLst/>
          </a:prstGeom>
          <a:noFill/>
          <a:ln w="0">
            <a:noFill/>
          </a:ln>
        </p:spPr>
        <p:txBody>
          <a:bodyPr anchor="t">
            <a:normAutofit fontScale="78000"/>
          </a:bodyPr>
          <a:p>
            <a:pPr marL="228600" indent="-228600">
              <a:lnSpc>
                <a:spcPct val="90000"/>
              </a:lnSpc>
              <a:spcBef>
                <a:spcPts val="1800"/>
              </a:spcBef>
              <a:buClr>
                <a:srgbClr val="ff0000"/>
              </a:buClr>
              <a:buFont typeface="Wingdings" charset="2"/>
              <a:buChar char=""/>
            </a:pPr>
            <a:r>
              <a:rPr b="0" i="1" lang="de-DE" sz="2800" spc="-1" strike="noStrike">
                <a:solidFill>
                  <a:srgbClr val="ff0000"/>
                </a:solidFill>
                <a:latin typeface="Calibri"/>
              </a:rPr>
              <a:t>Rückzug von den Vorschlägen der Regierungskommission (keine stationäre Versorgung), aber auch keine volle stationäre Versorgung</a:t>
            </a:r>
            <a:endParaRPr b="0" lang="de-DE" sz="2800" spc="-1" strike="noStrike">
              <a:solidFill>
                <a:srgbClr val="000000"/>
              </a:solidFill>
              <a:latin typeface="Calibri"/>
            </a:endParaRPr>
          </a:p>
          <a:p>
            <a:pPr marL="228600" indent="-228600">
              <a:lnSpc>
                <a:spcPct val="90000"/>
              </a:lnSpc>
              <a:spcBef>
                <a:spcPts val="1800"/>
              </a:spcBef>
              <a:buClr>
                <a:srgbClr val="ff0000"/>
              </a:buClr>
              <a:buFont typeface="Wingdings" charset="2"/>
              <a:buChar char=""/>
            </a:pPr>
            <a:r>
              <a:rPr b="0" i="1" lang="de-DE" sz="2800" spc="-1" strike="noStrike">
                <a:solidFill>
                  <a:srgbClr val="ff0000"/>
                </a:solidFill>
                <a:latin typeface="Calibri"/>
              </a:rPr>
              <a:t>Jetzt Mischung aus Kurzzeitpflegeheim, </a:t>
            </a:r>
            <a:r>
              <a:rPr b="1" i="1" lang="de-DE" sz="2800" spc="-1" strike="noStrike">
                <a:solidFill>
                  <a:srgbClr val="ff0000"/>
                </a:solidFill>
                <a:latin typeface="Calibri"/>
              </a:rPr>
              <a:t>Kleinst</a:t>
            </a:r>
            <a:r>
              <a:rPr b="0" i="1" lang="de-DE" sz="2800" spc="-1" strike="noStrike">
                <a:solidFill>
                  <a:srgbClr val="ff0000"/>
                </a:solidFill>
                <a:latin typeface="Calibri"/>
              </a:rPr>
              <a:t>krankenhäusern und ambulanten Einrichtungen, integrierbar in die Versorgungsmodelle einzelner Länder (Primärversorgungszentren, usw.)</a:t>
            </a:r>
            <a:endParaRPr b="0" lang="de-DE" sz="2800" spc="-1" strike="noStrike">
              <a:solidFill>
                <a:srgbClr val="000000"/>
              </a:solidFill>
              <a:latin typeface="Calibri"/>
            </a:endParaRPr>
          </a:p>
          <a:p>
            <a:pPr marL="228600" indent="-228600">
              <a:lnSpc>
                <a:spcPct val="90000"/>
              </a:lnSpc>
              <a:spcBef>
                <a:spcPts val="1800"/>
              </a:spcBef>
              <a:buClr>
                <a:srgbClr val="ff0000"/>
              </a:buClr>
              <a:buFont typeface="Wingdings" charset="2"/>
              <a:buChar char=""/>
            </a:pPr>
            <a:r>
              <a:rPr b="0" i="1" lang="de-DE" sz="2800" spc="-1" strike="noStrike">
                <a:solidFill>
                  <a:srgbClr val="ff0000"/>
                </a:solidFill>
                <a:latin typeface="Calibri"/>
              </a:rPr>
              <a:t>Weiterhin erklärtes Ziel: Nutzung dieser neuen Konstrukte zur Schließung von Grundversorgungskrankenhäuser auf dem Land</a:t>
            </a:r>
            <a:endParaRPr b="0" lang="de-DE" sz="2800" spc="-1" strike="noStrike">
              <a:solidFill>
                <a:srgbClr val="000000"/>
              </a:solidFill>
              <a:latin typeface="Calibri"/>
            </a:endParaRPr>
          </a:p>
          <a:p>
            <a:pPr marL="228600" indent="-228600">
              <a:lnSpc>
                <a:spcPct val="90000"/>
              </a:lnSpc>
              <a:spcBef>
                <a:spcPts val="1001"/>
              </a:spcBef>
              <a:buClr>
                <a:srgbClr val="ff0000"/>
              </a:buClr>
              <a:buFont typeface="Wingdings" charset="2"/>
              <a:buChar char=""/>
            </a:pPr>
            <a:r>
              <a:rPr b="0" i="1" lang="de-DE" sz="2800" spc="-1" strike="noStrike">
                <a:solidFill>
                  <a:srgbClr val="ff0000"/>
                </a:solidFill>
                <a:latin typeface="Calibri"/>
              </a:rPr>
              <a:t>Nicht auf Notfallversorgung ausgerichtet (z.B. keine Überwachungsbetten).</a:t>
            </a:r>
            <a:endParaRPr b="0" lang="de-DE" sz="2800" spc="-1" strike="noStrike">
              <a:solidFill>
                <a:srgbClr val="000000"/>
              </a:solidFill>
              <a:latin typeface="Calibri"/>
            </a:endParaRPr>
          </a:p>
          <a:p>
            <a:pPr marL="228600" indent="-228600">
              <a:lnSpc>
                <a:spcPct val="90000"/>
              </a:lnSpc>
              <a:spcBef>
                <a:spcPts val="1001"/>
              </a:spcBef>
              <a:buClr>
                <a:srgbClr val="ff0000"/>
              </a:buClr>
              <a:buFont typeface="Wingdings" charset="2"/>
              <a:buChar char=""/>
            </a:pPr>
            <a:r>
              <a:rPr b="0" i="1" lang="de-DE" sz="2800" spc="-1" strike="noStrike">
                <a:solidFill>
                  <a:srgbClr val="ff0000"/>
                </a:solidFill>
                <a:latin typeface="Calibri"/>
              </a:rPr>
              <a:t>Lücke zwischen dem Hausarztbereich (soweit es diesen überhaupt noch gibt) und dem nächstgelegenen größeren Krankenhaus bleibt (insbesondere in ländlichen Gegenden)</a:t>
            </a:r>
            <a:endParaRPr b="0" lang="de-DE" sz="2800" spc="-1" strike="noStrike">
              <a:solidFill>
                <a:srgbClr val="000000"/>
              </a:solidFill>
              <a:latin typeface="Calibri"/>
            </a:endParaRPr>
          </a:p>
          <a:p>
            <a:pPr marL="228600" indent="-228600">
              <a:lnSpc>
                <a:spcPct val="90000"/>
              </a:lnSpc>
              <a:spcBef>
                <a:spcPts val="1001"/>
              </a:spcBef>
              <a:buClr>
                <a:srgbClr val="ff0000"/>
              </a:buClr>
              <a:buFont typeface="Wingdings" charset="2"/>
              <a:buChar char=""/>
            </a:pPr>
            <a:r>
              <a:rPr b="0" i="1" lang="de-DE" sz="2800" spc="-1" strike="noStrike">
                <a:solidFill>
                  <a:srgbClr val="ff0000"/>
                </a:solidFill>
                <a:latin typeface="Calibri"/>
              </a:rPr>
              <a:t>Überwindung der sektoralen Trennung nur wenn Krankenhäuser das Recht bekommen, ambulant zu behandeln und </a:t>
            </a:r>
            <a:r>
              <a:rPr b="1" i="1" lang="de-DE" sz="2800" spc="-1" strike="noStrike">
                <a:solidFill>
                  <a:srgbClr val="ff0000"/>
                </a:solidFill>
                <a:latin typeface="Calibri"/>
              </a:rPr>
              <a:t>ambulante Versorgungszentren </a:t>
            </a:r>
            <a:r>
              <a:rPr b="0" i="1" lang="de-DE" sz="2800" spc="-1" strike="noStrike">
                <a:solidFill>
                  <a:srgbClr val="ff0000"/>
                </a:solidFill>
                <a:latin typeface="Calibri"/>
              </a:rPr>
              <a:t>zu betreiben</a:t>
            </a:r>
            <a:endParaRPr b="0" lang="de-DE" sz="2800" spc="-1" strike="noStrike">
              <a:solidFill>
                <a:srgbClr val="000000"/>
              </a:solidFill>
              <a:latin typeface="Calibri"/>
            </a:endParaRPr>
          </a:p>
          <a:p>
            <a:pPr>
              <a:lnSpc>
                <a:spcPct val="90000"/>
              </a:lnSpc>
              <a:spcBef>
                <a:spcPts val="1800"/>
              </a:spcBef>
              <a:buNone/>
            </a:pPr>
            <a:endParaRPr b="0" lang="de-DE" sz="28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2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be5d6"/>
        </a:solidFill>
      </p:bgPr>
    </p:bg>
    <p:spTree>
      <p:nvGrpSpPr>
        <p:cNvPr id="1" name=""/>
        <p:cNvGrpSpPr/>
        <p:nvPr/>
      </p:nvGrpSpPr>
      <p:grpSpPr>
        <a:xfrm>
          <a:off x="0" y="0"/>
          <a:ext cx="0" cy="0"/>
          <a:chOff x="0" y="0"/>
          <a:chExt cx="0" cy="0"/>
        </a:xfrm>
      </p:grpSpPr>
      <p:sp>
        <p:nvSpPr>
          <p:cNvPr id="148" name="PlaceHolder 1"/>
          <p:cNvSpPr>
            <a:spLocks noGrp="1"/>
          </p:cNvSpPr>
          <p:nvPr>
            <p:ph type="title"/>
          </p:nvPr>
        </p:nvSpPr>
        <p:spPr>
          <a:xfrm>
            <a:off x="587520" y="18360"/>
            <a:ext cx="11016720" cy="1325160"/>
          </a:xfrm>
          <a:prstGeom prst="rect">
            <a:avLst/>
          </a:prstGeom>
          <a:noFill/>
          <a:ln w="0">
            <a:noFill/>
          </a:ln>
        </p:spPr>
        <p:txBody>
          <a:bodyPr anchor="ctr">
            <a:noAutofit/>
          </a:bodyPr>
          <a:p>
            <a:pPr>
              <a:lnSpc>
                <a:spcPct val="90000"/>
              </a:lnSpc>
              <a:buNone/>
            </a:pPr>
            <a:r>
              <a:rPr b="1" lang="de-DE" sz="4400" spc="-1" strike="noStrike" u="sng">
                <a:solidFill>
                  <a:srgbClr val="000000"/>
                </a:solidFill>
                <a:uFillTx/>
                <a:latin typeface="Calibri Light"/>
              </a:rPr>
              <a:t>Exkurs: ambulante Versorgungszentren der KHs</a:t>
            </a:r>
            <a:endParaRPr b="0" lang="de-DE" sz="4400" spc="-1" strike="noStrike">
              <a:solidFill>
                <a:srgbClr val="000000"/>
              </a:solidFill>
              <a:latin typeface="Calibri"/>
            </a:endParaRPr>
          </a:p>
        </p:txBody>
      </p:sp>
      <p:sp>
        <p:nvSpPr>
          <p:cNvPr id="149" name="PlaceHolder 2"/>
          <p:cNvSpPr>
            <a:spLocks noGrp="1"/>
          </p:cNvSpPr>
          <p:nvPr>
            <p:ph/>
          </p:nvPr>
        </p:nvSpPr>
        <p:spPr>
          <a:xfrm>
            <a:off x="742320" y="1590480"/>
            <a:ext cx="10515240" cy="4505040"/>
          </a:xfrm>
          <a:prstGeom prst="rect">
            <a:avLst/>
          </a:prstGeom>
          <a:noFill/>
          <a:ln w="0">
            <a:noFill/>
          </a:ln>
        </p:spPr>
        <p:txBody>
          <a:bodyPr anchor="t">
            <a:normAutofit fontScale="59000"/>
          </a:bodyPr>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Einrichtungen der Krankenhäuser</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gleichmäßig in der Versorgungsregion verteilt</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Erste Anlaufstellen für die Notfallversorgung</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Überwachungsbetten und Eingriffsräume sowie alle notwendigen diagnostischen Einrichtungen</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wichtige medizinischen Fachrichtungen auf Facharztniveau vorhanden</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Über Telemedizin an das Krankenhaus angebunden</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turnusmäßig mit Beschäftigten der Krankenhäuser betrieben</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Eigentlich notwendig: Recht der KHs, ambulant behandeln zu dürfen</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Zusätzlich: Ausbau der Notarztstandorte (incl. Hubschrauber)</a:t>
            </a:r>
            <a:endParaRPr b="0" lang="de-DE" sz="2800" spc="-1" strike="noStrike">
              <a:solidFill>
                <a:srgbClr val="000000"/>
              </a:solidFill>
              <a:latin typeface="Calibri"/>
            </a:endParaRPr>
          </a:p>
          <a:p>
            <a:pPr marL="228600" indent="-228600">
              <a:lnSpc>
                <a:spcPct val="90000"/>
              </a:lnSpc>
              <a:spcBef>
                <a:spcPts val="1001"/>
              </a:spcBef>
              <a:buClr>
                <a:srgbClr val="ff0000"/>
              </a:buClr>
              <a:buFont typeface="Arial"/>
              <a:buChar char="•"/>
            </a:pPr>
            <a:r>
              <a:rPr b="0" i="1" lang="de-DE" sz="2800" spc="-1" strike="noStrike">
                <a:solidFill>
                  <a:srgbClr val="ff0000"/>
                </a:solidFill>
                <a:latin typeface="Calibri"/>
              </a:rPr>
              <a:t>Nur so kann die flächendeckende Versorgung in ländlichen Gebieten auf hohem Niveau gewährleistet werden</a:t>
            </a:r>
            <a:endParaRPr b="0" lang="de-DE" sz="2800" spc="-1" strike="noStrike">
              <a:solidFill>
                <a:srgbClr val="000000"/>
              </a:solidFill>
              <a:latin typeface="Calibri"/>
            </a:endParaRPr>
          </a:p>
          <a:p>
            <a:pPr marL="228600" indent="-228600">
              <a:lnSpc>
                <a:spcPct val="90000"/>
              </a:lnSpc>
              <a:spcBef>
                <a:spcPts val="1001"/>
              </a:spcBef>
              <a:buClr>
                <a:srgbClr val="ff0000"/>
              </a:buClr>
              <a:buFont typeface="Arial"/>
              <a:buChar char="•"/>
            </a:pPr>
            <a:r>
              <a:rPr b="0" i="1" lang="de-DE" sz="2800" spc="-1" strike="noStrike">
                <a:solidFill>
                  <a:srgbClr val="ff0000"/>
                </a:solidFill>
                <a:latin typeface="Calibri"/>
              </a:rPr>
              <a:t>Überwindung der sektoralen Trennung nur wenn alle Krankenhäuser das Recht bekommen, ambulant zu behandeln und solche ambulanten Versorgungszentren zu betreiben </a:t>
            </a:r>
            <a:endParaRPr b="0" lang="de-DE" sz="2800" spc="-1" strike="noStrike">
              <a:solidFill>
                <a:srgbClr val="000000"/>
              </a:solidFill>
              <a:latin typeface="Calibri"/>
            </a:endParaRPr>
          </a:p>
          <a:p>
            <a:pPr marL="228600" indent="-228600">
              <a:lnSpc>
                <a:spcPct val="90000"/>
              </a:lnSpc>
              <a:spcBef>
                <a:spcPts val="1001"/>
              </a:spcBef>
              <a:buClr>
                <a:srgbClr val="0070c0"/>
              </a:buClr>
              <a:buFont typeface="Arial"/>
              <a:buChar char="•"/>
            </a:pPr>
            <a:r>
              <a:rPr b="1" lang="de-DE" sz="2800" spc="-1" strike="noStrike">
                <a:solidFill>
                  <a:srgbClr val="0070c0"/>
                </a:solidFill>
                <a:latin typeface="Calibri"/>
              </a:rPr>
              <a:t>Forderung: Keine Schließungen, solange es solche alternativen Strukturen nicht gibt</a:t>
            </a:r>
            <a:endParaRPr b="0" lang="de-DE" sz="2800" spc="-1" strike="noStrike">
              <a:solidFill>
                <a:srgbClr val="000000"/>
              </a:solidFill>
              <a:latin typeface="Calibri"/>
            </a:endParaRPr>
          </a:p>
          <a:p>
            <a:pPr>
              <a:lnSpc>
                <a:spcPct val="90000"/>
              </a:lnSpc>
              <a:spcBef>
                <a:spcPts val="1001"/>
              </a:spcBef>
              <a:buNone/>
            </a:pPr>
            <a:endParaRPr b="0" lang="de-DE" sz="2800" spc="-1" strike="noStrike">
              <a:solidFill>
                <a:srgbClr val="000000"/>
              </a:solidFill>
              <a:latin typeface="Calibri"/>
            </a:endParaRPr>
          </a:p>
          <a:p>
            <a:pPr>
              <a:lnSpc>
                <a:spcPct val="90000"/>
              </a:lnSpc>
              <a:spcBef>
                <a:spcPts val="1001"/>
              </a:spcBef>
              <a:buNone/>
            </a:pPr>
            <a:endParaRPr b="0" lang="de-DE" sz="2800" spc="-1" strike="noStrike">
              <a:solidFill>
                <a:srgbClr val="000000"/>
              </a:solidFill>
              <a:latin typeface="Calibri"/>
            </a:endParaRPr>
          </a:p>
          <a:p>
            <a:pPr>
              <a:lnSpc>
                <a:spcPct val="90000"/>
              </a:lnSpc>
              <a:spcBef>
                <a:spcPts val="1001"/>
              </a:spcBef>
              <a:buNone/>
            </a:pPr>
            <a:endParaRPr b="0" lang="de-DE" sz="28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2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0" name="PlaceHolder 1"/>
          <p:cNvSpPr>
            <a:spLocks noGrp="1"/>
          </p:cNvSpPr>
          <p:nvPr>
            <p:ph type="title"/>
          </p:nvPr>
        </p:nvSpPr>
        <p:spPr>
          <a:xfrm>
            <a:off x="420480" y="97920"/>
            <a:ext cx="11529360" cy="1325160"/>
          </a:xfrm>
          <a:prstGeom prst="rect">
            <a:avLst/>
          </a:prstGeom>
          <a:noFill/>
          <a:ln w="0">
            <a:noFill/>
          </a:ln>
        </p:spPr>
        <p:txBody>
          <a:bodyPr anchor="ctr">
            <a:normAutofit fontScale="96000"/>
          </a:bodyPr>
          <a:p>
            <a:pPr>
              <a:lnSpc>
                <a:spcPct val="90000"/>
              </a:lnSpc>
              <a:buNone/>
            </a:pPr>
            <a:r>
              <a:rPr b="1" lang="de-DE" sz="4400" spc="-1" strike="noStrike" u="sng">
                <a:solidFill>
                  <a:srgbClr val="000000"/>
                </a:solidFill>
                <a:uFillTx/>
                <a:latin typeface="Calibri Light"/>
              </a:rPr>
              <a:t>Vergütung SÜV </a:t>
            </a:r>
            <a:r>
              <a:rPr b="1" lang="de-DE" sz="2400" spc="-1" strike="noStrike" u="sng">
                <a:solidFill>
                  <a:srgbClr val="000000"/>
                </a:solidFill>
                <a:uFillTx/>
                <a:latin typeface="Calibri Light"/>
              </a:rPr>
              <a:t>(KHEntgG § 6c)</a:t>
            </a:r>
            <a:br>
              <a:rPr sz="4400"/>
            </a:br>
            <a:endParaRPr b="0" lang="de-DE" sz="2400" spc="-1" strike="noStrike">
              <a:solidFill>
                <a:srgbClr val="000000"/>
              </a:solidFill>
              <a:latin typeface="Calibri"/>
            </a:endParaRPr>
          </a:p>
        </p:txBody>
      </p:sp>
      <p:sp>
        <p:nvSpPr>
          <p:cNvPr id="151" name="PlaceHolder 2"/>
          <p:cNvSpPr>
            <a:spLocks noGrp="1"/>
          </p:cNvSpPr>
          <p:nvPr>
            <p:ph/>
          </p:nvPr>
        </p:nvSpPr>
        <p:spPr>
          <a:xfrm>
            <a:off x="526320" y="1210680"/>
            <a:ext cx="10795320" cy="5405760"/>
          </a:xfrm>
          <a:prstGeom prst="rect">
            <a:avLst/>
          </a:prstGeom>
          <a:noFill/>
          <a:ln w="0">
            <a:noFill/>
          </a:ln>
        </p:spPr>
        <p:txBody>
          <a:bodyPr anchor="t">
            <a:normAutofit/>
          </a:bodyPr>
          <a:p>
            <a:pPr marL="343080" indent="-343080">
              <a:lnSpc>
                <a:spcPct val="107000"/>
              </a:lnSpc>
              <a:spcBef>
                <a:spcPts val="1001"/>
              </a:spcBef>
              <a:buClr>
                <a:srgbClr val="000000"/>
              </a:buClr>
              <a:buFont typeface="Symbol"/>
              <a:buChar char=""/>
            </a:pPr>
            <a:r>
              <a:rPr b="1" lang="de-DE" sz="2800" spc="-1" strike="noStrike">
                <a:solidFill>
                  <a:srgbClr val="000000"/>
                </a:solidFill>
                <a:latin typeface="Calibri"/>
                <a:ea typeface="Calibri"/>
              </a:rPr>
              <a:t>Stat. Leistungen: Tagespauschalen mit Degression </a:t>
            </a:r>
            <a:r>
              <a:rPr b="0" lang="de-DE" sz="2800" spc="-1" strike="noStrike">
                <a:solidFill>
                  <a:srgbClr val="000000"/>
                </a:solidFill>
                <a:latin typeface="Calibri"/>
                <a:ea typeface="Calibri"/>
              </a:rPr>
              <a:t>incl. ärztlicher Leistung (vermindert, wenn ärztliche Leistungen durch niedergelassenen Arzt), mehrere verschiedene Tagespauschalen möglich</a:t>
            </a:r>
            <a:endParaRPr b="0" lang="de-DE" sz="2800" spc="-1" strike="noStrike">
              <a:solidFill>
                <a:srgbClr val="000000"/>
              </a:solidFill>
              <a:latin typeface="Calibri"/>
            </a:endParaRPr>
          </a:p>
          <a:p>
            <a:pPr marL="343080" indent="-343080">
              <a:lnSpc>
                <a:spcPct val="107000"/>
              </a:lnSpc>
              <a:spcBef>
                <a:spcPts val="1001"/>
              </a:spcBef>
              <a:buClr>
                <a:srgbClr val="000000"/>
              </a:buClr>
              <a:buFont typeface="Symbol"/>
              <a:buChar char=""/>
            </a:pPr>
            <a:r>
              <a:rPr b="1" lang="de-DE" sz="2800" spc="-1" strike="noStrike">
                <a:solidFill>
                  <a:srgbClr val="000000"/>
                </a:solidFill>
                <a:latin typeface="Calibri"/>
                <a:ea typeface="Calibri"/>
              </a:rPr>
              <a:t>Weitere Leistungen: </a:t>
            </a:r>
            <a:r>
              <a:rPr b="0" lang="de-DE" sz="2800" spc="-1" strike="noStrike">
                <a:solidFill>
                  <a:srgbClr val="000000"/>
                </a:solidFill>
                <a:latin typeface="Calibri"/>
                <a:ea typeface="Calibri"/>
              </a:rPr>
              <a:t>nach den entsprechenden geltenden Bestimmungen</a:t>
            </a:r>
            <a:endParaRPr b="0" lang="de-DE" sz="2800" spc="-1" strike="noStrike">
              <a:solidFill>
                <a:srgbClr val="000000"/>
              </a:solidFill>
              <a:latin typeface="Calibri"/>
            </a:endParaRPr>
          </a:p>
          <a:p>
            <a:pPr marL="343080" indent="-343080">
              <a:lnSpc>
                <a:spcPct val="107000"/>
              </a:lnSpc>
              <a:spcBef>
                <a:spcPts val="1001"/>
              </a:spcBef>
              <a:buClr>
                <a:srgbClr val="000000"/>
              </a:buClr>
              <a:buFont typeface="Symbol"/>
              <a:buChar char=""/>
            </a:pPr>
            <a:r>
              <a:rPr b="0" lang="de-DE" sz="2800" spc="-1" strike="noStrike">
                <a:solidFill>
                  <a:srgbClr val="000000"/>
                </a:solidFill>
                <a:latin typeface="Calibri"/>
                <a:ea typeface="Calibri"/>
              </a:rPr>
              <a:t>Pflegepersonalkosten „sind vollständig über die krankenhausindividuellen Tagesentgelte zu finanzieren.“</a:t>
            </a:r>
            <a:endParaRPr b="0" lang="de-DE" sz="2800" spc="-1" strike="noStrike">
              <a:solidFill>
                <a:srgbClr val="000000"/>
              </a:solidFill>
              <a:latin typeface="Calibri"/>
            </a:endParaRPr>
          </a:p>
          <a:p>
            <a:pPr marL="343080" indent="-343080">
              <a:lnSpc>
                <a:spcPct val="107000"/>
              </a:lnSpc>
              <a:spcBef>
                <a:spcPts val="1001"/>
              </a:spcBef>
              <a:buClr>
                <a:srgbClr val="000000"/>
              </a:buClr>
              <a:buFont typeface="Symbol"/>
              <a:buChar char=""/>
            </a:pPr>
            <a:r>
              <a:rPr b="0" lang="de-DE" sz="2800" spc="-1" strike="noStrike">
                <a:solidFill>
                  <a:srgbClr val="000000"/>
                </a:solidFill>
                <a:latin typeface="Calibri"/>
                <a:ea typeface="Calibri"/>
              </a:rPr>
              <a:t>Voller Ausgleich für Abweichungen bei Pflegepersonalkosten</a:t>
            </a:r>
            <a:endParaRPr b="0" lang="de-DE" sz="2800" spc="-1" strike="noStrike">
              <a:solidFill>
                <a:srgbClr val="000000"/>
              </a:solidFill>
              <a:latin typeface="Calibri"/>
            </a:endParaRPr>
          </a:p>
          <a:p>
            <a:pPr>
              <a:lnSpc>
                <a:spcPct val="90000"/>
              </a:lnSpc>
              <a:spcBef>
                <a:spcPts val="1001"/>
              </a:spcBef>
              <a:buNone/>
              <a:tabLst>
                <a:tab algn="l" pos="0"/>
              </a:tabLst>
            </a:pPr>
            <a:endParaRPr b="0" lang="de-DE" sz="32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5" name="PlaceHolder 1"/>
          <p:cNvSpPr>
            <a:spLocks noGrp="1"/>
          </p:cNvSpPr>
          <p:nvPr>
            <p:ph type="title"/>
          </p:nvPr>
        </p:nvSpPr>
        <p:spPr>
          <a:xfrm>
            <a:off x="605160" y="314280"/>
            <a:ext cx="11242440" cy="2114280"/>
          </a:xfrm>
          <a:prstGeom prst="rect">
            <a:avLst/>
          </a:prstGeom>
          <a:noFill/>
          <a:ln w="0">
            <a:noFill/>
          </a:ln>
        </p:spPr>
        <p:txBody>
          <a:bodyPr anchor="ctr">
            <a:normAutofit fontScale="75000"/>
          </a:bodyPr>
          <a:p>
            <a:pPr>
              <a:lnSpc>
                <a:spcPct val="100000"/>
              </a:lnSpc>
              <a:spcBef>
                <a:spcPts val="601"/>
              </a:spcBef>
              <a:spcAft>
                <a:spcPts val="601"/>
              </a:spcAft>
              <a:buNone/>
            </a:pPr>
            <a:r>
              <a:rPr b="1" lang="de-DE" sz="4400" spc="-1" strike="noStrike" u="sng">
                <a:solidFill>
                  <a:srgbClr val="000000"/>
                </a:solidFill>
                <a:uFillTx/>
                <a:latin typeface="Calibri Light"/>
              </a:rPr>
              <a:t>Die Umsetzung:</a:t>
            </a:r>
            <a:br>
              <a:rPr sz="4400"/>
            </a:br>
            <a:r>
              <a:rPr b="1" lang="de-DE" sz="4400" spc="-1" strike="noStrike" u="sng">
                <a:solidFill>
                  <a:srgbClr val="ff0000"/>
                </a:solidFill>
                <a:uFillTx/>
                <a:latin typeface="Calibri Light"/>
              </a:rPr>
              <a:t>Krankenhausversorgungsverbesserungsgesetz (KHVVG)</a:t>
            </a:r>
            <a:br>
              <a:rPr sz="4400"/>
            </a:br>
            <a:endParaRPr b="0" lang="de-DE" sz="4400" spc="-1" strike="noStrike">
              <a:solidFill>
                <a:srgbClr val="000000"/>
              </a:solidFill>
              <a:latin typeface="Calibri"/>
            </a:endParaRPr>
          </a:p>
        </p:txBody>
      </p:sp>
      <p:sp>
        <p:nvSpPr>
          <p:cNvPr id="96" name="PlaceHolder 2"/>
          <p:cNvSpPr>
            <a:spLocks noGrp="1"/>
          </p:cNvSpPr>
          <p:nvPr>
            <p:ph/>
          </p:nvPr>
        </p:nvSpPr>
        <p:spPr>
          <a:xfrm>
            <a:off x="487080" y="2192400"/>
            <a:ext cx="10704600" cy="4350960"/>
          </a:xfrm>
          <a:prstGeom prst="rect">
            <a:avLst/>
          </a:prstGeom>
          <a:noFill/>
          <a:ln w="0">
            <a:noFill/>
          </a:ln>
        </p:spPr>
        <p:txBody>
          <a:bodyPr anchor="t">
            <a:normAutofit/>
          </a:bodyPr>
          <a:p>
            <a:pPr lvl="2" marL="1143000" indent="-228600">
              <a:lnSpc>
                <a:spcPct val="90000"/>
              </a:lnSpc>
              <a:spcBef>
                <a:spcPts val="499"/>
              </a:spcBef>
              <a:buClr>
                <a:srgbClr val="000000"/>
              </a:buClr>
              <a:buFont typeface="Arial"/>
              <a:buChar char="•"/>
            </a:pPr>
            <a:r>
              <a:rPr b="0" lang="de-DE" sz="3600" spc="-1" strike="noStrike">
                <a:solidFill>
                  <a:srgbClr val="000000"/>
                </a:solidFill>
                <a:latin typeface="Calibri"/>
              </a:rPr>
              <a:t>Leistungsgruppen</a:t>
            </a:r>
            <a:endParaRPr b="0" lang="de-DE" sz="3600" spc="-1" strike="noStrike">
              <a:solidFill>
                <a:srgbClr val="000000"/>
              </a:solidFill>
              <a:latin typeface="Calibri"/>
            </a:endParaRPr>
          </a:p>
          <a:p>
            <a:pPr lvl="2" marL="1143000" indent="-228600">
              <a:lnSpc>
                <a:spcPct val="90000"/>
              </a:lnSpc>
              <a:spcBef>
                <a:spcPts val="499"/>
              </a:spcBef>
              <a:buClr>
                <a:srgbClr val="000000"/>
              </a:buClr>
              <a:buFont typeface="Arial"/>
              <a:buChar char="•"/>
            </a:pPr>
            <a:r>
              <a:rPr b="0" lang="de-DE" sz="3600" spc="-1" strike="noStrike">
                <a:solidFill>
                  <a:srgbClr val="000000"/>
                </a:solidFill>
                <a:latin typeface="Calibri"/>
              </a:rPr>
              <a:t>Sektorenübergreifende Versorger incl. Vergütung</a:t>
            </a:r>
            <a:endParaRPr b="0" lang="de-DE" sz="3600" spc="-1" strike="noStrike">
              <a:solidFill>
                <a:srgbClr val="000000"/>
              </a:solidFill>
              <a:latin typeface="Calibri"/>
            </a:endParaRPr>
          </a:p>
          <a:p>
            <a:pPr marL="914400">
              <a:lnSpc>
                <a:spcPct val="90000"/>
              </a:lnSpc>
              <a:spcBef>
                <a:spcPts val="499"/>
              </a:spcBef>
              <a:buNone/>
              <a:tabLst>
                <a:tab algn="l" pos="0"/>
              </a:tabLst>
            </a:pPr>
            <a:endParaRPr b="0" lang="de-DE" sz="3600" spc="-1" strike="noStrike">
              <a:solidFill>
                <a:srgbClr val="000000"/>
              </a:solidFill>
              <a:latin typeface="Calibri"/>
            </a:endParaRPr>
          </a:p>
          <a:p>
            <a:pPr lvl="2" marL="1143000" indent="-228600">
              <a:lnSpc>
                <a:spcPct val="90000"/>
              </a:lnSpc>
              <a:spcBef>
                <a:spcPts val="499"/>
              </a:spcBef>
              <a:buClr>
                <a:srgbClr val="000000"/>
              </a:buClr>
              <a:buFont typeface="Arial"/>
              <a:buChar char="•"/>
              <a:tabLst>
                <a:tab algn="l" pos="0"/>
              </a:tabLst>
            </a:pPr>
            <a:r>
              <a:rPr b="0" lang="de-DE" sz="3600" spc="-1" strike="noStrike">
                <a:solidFill>
                  <a:srgbClr val="000000"/>
                </a:solidFill>
                <a:latin typeface="Calibri"/>
              </a:rPr>
              <a:t>Vorhaltevergütung</a:t>
            </a:r>
            <a:endParaRPr b="0" lang="de-DE" sz="3600" spc="-1" strike="noStrike">
              <a:solidFill>
                <a:srgbClr val="000000"/>
              </a:solidFill>
              <a:latin typeface="Calibri"/>
            </a:endParaRPr>
          </a:p>
          <a:p>
            <a:pPr lvl="2" marL="1143000" indent="-228600">
              <a:lnSpc>
                <a:spcPct val="90000"/>
              </a:lnSpc>
              <a:spcBef>
                <a:spcPts val="499"/>
              </a:spcBef>
              <a:buClr>
                <a:srgbClr val="000000"/>
              </a:buClr>
              <a:buFont typeface="Arial"/>
              <a:buChar char="•"/>
              <a:tabLst>
                <a:tab algn="l" pos="0"/>
              </a:tabLst>
            </a:pPr>
            <a:r>
              <a:rPr b="0" lang="de-DE" sz="3600" spc="-1" strike="noStrike">
                <a:solidFill>
                  <a:srgbClr val="000000"/>
                </a:solidFill>
                <a:latin typeface="Calibri"/>
              </a:rPr>
              <a:t>Weitere finanzielle Regelungen</a:t>
            </a:r>
            <a:endParaRPr b="0" lang="de-DE" sz="3600" spc="-1" strike="noStrike">
              <a:solidFill>
                <a:srgbClr val="000000"/>
              </a:solidFill>
              <a:latin typeface="Calibri"/>
            </a:endParaRPr>
          </a:p>
          <a:p>
            <a:pPr lvl="2" marL="1143000" indent="-228600">
              <a:lnSpc>
                <a:spcPct val="90000"/>
              </a:lnSpc>
              <a:spcBef>
                <a:spcPts val="499"/>
              </a:spcBef>
              <a:buClr>
                <a:srgbClr val="000000"/>
              </a:buClr>
              <a:buFont typeface="Arial"/>
              <a:buChar char="•"/>
              <a:tabLst>
                <a:tab algn="l" pos="0"/>
              </a:tabLst>
            </a:pPr>
            <a:r>
              <a:rPr b="0" lang="de-DE" sz="3600" spc="-1" strike="noStrike">
                <a:solidFill>
                  <a:srgbClr val="000000"/>
                </a:solidFill>
                <a:latin typeface="Calibri"/>
              </a:rPr>
              <a:t>Weitere Regelungen</a:t>
            </a:r>
            <a:endParaRPr b="0" lang="de-DE" sz="3600" spc="-1" strike="noStrike">
              <a:solidFill>
                <a:srgbClr val="000000"/>
              </a:solidFill>
              <a:latin typeface="Calibri"/>
            </a:endParaRPr>
          </a:p>
          <a:p>
            <a:pPr>
              <a:lnSpc>
                <a:spcPct val="90000"/>
              </a:lnSpc>
              <a:spcBef>
                <a:spcPts val="1417"/>
              </a:spcBef>
              <a:buNone/>
              <a:tabLst>
                <a:tab algn="l" pos="0"/>
              </a:tabLst>
            </a:pPr>
            <a:endParaRPr b="0" lang="de-DE" sz="2800" spc="-1" strike="noStrike">
              <a:solidFill>
                <a:srgbClr val="000000"/>
              </a:solidFill>
              <a:latin typeface="Calibri"/>
            </a:endParaRPr>
          </a:p>
          <a:p>
            <a:pPr marL="914400">
              <a:lnSpc>
                <a:spcPct val="90000"/>
              </a:lnSpc>
              <a:spcBef>
                <a:spcPts val="499"/>
              </a:spcBef>
              <a:buNone/>
              <a:tabLst>
                <a:tab algn="l" pos="0"/>
              </a:tabLst>
            </a:pPr>
            <a:endParaRPr b="0" lang="de-DE" sz="2800" spc="-1" strike="noStrike">
              <a:solidFill>
                <a:srgbClr val="000000"/>
              </a:solidFill>
              <a:latin typeface="Calibri"/>
            </a:endParaRPr>
          </a:p>
          <a:p>
            <a:pPr>
              <a:lnSpc>
                <a:spcPct val="90000"/>
              </a:lnSpc>
              <a:spcBef>
                <a:spcPts val="1001"/>
              </a:spcBef>
              <a:buNone/>
              <a:tabLst>
                <a:tab algn="l" pos="0"/>
              </a:tabLst>
            </a:pPr>
            <a:endParaRPr b="0" lang="de-DE" sz="3600" spc="-1" strike="noStrike">
              <a:solidFill>
                <a:srgbClr val="000000"/>
              </a:solidFill>
              <a:latin typeface="Calibri"/>
            </a:endParaRPr>
          </a:p>
          <a:p>
            <a:pPr>
              <a:lnSpc>
                <a:spcPct val="90000"/>
              </a:lnSpc>
              <a:spcBef>
                <a:spcPts val="1001"/>
              </a:spcBef>
              <a:buNone/>
              <a:tabLst>
                <a:tab algn="l" pos="0"/>
              </a:tabLst>
            </a:pPr>
            <a:endParaRPr b="0" lang="de-DE" sz="3600" spc="-1" strike="noStrike">
              <a:solidFill>
                <a:srgbClr val="000000"/>
              </a:solidFill>
              <a:latin typeface="Calibri"/>
            </a:endParaRPr>
          </a:p>
        </p:txBody>
      </p:sp>
      <p:graphicFrame>
        <p:nvGraphicFramePr>
          <p:cNvPr id="1" name="Diagram1"/>
          <p:cNvGraphicFramePr/>
          <p:nvPr>
            <p:extLst>
              <p:ext uri="{D42A27DB-BD31-4B8C-83A1-F6EECF244321}">
                <p14:modId xmlns:p14="http://schemas.microsoft.com/office/powerpoint/2010/main" val="4154127987"/>
              </p:ext>
            </p:extLst>
          </p:nvPr>
        </p:nvGraphicFramePr>
        <p:xfrm>
          <a:off x="2629800" y="3126600"/>
          <a:ext cx="307800" cy="302040"/>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Tree>
  </p:cSld>
  <mc:AlternateContent>
    <mc:Choice Requires="p14">
      <p:transition spd="slow" p14:dur="2000"/>
    </mc:Choice>
    <mc:Fallback>
      <p:transition spd="slow"/>
    </mc:Fallback>
  </mc:AlternateContent>
</p:sld>
</file>

<file path=ppt/slides/slide3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2" name="PlaceHolder 1"/>
          <p:cNvSpPr>
            <a:spLocks noGrp="1"/>
          </p:cNvSpPr>
          <p:nvPr>
            <p:ph type="title"/>
          </p:nvPr>
        </p:nvSpPr>
        <p:spPr>
          <a:xfrm>
            <a:off x="412920" y="-82800"/>
            <a:ext cx="11618640" cy="1314720"/>
          </a:xfrm>
          <a:prstGeom prst="rect">
            <a:avLst/>
          </a:prstGeom>
          <a:noFill/>
          <a:ln w="0">
            <a:noFill/>
          </a:ln>
        </p:spPr>
        <p:txBody>
          <a:bodyPr anchor="ctr">
            <a:normAutofit/>
          </a:bodyPr>
          <a:p>
            <a:pPr>
              <a:lnSpc>
                <a:spcPct val="90000"/>
              </a:lnSpc>
              <a:buNone/>
            </a:pPr>
            <a:r>
              <a:rPr b="1" lang="de-DE" sz="4400" spc="-1" strike="noStrike" u="sng">
                <a:solidFill>
                  <a:srgbClr val="ff0000"/>
                </a:solidFill>
                <a:uFillTx/>
                <a:latin typeface="Calibri Light"/>
              </a:rPr>
              <a:t>Bewertung</a:t>
            </a:r>
            <a:r>
              <a:rPr b="1" lang="de-DE" sz="4400" spc="-1" strike="noStrike" u="sng">
                <a:solidFill>
                  <a:srgbClr val="000000"/>
                </a:solidFill>
                <a:uFillTx/>
                <a:latin typeface="Calibri Light"/>
              </a:rPr>
              <a:t> Vergütung SÜV</a:t>
            </a:r>
            <a:endParaRPr b="0" lang="de-DE" sz="4400" spc="-1" strike="noStrike">
              <a:solidFill>
                <a:srgbClr val="000000"/>
              </a:solidFill>
              <a:latin typeface="Calibri"/>
            </a:endParaRPr>
          </a:p>
        </p:txBody>
      </p:sp>
      <p:sp>
        <p:nvSpPr>
          <p:cNvPr id="153" name="PlaceHolder 2"/>
          <p:cNvSpPr>
            <a:spLocks noGrp="1"/>
          </p:cNvSpPr>
          <p:nvPr>
            <p:ph/>
          </p:nvPr>
        </p:nvSpPr>
        <p:spPr>
          <a:xfrm>
            <a:off x="412920" y="1082520"/>
            <a:ext cx="11086560" cy="5653080"/>
          </a:xfrm>
          <a:prstGeom prst="rect">
            <a:avLst/>
          </a:prstGeom>
          <a:noFill/>
          <a:ln w="0">
            <a:noFill/>
          </a:ln>
        </p:spPr>
        <p:txBody>
          <a:bodyPr anchor="t">
            <a:normAutofit fontScale="93000"/>
          </a:bodyPr>
          <a:p>
            <a:pPr marL="228600" indent="-228600">
              <a:lnSpc>
                <a:spcPct val="90000"/>
              </a:lnSpc>
              <a:spcBef>
                <a:spcPts val="1001"/>
              </a:spcBef>
              <a:buClr>
                <a:srgbClr val="ff0000"/>
              </a:buClr>
              <a:buFont typeface="Wingdings" charset="2"/>
              <a:buChar char=""/>
            </a:pPr>
            <a:r>
              <a:rPr b="1" i="1" lang="de-DE" sz="2400" spc="-1" strike="noStrike">
                <a:solidFill>
                  <a:srgbClr val="ff0000"/>
                </a:solidFill>
                <a:latin typeface="Calibri"/>
              </a:rPr>
              <a:t>Tagespauschalen sind auch finanzielle Steuerung</a:t>
            </a:r>
            <a:endParaRPr b="0" lang="de-DE" sz="2400" spc="-1" strike="noStrike">
              <a:solidFill>
                <a:srgbClr val="000000"/>
              </a:solidFill>
              <a:latin typeface="Calibri"/>
            </a:endParaRPr>
          </a:p>
          <a:p>
            <a:pPr marL="228600" indent="-228600">
              <a:lnSpc>
                <a:spcPct val="90000"/>
              </a:lnSpc>
              <a:spcBef>
                <a:spcPts val="1001"/>
              </a:spcBef>
              <a:buClr>
                <a:srgbClr val="ff0000"/>
              </a:buClr>
              <a:buFont typeface="Wingdings" charset="2"/>
              <a:buChar char=""/>
            </a:pPr>
            <a:r>
              <a:rPr b="0" i="1" lang="de-DE" sz="2400" spc="-1" strike="noStrike">
                <a:solidFill>
                  <a:srgbClr val="ff0000"/>
                </a:solidFill>
                <a:latin typeface="Calibri"/>
              </a:rPr>
              <a:t>Lediglich Tausch der finanziellen Anreizsysteme mit (teilweise) anderer Zielrichtung</a:t>
            </a:r>
            <a:endParaRPr b="0" lang="de-DE" sz="2400" spc="-1" strike="noStrike">
              <a:solidFill>
                <a:srgbClr val="000000"/>
              </a:solidFill>
              <a:latin typeface="Calibri"/>
            </a:endParaRPr>
          </a:p>
          <a:p>
            <a:pPr lvl="1" marL="685800" indent="-228600">
              <a:lnSpc>
                <a:spcPct val="90000"/>
              </a:lnSpc>
              <a:spcBef>
                <a:spcPts val="499"/>
              </a:spcBef>
              <a:buClr>
                <a:srgbClr val="ff0000"/>
              </a:buClr>
              <a:buFont typeface="Wingdings" charset="2"/>
              <a:buChar char=""/>
            </a:pPr>
            <a:r>
              <a:rPr b="0" i="1" lang="de-DE" sz="2000" spc="-1" strike="noStrike">
                <a:solidFill>
                  <a:srgbClr val="ff0000"/>
                </a:solidFill>
                <a:latin typeface="Calibri"/>
              </a:rPr>
              <a:t>Starkes Interesse an Kostendumping und an einer möglichst billigen Versorgung der Patienten</a:t>
            </a:r>
            <a:endParaRPr b="0" lang="de-DE" sz="2000" spc="-1" strike="noStrike">
              <a:solidFill>
                <a:srgbClr val="000000"/>
              </a:solidFill>
              <a:latin typeface="Calibri"/>
            </a:endParaRPr>
          </a:p>
          <a:p>
            <a:pPr lvl="1" marL="685800" indent="-228600">
              <a:lnSpc>
                <a:spcPct val="90000"/>
              </a:lnSpc>
              <a:spcBef>
                <a:spcPts val="499"/>
              </a:spcBef>
              <a:buClr>
                <a:srgbClr val="ff0000"/>
              </a:buClr>
              <a:buFont typeface="Wingdings" charset="2"/>
              <a:buChar char=""/>
            </a:pPr>
            <a:r>
              <a:rPr b="0" i="1" lang="de-DE" sz="2000" spc="-1" strike="noStrike">
                <a:solidFill>
                  <a:srgbClr val="ff0000"/>
                </a:solidFill>
                <a:latin typeface="Calibri"/>
              </a:rPr>
              <a:t>Anreiz, Verweildauer zu verlängern – zumindest, bis die Kosten den degressiven Tagessatz überschreiten - danach zu verkürzen.</a:t>
            </a:r>
            <a:endParaRPr b="0" lang="de-DE" sz="2000" spc="-1" strike="noStrike">
              <a:solidFill>
                <a:srgbClr val="000000"/>
              </a:solidFill>
              <a:latin typeface="Calibri"/>
            </a:endParaRPr>
          </a:p>
          <a:p>
            <a:pPr marL="228600" indent="-228600">
              <a:lnSpc>
                <a:spcPct val="90000"/>
              </a:lnSpc>
              <a:spcBef>
                <a:spcPts val="1001"/>
              </a:spcBef>
              <a:buClr>
                <a:srgbClr val="ff0000"/>
              </a:buClr>
              <a:buFont typeface="Wingdings" charset="2"/>
              <a:buChar char=""/>
            </a:pPr>
            <a:r>
              <a:rPr b="0" i="1" lang="de-DE" sz="2400" spc="-1" strike="noStrike">
                <a:solidFill>
                  <a:srgbClr val="ff0000"/>
                </a:solidFill>
                <a:latin typeface="Calibri"/>
              </a:rPr>
              <a:t>Folge: Sachfremde Entscheidung („es lohnt sich noch/nicht mehr“) statt einer bedarfsgerechten („kann der Patient aus medizinischer und pflegerischer Sicht entlassen werden“)</a:t>
            </a:r>
            <a:endParaRPr b="0" lang="de-DE" sz="2400" spc="-1" strike="noStrike">
              <a:solidFill>
                <a:srgbClr val="000000"/>
              </a:solidFill>
              <a:latin typeface="Calibri"/>
            </a:endParaRPr>
          </a:p>
          <a:p>
            <a:pPr marL="228600" indent="-228600">
              <a:lnSpc>
                <a:spcPct val="90000"/>
              </a:lnSpc>
              <a:spcBef>
                <a:spcPts val="1001"/>
              </a:spcBef>
              <a:buClr>
                <a:srgbClr val="ff0000"/>
              </a:buClr>
              <a:buFont typeface="Wingdings" charset="2"/>
              <a:buChar char=""/>
            </a:pPr>
            <a:r>
              <a:rPr b="1" i="1" lang="de-DE" sz="2400" spc="-1" strike="noStrike">
                <a:solidFill>
                  <a:srgbClr val="ff0000"/>
                </a:solidFill>
                <a:latin typeface="Calibri"/>
              </a:rPr>
              <a:t>Ambulanter Bereich: </a:t>
            </a:r>
            <a:endParaRPr b="0" lang="de-DE" sz="2400" spc="-1" strike="noStrike">
              <a:solidFill>
                <a:srgbClr val="000000"/>
              </a:solidFill>
              <a:latin typeface="Calibri"/>
            </a:endParaRPr>
          </a:p>
          <a:p>
            <a:pPr marL="228600" indent="-228600">
              <a:lnSpc>
                <a:spcPct val="90000"/>
              </a:lnSpc>
              <a:spcBef>
                <a:spcPts val="1001"/>
              </a:spcBef>
              <a:buClr>
                <a:srgbClr val="ff0000"/>
              </a:buClr>
              <a:buFont typeface="Wingdings" charset="2"/>
              <a:buChar char=""/>
            </a:pPr>
            <a:r>
              <a:rPr b="0" i="1" lang="de-DE" sz="2400" spc="-1" strike="noStrike">
                <a:solidFill>
                  <a:srgbClr val="ff0000"/>
                </a:solidFill>
                <a:latin typeface="Calibri"/>
              </a:rPr>
              <a:t>Mischung aus Einzelleistungsvergütung und Budgetierung (im Facharztbereich)</a:t>
            </a:r>
            <a:endParaRPr b="0" lang="de-DE" sz="2400" spc="-1" strike="noStrike">
              <a:solidFill>
                <a:srgbClr val="000000"/>
              </a:solidFill>
              <a:latin typeface="Calibri"/>
            </a:endParaRPr>
          </a:p>
          <a:p>
            <a:pPr marL="228600" indent="-228600">
              <a:lnSpc>
                <a:spcPct val="90000"/>
              </a:lnSpc>
              <a:spcBef>
                <a:spcPts val="1001"/>
              </a:spcBef>
              <a:buClr>
                <a:srgbClr val="ff0000"/>
              </a:buClr>
              <a:buFont typeface="Wingdings" charset="2"/>
              <a:buChar char=""/>
            </a:pPr>
            <a:r>
              <a:rPr b="0" i="1" lang="de-DE" sz="2400" spc="-1" strike="noStrike">
                <a:solidFill>
                  <a:srgbClr val="ff0000"/>
                </a:solidFill>
                <a:latin typeface="Calibri"/>
              </a:rPr>
              <a:t>Anreize: Kostendumping, Fallzahlausweitung und Leistungsausweitung</a:t>
            </a:r>
            <a:endParaRPr b="0" lang="de-DE" sz="2400" spc="-1" strike="noStrike">
              <a:solidFill>
                <a:srgbClr val="000000"/>
              </a:solidFill>
              <a:latin typeface="Calibri"/>
            </a:endParaRPr>
          </a:p>
          <a:p>
            <a:pPr marL="228600" indent="-228600">
              <a:lnSpc>
                <a:spcPct val="90000"/>
              </a:lnSpc>
              <a:spcBef>
                <a:spcPts val="1001"/>
              </a:spcBef>
              <a:buClr>
                <a:srgbClr val="ff0000"/>
              </a:buClr>
              <a:buFont typeface="Wingdings" charset="2"/>
              <a:buChar char=""/>
            </a:pPr>
            <a:r>
              <a:rPr b="0" i="1" lang="de-DE" sz="2400" spc="-1" strike="noStrike">
                <a:solidFill>
                  <a:srgbClr val="ff0000"/>
                </a:solidFill>
                <a:latin typeface="Calibri"/>
              </a:rPr>
              <a:t>am Ende des Quartals und wenn Budget ausgereizt: Leistungsverweigerung</a:t>
            </a:r>
            <a:endParaRPr b="0" lang="de-DE" sz="2400" spc="-1" strike="noStrike">
              <a:solidFill>
                <a:srgbClr val="000000"/>
              </a:solidFill>
              <a:latin typeface="Calibri"/>
            </a:endParaRPr>
          </a:p>
          <a:p>
            <a:pPr>
              <a:lnSpc>
                <a:spcPct val="90000"/>
              </a:lnSpc>
              <a:spcBef>
                <a:spcPts val="1001"/>
              </a:spcBef>
              <a:buNone/>
            </a:pPr>
            <a:endParaRPr b="0" lang="de-DE" sz="24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3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4" name="PlaceHolder 1"/>
          <p:cNvSpPr>
            <a:spLocks noGrp="1"/>
          </p:cNvSpPr>
          <p:nvPr>
            <p:ph type="title"/>
          </p:nvPr>
        </p:nvSpPr>
        <p:spPr>
          <a:xfrm>
            <a:off x="692280" y="0"/>
            <a:ext cx="11201040" cy="1325160"/>
          </a:xfrm>
          <a:prstGeom prst="rect">
            <a:avLst/>
          </a:prstGeom>
          <a:noFill/>
          <a:ln w="0">
            <a:noFill/>
          </a:ln>
        </p:spPr>
        <p:txBody>
          <a:bodyPr anchor="ctr">
            <a:normAutofit/>
          </a:bodyPr>
          <a:p>
            <a:pPr>
              <a:lnSpc>
                <a:spcPct val="90000"/>
              </a:lnSpc>
              <a:buNone/>
            </a:pPr>
            <a:r>
              <a:rPr b="1" lang="de-DE" sz="4200" spc="-1" strike="noStrike" u="sng">
                <a:solidFill>
                  <a:srgbClr val="ff0000"/>
                </a:solidFill>
                <a:uFillTx/>
                <a:latin typeface="Calibri Light"/>
              </a:rPr>
              <a:t>Zusammenfassende</a:t>
            </a:r>
            <a:r>
              <a:rPr b="1" lang="de-DE" sz="4000" spc="-1" strike="noStrike" u="sng">
                <a:solidFill>
                  <a:srgbClr val="ff0000"/>
                </a:solidFill>
                <a:uFillTx/>
                <a:latin typeface="Calibri Light"/>
              </a:rPr>
              <a:t> Bewertung</a:t>
            </a:r>
            <a:r>
              <a:rPr b="1" lang="de-DE" sz="4000" spc="-1" strike="noStrike" u="sng">
                <a:solidFill>
                  <a:srgbClr val="000000"/>
                </a:solidFill>
                <a:uFillTx/>
                <a:latin typeface="Calibri Light"/>
              </a:rPr>
              <a:t> Strukturregelungen</a:t>
            </a:r>
            <a:endParaRPr b="0" lang="de-DE" sz="4000" spc="-1" strike="noStrike">
              <a:solidFill>
                <a:srgbClr val="000000"/>
              </a:solidFill>
              <a:latin typeface="Calibri"/>
            </a:endParaRPr>
          </a:p>
        </p:txBody>
      </p:sp>
      <p:sp>
        <p:nvSpPr>
          <p:cNvPr id="155" name="PlaceHolder 2"/>
          <p:cNvSpPr>
            <a:spLocks noGrp="1"/>
          </p:cNvSpPr>
          <p:nvPr>
            <p:ph/>
          </p:nvPr>
        </p:nvSpPr>
        <p:spPr>
          <a:xfrm>
            <a:off x="838080" y="1325520"/>
            <a:ext cx="10661400" cy="5027400"/>
          </a:xfrm>
          <a:prstGeom prst="rect">
            <a:avLst/>
          </a:prstGeom>
          <a:noFill/>
          <a:ln w="0">
            <a:noFill/>
          </a:ln>
        </p:spPr>
        <p:txBody>
          <a:bodyPr anchor="t">
            <a:normAutofit fontScale="90000"/>
          </a:bodyPr>
          <a:p>
            <a:pPr marL="228600" indent="-228600">
              <a:lnSpc>
                <a:spcPct val="90000"/>
              </a:lnSpc>
              <a:spcBef>
                <a:spcPts val="1001"/>
              </a:spcBef>
              <a:buClr>
                <a:srgbClr val="ff0000"/>
              </a:buClr>
              <a:buFont typeface="Wingdings" charset="2"/>
              <a:buChar char=""/>
            </a:pPr>
            <a:r>
              <a:rPr b="0" i="1" lang="de-DE" sz="2400" spc="-1" strike="noStrike">
                <a:solidFill>
                  <a:srgbClr val="ff0000"/>
                </a:solidFill>
                <a:latin typeface="Calibri"/>
              </a:rPr>
              <a:t>Statt: Feststellung des Bedarfs einer Versorgungregion. Planung und Schaffung der notwendigen Einrichtungen zur Befriedigung dieses Bedarfs, Bereitstellung der notwendigen Mittel </a:t>
            </a:r>
            <a:endParaRPr b="0" lang="de-DE" sz="2400" spc="-1" strike="noStrike">
              <a:solidFill>
                <a:srgbClr val="000000"/>
              </a:solidFill>
              <a:latin typeface="Calibri"/>
            </a:endParaRPr>
          </a:p>
          <a:p>
            <a:pPr marL="228600" indent="-228600">
              <a:lnSpc>
                <a:spcPct val="90000"/>
              </a:lnSpc>
              <a:spcBef>
                <a:spcPts val="1001"/>
              </a:spcBef>
              <a:buClr>
                <a:srgbClr val="ff0000"/>
              </a:buClr>
              <a:buFont typeface="Wingdings" charset="2"/>
              <a:buChar char=""/>
            </a:pPr>
            <a:r>
              <a:rPr b="0" i="1" lang="de-DE" sz="2400" spc="-1" strike="noStrike">
                <a:solidFill>
                  <a:srgbClr val="ff0000"/>
                </a:solidFill>
                <a:latin typeface="Calibri"/>
              </a:rPr>
              <a:t>Auch bei dieser Reform steht alles Kopf: Zuerst das Geld, dann der Bedarf als abhängige Variable</a:t>
            </a:r>
            <a:endParaRPr b="0" lang="de-DE" sz="2400" spc="-1" strike="noStrike">
              <a:solidFill>
                <a:srgbClr val="000000"/>
              </a:solidFill>
              <a:latin typeface="Calibri"/>
            </a:endParaRPr>
          </a:p>
          <a:p>
            <a:pPr marL="228600" indent="-228600">
              <a:lnSpc>
                <a:spcPct val="90000"/>
              </a:lnSpc>
              <a:spcBef>
                <a:spcPts val="1001"/>
              </a:spcBef>
              <a:buClr>
                <a:srgbClr val="ff0000"/>
              </a:buClr>
              <a:buFont typeface="Wingdings" charset="2"/>
              <a:buChar char=""/>
            </a:pPr>
            <a:r>
              <a:rPr b="0" i="1" lang="de-DE" sz="2400" spc="-1" strike="noStrike">
                <a:solidFill>
                  <a:srgbClr val="ff0000"/>
                </a:solidFill>
                <a:latin typeface="Calibri"/>
              </a:rPr>
              <a:t>Meilenweit entfernt von einer intersektoralen Versorgungsplanung - demokratisch (unter Einbeziehung Aller) und in den einzelnen Versorgungsregionen</a:t>
            </a:r>
            <a:endParaRPr b="0" lang="de-DE" sz="2400" spc="-1" strike="noStrike">
              <a:solidFill>
                <a:srgbClr val="000000"/>
              </a:solidFill>
              <a:latin typeface="Calibri"/>
            </a:endParaRPr>
          </a:p>
          <a:p>
            <a:pPr marL="228600" indent="-228600">
              <a:lnSpc>
                <a:spcPct val="90000"/>
              </a:lnSpc>
              <a:spcBef>
                <a:spcPts val="1001"/>
              </a:spcBef>
              <a:buClr>
                <a:srgbClr val="ff0000"/>
              </a:buClr>
              <a:buFont typeface="Wingdings" charset="2"/>
              <a:buChar char=""/>
            </a:pPr>
            <a:r>
              <a:rPr b="1" i="1" lang="de-DE" sz="2400" spc="-1" strike="noStrike">
                <a:solidFill>
                  <a:srgbClr val="ff0000"/>
                </a:solidFill>
                <a:latin typeface="Calibri"/>
              </a:rPr>
              <a:t>Voraussetzung hierzu wäre, dass der Sicherstellungsauftrag für die gesamte Versorgung (incl. der ambulanten Versorgung durch Niedergelassene) wieder bei den Ländern (konkret den Versorgungsregionen) liegt</a:t>
            </a:r>
            <a:endParaRPr b="0" lang="de-DE" sz="2400" spc="-1" strike="noStrike">
              <a:solidFill>
                <a:srgbClr val="000000"/>
              </a:solidFill>
              <a:latin typeface="Calibri"/>
            </a:endParaRPr>
          </a:p>
          <a:p>
            <a:pPr marL="228600" indent="-228600">
              <a:lnSpc>
                <a:spcPct val="90000"/>
              </a:lnSpc>
              <a:spcBef>
                <a:spcPts val="1001"/>
              </a:spcBef>
              <a:buClr>
                <a:srgbClr val="ff0000"/>
              </a:buClr>
              <a:buFont typeface="Wingdings" charset="2"/>
              <a:buChar char=""/>
            </a:pPr>
            <a:r>
              <a:rPr b="1" i="1" lang="de-DE" sz="2400" spc="-1" strike="noStrike">
                <a:solidFill>
                  <a:srgbClr val="ff0000"/>
                </a:solidFill>
                <a:latin typeface="Calibri"/>
              </a:rPr>
              <a:t>Zusammenfassend: Die Pläne der Kommission wurden deutlich entschärft, haben aber immer noch ein großes Schließungs-Potenzial</a:t>
            </a:r>
            <a:endParaRPr b="0" lang="de-DE" sz="24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3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6" name="PlaceHolder 1"/>
          <p:cNvSpPr>
            <a:spLocks noGrp="1"/>
          </p:cNvSpPr>
          <p:nvPr>
            <p:ph type="title"/>
          </p:nvPr>
        </p:nvSpPr>
        <p:spPr>
          <a:xfrm>
            <a:off x="712800" y="2570040"/>
            <a:ext cx="10515240" cy="1325160"/>
          </a:xfrm>
          <a:prstGeom prst="rect">
            <a:avLst/>
          </a:prstGeom>
          <a:noFill/>
          <a:ln w="0">
            <a:noFill/>
          </a:ln>
        </p:spPr>
        <p:txBody>
          <a:bodyPr anchor="ctr">
            <a:noAutofit/>
          </a:bodyPr>
          <a:p>
            <a:pPr algn="ctr">
              <a:lnSpc>
                <a:spcPct val="90000"/>
              </a:lnSpc>
              <a:buNone/>
            </a:pPr>
            <a:r>
              <a:rPr b="1" lang="de-DE" sz="4400" spc="-1" strike="noStrike" u="sng">
                <a:solidFill>
                  <a:srgbClr val="000000"/>
                </a:solidFill>
                <a:uFillTx/>
                <a:latin typeface="Calibri Light"/>
              </a:rPr>
              <a:t>Vorhaltevergütung</a:t>
            </a:r>
            <a:endParaRPr b="0" lang="de-DE" sz="44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3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be5d6"/>
        </a:solidFill>
      </p:bgPr>
    </p:bg>
    <p:spTree>
      <p:nvGrpSpPr>
        <p:cNvPr id="1" name=""/>
        <p:cNvGrpSpPr/>
        <p:nvPr/>
      </p:nvGrpSpPr>
      <p:grpSpPr>
        <a:xfrm>
          <a:off x="0" y="0"/>
          <a:ext cx="0" cy="0"/>
          <a:chOff x="0" y="0"/>
          <a:chExt cx="0" cy="0"/>
        </a:xfrm>
      </p:grpSpPr>
      <p:sp>
        <p:nvSpPr>
          <p:cNvPr id="157" name="PlaceHolder 1"/>
          <p:cNvSpPr>
            <a:spLocks noGrp="1"/>
          </p:cNvSpPr>
          <p:nvPr>
            <p:ph type="title"/>
          </p:nvPr>
        </p:nvSpPr>
        <p:spPr>
          <a:xfrm>
            <a:off x="838080" y="0"/>
            <a:ext cx="10515240" cy="1325160"/>
          </a:xfrm>
          <a:prstGeom prst="rect">
            <a:avLst/>
          </a:prstGeom>
          <a:noFill/>
          <a:ln w="0">
            <a:noFill/>
          </a:ln>
        </p:spPr>
        <p:txBody>
          <a:bodyPr anchor="ctr">
            <a:noAutofit/>
          </a:bodyPr>
          <a:p>
            <a:pPr>
              <a:lnSpc>
                <a:spcPct val="90000"/>
              </a:lnSpc>
              <a:buNone/>
            </a:pPr>
            <a:r>
              <a:rPr b="1" lang="de-DE" sz="4400" spc="-1" strike="noStrike" u="sng">
                <a:solidFill>
                  <a:srgbClr val="000000"/>
                </a:solidFill>
                <a:uFillTx/>
                <a:latin typeface="Calibri Light"/>
              </a:rPr>
              <a:t>Exkurs: „Duale Finanzierung“</a:t>
            </a:r>
            <a:endParaRPr b="0" lang="de-DE" sz="4400" spc="-1" strike="noStrike">
              <a:solidFill>
                <a:srgbClr val="000000"/>
              </a:solidFill>
              <a:latin typeface="Calibri"/>
            </a:endParaRPr>
          </a:p>
        </p:txBody>
      </p:sp>
      <p:sp>
        <p:nvSpPr>
          <p:cNvPr id="158" name="PlaceHolder 2"/>
          <p:cNvSpPr>
            <a:spLocks noGrp="1"/>
          </p:cNvSpPr>
          <p:nvPr>
            <p:ph/>
          </p:nvPr>
        </p:nvSpPr>
        <p:spPr>
          <a:xfrm>
            <a:off x="838080" y="1325520"/>
            <a:ext cx="10661400" cy="5027400"/>
          </a:xfrm>
          <a:prstGeom prst="rect">
            <a:avLst/>
          </a:prstGeom>
          <a:noFill/>
          <a:ln w="0">
            <a:noFill/>
          </a:ln>
        </p:spPr>
        <p:txBody>
          <a:bodyPr anchor="t">
            <a:normAutofit/>
          </a:bodyPr>
          <a:p>
            <a:pPr marL="228600" indent="-228600">
              <a:lnSpc>
                <a:spcPct val="90000"/>
              </a:lnSpc>
              <a:spcBef>
                <a:spcPts val="1001"/>
              </a:spcBef>
              <a:buClr>
                <a:srgbClr val="000000"/>
              </a:buClr>
              <a:buFont typeface="Arial"/>
              <a:buChar char="•"/>
            </a:pPr>
            <a:r>
              <a:rPr b="0" lang="de-DE" sz="3200" spc="-1" strike="noStrike">
                <a:solidFill>
                  <a:srgbClr val="000000"/>
                </a:solidFill>
                <a:latin typeface="Calibri"/>
              </a:rPr>
              <a:t>Länder: Investitionskosten </a:t>
            </a:r>
            <a:endParaRPr b="0" lang="de-DE" sz="3200" spc="-1" strike="noStrike">
              <a:solidFill>
                <a:srgbClr val="000000"/>
              </a:solidFill>
              <a:latin typeface="Calibri"/>
            </a:endParaRPr>
          </a:p>
          <a:p>
            <a:pPr lvl="1" marL="685800" indent="-228600">
              <a:lnSpc>
                <a:spcPct val="90000"/>
              </a:lnSpc>
              <a:spcBef>
                <a:spcPts val="499"/>
              </a:spcBef>
              <a:buClr>
                <a:srgbClr val="ff0000"/>
              </a:buClr>
              <a:buFont typeface="Wingdings" charset="2"/>
              <a:buChar char=""/>
            </a:pPr>
            <a:r>
              <a:rPr b="0" i="1" lang="de-DE" sz="2800" spc="-1" strike="noStrike">
                <a:solidFill>
                  <a:srgbClr val="ff0000"/>
                </a:solidFill>
                <a:latin typeface="Calibri"/>
              </a:rPr>
              <a:t>Unterfinanzierung ca. 50%</a:t>
            </a:r>
            <a:endParaRPr b="0" lang="de-DE" sz="2800" spc="-1" strike="noStrike">
              <a:solidFill>
                <a:srgbClr val="000000"/>
              </a:solidFill>
              <a:latin typeface="Calibri"/>
            </a:endParaRPr>
          </a:p>
          <a:p>
            <a:pPr lvl="1" marL="685800" indent="-228600">
              <a:lnSpc>
                <a:spcPct val="90000"/>
              </a:lnSpc>
              <a:spcBef>
                <a:spcPts val="499"/>
              </a:spcBef>
              <a:buClr>
                <a:srgbClr val="ff0000"/>
              </a:buClr>
              <a:buFont typeface="Wingdings" charset="2"/>
              <a:buChar char=""/>
            </a:pPr>
            <a:r>
              <a:rPr b="0" i="1" lang="de-DE" sz="2800" spc="-1" strike="noStrike">
                <a:solidFill>
                  <a:srgbClr val="ff0000"/>
                </a:solidFill>
                <a:latin typeface="Calibri"/>
              </a:rPr>
              <a:t>Rückzug des Staates aus der Daseinsvorsorge</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3200" spc="-1" strike="noStrike">
                <a:solidFill>
                  <a:srgbClr val="000000"/>
                </a:solidFill>
                <a:latin typeface="Calibri"/>
              </a:rPr>
              <a:t>Kassen: laufende Kosten (über DRGs)</a:t>
            </a:r>
            <a:endParaRPr b="0" lang="de-DE" sz="3200" spc="-1" strike="noStrike">
              <a:solidFill>
                <a:srgbClr val="000000"/>
              </a:solidFill>
              <a:latin typeface="Calibri"/>
            </a:endParaRPr>
          </a:p>
          <a:p>
            <a:pPr lvl="1" marL="685800" indent="-228600">
              <a:lnSpc>
                <a:spcPct val="90000"/>
              </a:lnSpc>
              <a:spcBef>
                <a:spcPts val="499"/>
              </a:spcBef>
              <a:buClr>
                <a:srgbClr val="ff0000"/>
              </a:buClr>
              <a:buFont typeface="Wingdings" charset="2"/>
              <a:buChar char=""/>
            </a:pPr>
            <a:r>
              <a:rPr b="0" lang="de-DE" sz="2800" spc="-1" strike="noStrike">
                <a:solidFill>
                  <a:srgbClr val="ff0000"/>
                </a:solidFill>
                <a:latin typeface="Calibri"/>
              </a:rPr>
              <a:t>Unterfinanzierung und massive Fehlanreize</a:t>
            </a:r>
            <a:endParaRPr b="0" lang="de-DE" sz="28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3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be5d6"/>
        </a:solidFill>
      </p:bgPr>
    </p:bg>
    <p:spTree>
      <p:nvGrpSpPr>
        <p:cNvPr id="1" name=""/>
        <p:cNvGrpSpPr/>
        <p:nvPr/>
      </p:nvGrpSpPr>
      <p:grpSpPr>
        <a:xfrm>
          <a:off x="0" y="0"/>
          <a:ext cx="0" cy="0"/>
          <a:chOff x="0" y="0"/>
          <a:chExt cx="0" cy="0"/>
        </a:xfrm>
      </p:grpSpPr>
      <p:sp>
        <p:nvSpPr>
          <p:cNvPr id="159" name="PlaceHolder 1"/>
          <p:cNvSpPr>
            <a:spLocks noGrp="1"/>
          </p:cNvSpPr>
          <p:nvPr>
            <p:ph type="title"/>
          </p:nvPr>
        </p:nvSpPr>
        <p:spPr>
          <a:xfrm>
            <a:off x="838080" y="365040"/>
            <a:ext cx="10515240" cy="1325160"/>
          </a:xfrm>
          <a:prstGeom prst="rect">
            <a:avLst/>
          </a:prstGeom>
          <a:noFill/>
          <a:ln w="0">
            <a:noFill/>
          </a:ln>
        </p:spPr>
        <p:txBody>
          <a:bodyPr anchor="ctr">
            <a:noAutofit/>
          </a:bodyPr>
          <a:p>
            <a:pPr>
              <a:lnSpc>
                <a:spcPct val="90000"/>
              </a:lnSpc>
              <a:buNone/>
            </a:pPr>
            <a:r>
              <a:rPr b="1" lang="de-DE" sz="4400" spc="-1" strike="noStrike" u="sng">
                <a:solidFill>
                  <a:srgbClr val="000000"/>
                </a:solidFill>
                <a:uFillTx/>
                <a:latin typeface="Calibri Light"/>
              </a:rPr>
              <a:t>Exkurs: DRGs (1)</a:t>
            </a:r>
            <a:endParaRPr b="0" lang="de-DE" sz="4400" spc="-1" strike="noStrike">
              <a:solidFill>
                <a:srgbClr val="000000"/>
              </a:solidFill>
              <a:latin typeface="Calibri"/>
            </a:endParaRPr>
          </a:p>
        </p:txBody>
      </p:sp>
      <p:sp>
        <p:nvSpPr>
          <p:cNvPr id="160" name="PlaceHolder 2"/>
          <p:cNvSpPr>
            <a:spLocks noGrp="1"/>
          </p:cNvSpPr>
          <p:nvPr>
            <p:ph/>
          </p:nvPr>
        </p:nvSpPr>
        <p:spPr>
          <a:xfrm>
            <a:off x="838080" y="1825560"/>
            <a:ext cx="10515240" cy="4350960"/>
          </a:xfrm>
          <a:prstGeom prst="rect">
            <a:avLst/>
          </a:prstGeom>
          <a:noFill/>
          <a:ln w="0">
            <a:noFill/>
          </a:ln>
        </p:spPr>
        <p:txBody>
          <a:bodyPr anchor="t">
            <a:normAutofit fontScale="90000"/>
          </a:bodyPr>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DRGs = Diagnosis Related Groups = Fallgruppen</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einheitlicher Preis (Fallpauschale) für eine bestimmte Behandlung einer bestimmten Diagnose </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2023: 1292 DRGs</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Jede DRG hat ein Relativgewicht (RG)</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Relativgewicht x Landesbasisfallwert = Vergütung</a:t>
            </a:r>
            <a:endParaRPr b="0" lang="de-DE" sz="2800" spc="-1" strike="noStrike">
              <a:solidFill>
                <a:srgbClr val="000000"/>
              </a:solidFill>
              <a:latin typeface="Calibri"/>
            </a:endParaRPr>
          </a:p>
          <a:p>
            <a:pPr marL="228600" indent="-228600">
              <a:lnSpc>
                <a:spcPct val="90000"/>
              </a:lnSpc>
              <a:spcBef>
                <a:spcPts val="1001"/>
              </a:spcBef>
              <a:buClr>
                <a:srgbClr val="ff0000"/>
              </a:buClr>
              <a:buFont typeface="Wingdings" charset="2"/>
              <a:buChar char=""/>
            </a:pPr>
            <a:r>
              <a:rPr b="0" i="1" lang="de-DE" sz="2800" spc="-1" strike="noStrike">
                <a:solidFill>
                  <a:srgbClr val="ff0000"/>
                </a:solidFill>
                <a:latin typeface="Calibri"/>
              </a:rPr>
              <a:t>DRGs sind Festpreise</a:t>
            </a:r>
            <a:endParaRPr b="0" lang="de-DE" sz="2800" spc="-1" strike="noStrike">
              <a:solidFill>
                <a:srgbClr val="000000"/>
              </a:solidFill>
              <a:latin typeface="Calibri"/>
            </a:endParaRPr>
          </a:p>
          <a:p>
            <a:pPr marL="228600" indent="-228600">
              <a:lnSpc>
                <a:spcPct val="90000"/>
              </a:lnSpc>
              <a:spcBef>
                <a:spcPts val="1001"/>
              </a:spcBef>
              <a:buClr>
                <a:srgbClr val="ff0000"/>
              </a:buClr>
              <a:buFont typeface="Wingdings" charset="2"/>
              <a:buChar char=""/>
            </a:pPr>
            <a:r>
              <a:rPr b="0" i="1" lang="de-DE" sz="2800" spc="-1" strike="noStrike">
                <a:solidFill>
                  <a:srgbClr val="ff0000"/>
                </a:solidFill>
                <a:latin typeface="Calibri"/>
              </a:rPr>
              <a:t>Damit Gewinne/Verluste möglich, keine Zweckbindung</a:t>
            </a:r>
            <a:endParaRPr b="0" lang="de-DE" sz="2800" spc="-1" strike="noStrike">
              <a:solidFill>
                <a:srgbClr val="000000"/>
              </a:solidFill>
              <a:latin typeface="Calibri"/>
            </a:endParaRPr>
          </a:p>
          <a:p>
            <a:pPr marL="228600" indent="-228600">
              <a:lnSpc>
                <a:spcPct val="90000"/>
              </a:lnSpc>
              <a:spcBef>
                <a:spcPts val="1001"/>
              </a:spcBef>
              <a:buClr>
                <a:srgbClr val="ff0000"/>
              </a:buClr>
              <a:buFont typeface="Wingdings" charset="2"/>
              <a:buChar char=""/>
            </a:pPr>
            <a:r>
              <a:rPr b="0" i="1" lang="de-DE" sz="2800" spc="-1" strike="noStrike">
                <a:solidFill>
                  <a:srgbClr val="ff0000"/>
                </a:solidFill>
                <a:latin typeface="Calibri"/>
              </a:rPr>
              <a:t>Anreiz zu Leistungsausdehnung, Kostendumping und Selektion</a:t>
            </a:r>
            <a:endParaRPr b="0" lang="de-DE" sz="2800" spc="-1" strike="noStrike">
              <a:solidFill>
                <a:srgbClr val="000000"/>
              </a:solidFill>
              <a:latin typeface="Calibri"/>
            </a:endParaRPr>
          </a:p>
          <a:p>
            <a:pPr>
              <a:lnSpc>
                <a:spcPct val="90000"/>
              </a:lnSpc>
              <a:spcBef>
                <a:spcPts val="1001"/>
              </a:spcBef>
              <a:buNone/>
            </a:pPr>
            <a:endParaRPr b="0" lang="de-DE" sz="2800" spc="-1" strike="noStrike">
              <a:solidFill>
                <a:srgbClr val="000000"/>
              </a:solidFill>
              <a:latin typeface="Calibri"/>
            </a:endParaRPr>
          </a:p>
          <a:p>
            <a:pPr>
              <a:lnSpc>
                <a:spcPct val="90000"/>
              </a:lnSpc>
              <a:spcBef>
                <a:spcPts val="1417"/>
              </a:spcBef>
              <a:buNone/>
            </a:pPr>
            <a:endParaRPr b="0" lang="de-DE" sz="20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3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be5d6"/>
        </a:solidFill>
      </p:bgPr>
    </p:bg>
    <p:spTree>
      <p:nvGrpSpPr>
        <p:cNvPr id="1" name=""/>
        <p:cNvGrpSpPr/>
        <p:nvPr/>
      </p:nvGrpSpPr>
      <p:grpSpPr>
        <a:xfrm>
          <a:off x="0" y="0"/>
          <a:ext cx="0" cy="0"/>
          <a:chOff x="0" y="0"/>
          <a:chExt cx="0" cy="0"/>
        </a:xfrm>
      </p:grpSpPr>
      <p:sp>
        <p:nvSpPr>
          <p:cNvPr id="161" name="PlaceHolder 1"/>
          <p:cNvSpPr>
            <a:spLocks noGrp="1"/>
          </p:cNvSpPr>
          <p:nvPr>
            <p:ph type="title"/>
          </p:nvPr>
        </p:nvSpPr>
        <p:spPr>
          <a:xfrm>
            <a:off x="838080" y="0"/>
            <a:ext cx="10515240" cy="1325160"/>
          </a:xfrm>
          <a:prstGeom prst="rect">
            <a:avLst/>
          </a:prstGeom>
          <a:noFill/>
          <a:ln w="0">
            <a:noFill/>
          </a:ln>
        </p:spPr>
        <p:txBody>
          <a:bodyPr anchor="ctr">
            <a:noAutofit/>
          </a:bodyPr>
          <a:p>
            <a:pPr>
              <a:lnSpc>
                <a:spcPct val="90000"/>
              </a:lnSpc>
              <a:buNone/>
            </a:pPr>
            <a:r>
              <a:rPr b="1" lang="de-DE" sz="4400" spc="-1" strike="noStrike" u="sng">
                <a:solidFill>
                  <a:srgbClr val="000000"/>
                </a:solidFill>
                <a:uFillTx/>
                <a:latin typeface="Calibri Light"/>
              </a:rPr>
              <a:t>Exkurs Fehlanreize DRGs</a:t>
            </a:r>
            <a:endParaRPr b="0" lang="de-DE" sz="4400" spc="-1" strike="noStrike">
              <a:solidFill>
                <a:srgbClr val="000000"/>
              </a:solidFill>
              <a:latin typeface="Calibri"/>
            </a:endParaRPr>
          </a:p>
        </p:txBody>
      </p:sp>
      <p:sp>
        <p:nvSpPr>
          <p:cNvPr id="162" name="PlaceHolder 2"/>
          <p:cNvSpPr>
            <a:spLocks noGrp="1"/>
          </p:cNvSpPr>
          <p:nvPr>
            <p:ph/>
          </p:nvPr>
        </p:nvSpPr>
        <p:spPr>
          <a:xfrm>
            <a:off x="838080" y="1325520"/>
            <a:ext cx="11162880" cy="5027400"/>
          </a:xfrm>
          <a:prstGeom prst="rect">
            <a:avLst/>
          </a:prstGeom>
          <a:noFill/>
          <a:ln w="0">
            <a:noFill/>
          </a:ln>
        </p:spPr>
        <p:txBody>
          <a:bodyPr anchor="t">
            <a:normAutofit fontScale="85000"/>
          </a:bodyPr>
          <a:p>
            <a:pPr marL="228600" indent="-228600">
              <a:lnSpc>
                <a:spcPct val="90000"/>
              </a:lnSpc>
              <a:spcBef>
                <a:spcPts val="1800"/>
              </a:spcBef>
              <a:buClr>
                <a:srgbClr val="ff0000"/>
              </a:buClr>
              <a:buFont typeface="Wingdings" charset="2"/>
              <a:buChar char=""/>
            </a:pPr>
            <a:r>
              <a:rPr b="0" i="1" lang="de-DE" sz="3200" spc="-1" strike="noStrike">
                <a:solidFill>
                  <a:srgbClr val="ff0000"/>
                </a:solidFill>
                <a:latin typeface="Calibri"/>
              </a:rPr>
              <a:t>(Personal-)Kostendumping</a:t>
            </a:r>
            <a:endParaRPr b="0" lang="de-DE" sz="3200" spc="-1" strike="noStrike">
              <a:solidFill>
                <a:srgbClr val="000000"/>
              </a:solidFill>
              <a:latin typeface="Calibri"/>
            </a:endParaRPr>
          </a:p>
          <a:p>
            <a:pPr marL="228600" indent="-228600">
              <a:lnSpc>
                <a:spcPct val="90000"/>
              </a:lnSpc>
              <a:spcBef>
                <a:spcPts val="1800"/>
              </a:spcBef>
              <a:buClr>
                <a:srgbClr val="ff0000"/>
              </a:buClr>
              <a:buFont typeface="Wingdings" charset="2"/>
              <a:buChar char=""/>
            </a:pPr>
            <a:r>
              <a:rPr b="0" i="1" lang="de-DE" sz="3200" spc="-1" strike="noStrike">
                <a:solidFill>
                  <a:srgbClr val="ff0000"/>
                </a:solidFill>
                <a:latin typeface="Calibri"/>
              </a:rPr>
              <a:t>Mengenausweitung (unnötige Behandlungen)</a:t>
            </a:r>
            <a:endParaRPr b="0" lang="de-DE" sz="3200" spc="-1" strike="noStrike">
              <a:solidFill>
                <a:srgbClr val="000000"/>
              </a:solidFill>
              <a:latin typeface="Calibri"/>
            </a:endParaRPr>
          </a:p>
          <a:p>
            <a:pPr marL="228600" indent="-228600">
              <a:lnSpc>
                <a:spcPct val="90000"/>
              </a:lnSpc>
              <a:spcBef>
                <a:spcPts val="1800"/>
              </a:spcBef>
              <a:buClr>
                <a:srgbClr val="ff0000"/>
              </a:buClr>
              <a:buFont typeface="Wingdings" charset="2"/>
              <a:buChar char=""/>
            </a:pPr>
            <a:r>
              <a:rPr b="0" i="1" lang="de-DE" sz="3200" spc="-1" strike="noStrike">
                <a:solidFill>
                  <a:srgbClr val="ff0000"/>
                </a:solidFill>
                <a:latin typeface="Calibri"/>
              </a:rPr>
              <a:t>Verweildauerverkürzung („blutige Entlassung“)</a:t>
            </a:r>
            <a:endParaRPr b="0" lang="de-DE" sz="3200" spc="-1" strike="noStrike">
              <a:solidFill>
                <a:srgbClr val="000000"/>
              </a:solidFill>
              <a:latin typeface="Calibri"/>
            </a:endParaRPr>
          </a:p>
          <a:p>
            <a:pPr marL="228600" indent="-228600">
              <a:lnSpc>
                <a:spcPct val="90000"/>
              </a:lnSpc>
              <a:spcBef>
                <a:spcPts val="1800"/>
              </a:spcBef>
              <a:buClr>
                <a:srgbClr val="ff0000"/>
              </a:buClr>
              <a:buFont typeface="Wingdings" charset="2"/>
              <a:buChar char=""/>
            </a:pPr>
            <a:r>
              <a:rPr b="0" i="1" lang="de-DE" sz="3200" spc="-1" strike="noStrike">
                <a:solidFill>
                  <a:srgbClr val="ff0000"/>
                </a:solidFill>
                <a:latin typeface="Calibri"/>
              </a:rPr>
              <a:t>„</a:t>
            </a:r>
            <a:r>
              <a:rPr b="0" i="1" lang="de-DE" sz="3200" spc="-1" strike="noStrike">
                <a:solidFill>
                  <a:srgbClr val="ff0000"/>
                </a:solidFill>
                <a:latin typeface="Calibri"/>
              </a:rPr>
              <a:t>Upcoding“ (Patienten kränker machen als sie sind)</a:t>
            </a:r>
            <a:endParaRPr b="0" lang="de-DE" sz="3200" spc="-1" strike="noStrike">
              <a:solidFill>
                <a:srgbClr val="000000"/>
              </a:solidFill>
              <a:latin typeface="Calibri"/>
            </a:endParaRPr>
          </a:p>
          <a:p>
            <a:pPr marL="228600" indent="-228600">
              <a:lnSpc>
                <a:spcPct val="90000"/>
              </a:lnSpc>
              <a:spcBef>
                <a:spcPts val="1800"/>
              </a:spcBef>
              <a:buClr>
                <a:srgbClr val="ff0000"/>
              </a:buClr>
              <a:buFont typeface="Wingdings" charset="2"/>
              <a:buChar char=""/>
            </a:pPr>
            <a:r>
              <a:rPr b="0" i="1" lang="de-DE" sz="3200" spc="-1" strike="noStrike">
                <a:solidFill>
                  <a:srgbClr val="ff0000"/>
                </a:solidFill>
                <a:latin typeface="Calibri"/>
              </a:rPr>
              <a:t>Selektion (Risikovermeidung, „lukrative“ Patienten)</a:t>
            </a:r>
            <a:endParaRPr b="0" lang="de-DE" sz="3200" spc="-1" strike="noStrike">
              <a:solidFill>
                <a:srgbClr val="000000"/>
              </a:solidFill>
              <a:latin typeface="Calibri"/>
            </a:endParaRPr>
          </a:p>
          <a:p>
            <a:pPr marL="228600" indent="-228600">
              <a:lnSpc>
                <a:spcPct val="90000"/>
              </a:lnSpc>
              <a:spcBef>
                <a:spcPts val="1800"/>
              </a:spcBef>
              <a:buClr>
                <a:srgbClr val="ff0000"/>
              </a:buClr>
              <a:buFont typeface="Wingdings" charset="2"/>
              <a:buChar char=""/>
            </a:pPr>
            <a:r>
              <a:rPr b="0" i="1" lang="de-DE" sz="3200" spc="-1" strike="noStrike">
                <a:solidFill>
                  <a:srgbClr val="ff0000"/>
                </a:solidFill>
                <a:latin typeface="Calibri"/>
              </a:rPr>
              <a:t>Gewinn/Verluste möglich (DRGs sind Festpreise)</a:t>
            </a:r>
            <a:endParaRPr b="0" lang="de-DE" sz="3200" spc="-1" strike="noStrike">
              <a:solidFill>
                <a:srgbClr val="000000"/>
              </a:solidFill>
              <a:latin typeface="Calibri"/>
            </a:endParaRPr>
          </a:p>
          <a:p>
            <a:pPr marL="228600" indent="-228600">
              <a:lnSpc>
                <a:spcPct val="90000"/>
              </a:lnSpc>
              <a:spcBef>
                <a:spcPts val="1800"/>
              </a:spcBef>
              <a:buClr>
                <a:srgbClr val="ff0000"/>
              </a:buClr>
              <a:buFont typeface="Wingdings" charset="2"/>
              <a:buChar char=""/>
            </a:pPr>
            <a:r>
              <a:rPr b="0" i="1" lang="de-DE" sz="3200" spc="-1" strike="noStrike">
                <a:solidFill>
                  <a:srgbClr val="ff0000"/>
                </a:solidFill>
                <a:latin typeface="Calibri"/>
              </a:rPr>
              <a:t>Keine Zweckbindung</a:t>
            </a:r>
            <a:endParaRPr b="0" lang="de-DE" sz="3200" spc="-1" strike="noStrike">
              <a:solidFill>
                <a:srgbClr val="000000"/>
              </a:solidFill>
              <a:latin typeface="Calibri"/>
            </a:endParaRPr>
          </a:p>
          <a:p>
            <a:pPr marL="228600" indent="-228600">
              <a:lnSpc>
                <a:spcPct val="90000"/>
              </a:lnSpc>
              <a:spcBef>
                <a:spcPts val="1800"/>
              </a:spcBef>
              <a:buClr>
                <a:srgbClr val="ff0000"/>
              </a:buClr>
              <a:buFont typeface="Wingdings" charset="2"/>
              <a:buChar char=""/>
            </a:pPr>
            <a:r>
              <a:rPr b="0" i="1" lang="de-DE" sz="3200" spc="-1" strike="noStrike">
                <a:solidFill>
                  <a:srgbClr val="ff0000"/>
                </a:solidFill>
                <a:latin typeface="Calibri"/>
              </a:rPr>
              <a:t>Missbräuchliche Verwendung/Gewinnabfuhr</a:t>
            </a:r>
            <a:endParaRPr b="0" lang="de-DE" sz="3200" spc="-1" strike="noStrike">
              <a:solidFill>
                <a:srgbClr val="000000"/>
              </a:solidFill>
              <a:latin typeface="Calibri"/>
            </a:endParaRPr>
          </a:p>
          <a:p>
            <a:pPr marL="228600" indent="-228600">
              <a:lnSpc>
                <a:spcPct val="90000"/>
              </a:lnSpc>
              <a:spcBef>
                <a:spcPts val="1800"/>
              </a:spcBef>
              <a:buClr>
                <a:srgbClr val="ff0000"/>
              </a:buClr>
              <a:buFont typeface="Wingdings" charset="2"/>
              <a:buChar char=""/>
            </a:pPr>
            <a:r>
              <a:rPr b="0" i="1" lang="de-DE" sz="3200" spc="-1" strike="noStrike">
                <a:solidFill>
                  <a:srgbClr val="ff0000"/>
                </a:solidFill>
                <a:latin typeface="Calibri"/>
              </a:rPr>
              <a:t>Über- und Unterversorgung gleichzeitig</a:t>
            </a:r>
            <a:endParaRPr b="0" lang="de-DE" sz="32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3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be5d6"/>
        </a:solidFill>
      </p:bgPr>
    </p:bg>
    <p:spTree>
      <p:nvGrpSpPr>
        <p:cNvPr id="1" name=""/>
        <p:cNvGrpSpPr/>
        <p:nvPr/>
      </p:nvGrpSpPr>
      <p:grpSpPr>
        <a:xfrm>
          <a:off x="0" y="0"/>
          <a:ext cx="0" cy="0"/>
          <a:chOff x="0" y="0"/>
          <a:chExt cx="0" cy="0"/>
        </a:xfrm>
      </p:grpSpPr>
      <p:sp>
        <p:nvSpPr>
          <p:cNvPr id="163" name="PlaceHolder 1"/>
          <p:cNvSpPr>
            <a:spLocks noGrp="1"/>
          </p:cNvSpPr>
          <p:nvPr>
            <p:ph type="title"/>
          </p:nvPr>
        </p:nvSpPr>
        <p:spPr>
          <a:xfrm>
            <a:off x="286560" y="0"/>
            <a:ext cx="11777760" cy="1325160"/>
          </a:xfrm>
          <a:prstGeom prst="rect">
            <a:avLst/>
          </a:prstGeom>
          <a:noFill/>
          <a:ln w="0">
            <a:noFill/>
          </a:ln>
        </p:spPr>
        <p:txBody>
          <a:bodyPr anchor="ctr">
            <a:noAutofit/>
          </a:bodyPr>
          <a:p>
            <a:pPr>
              <a:lnSpc>
                <a:spcPct val="90000"/>
              </a:lnSpc>
              <a:buNone/>
            </a:pPr>
            <a:r>
              <a:rPr b="1" lang="de-DE" sz="4400" spc="-1" strike="noStrike" u="sng">
                <a:solidFill>
                  <a:srgbClr val="000000"/>
                </a:solidFill>
                <a:uFillTx/>
                <a:latin typeface="Calibri Light"/>
              </a:rPr>
              <a:t>Exkurs: Andere Formen der finanziellen Steuerung</a:t>
            </a:r>
            <a:endParaRPr b="0" lang="de-DE" sz="4400" spc="-1" strike="noStrike">
              <a:solidFill>
                <a:srgbClr val="000000"/>
              </a:solidFill>
              <a:latin typeface="Calibri"/>
            </a:endParaRPr>
          </a:p>
        </p:txBody>
      </p:sp>
      <p:sp>
        <p:nvSpPr>
          <p:cNvPr id="164" name="PlaceHolder 2"/>
          <p:cNvSpPr>
            <a:spLocks noGrp="1"/>
          </p:cNvSpPr>
          <p:nvPr>
            <p:ph/>
          </p:nvPr>
        </p:nvSpPr>
        <p:spPr>
          <a:xfrm>
            <a:off x="692280" y="1325520"/>
            <a:ext cx="10899360" cy="5027400"/>
          </a:xfrm>
          <a:prstGeom prst="rect">
            <a:avLst/>
          </a:prstGeom>
          <a:noFill/>
          <a:ln w="0">
            <a:noFill/>
          </a:ln>
        </p:spPr>
        <p:txBody>
          <a:bodyPr anchor="t">
            <a:normAutofit fontScale="80000"/>
          </a:bodyPr>
          <a:p>
            <a:pPr marL="228600" indent="-228600">
              <a:lnSpc>
                <a:spcPct val="90000"/>
              </a:lnSpc>
              <a:spcBef>
                <a:spcPts val="1001"/>
              </a:spcBef>
              <a:buClr>
                <a:srgbClr val="000000"/>
              </a:buClr>
              <a:buFont typeface="Arial"/>
              <a:buChar char="•"/>
            </a:pPr>
            <a:r>
              <a:rPr b="0" lang="de-DE" sz="3200" spc="-1" strike="noStrike">
                <a:solidFill>
                  <a:srgbClr val="000000"/>
                </a:solidFill>
                <a:latin typeface="Calibri"/>
              </a:rPr>
              <a:t>Einzelleistungsvergütung (Niedergelassene)</a:t>
            </a:r>
            <a:endParaRPr b="0" lang="de-DE" sz="3200" spc="-1" strike="noStrike">
              <a:solidFill>
                <a:srgbClr val="000000"/>
              </a:solidFill>
              <a:latin typeface="Calibri"/>
            </a:endParaRPr>
          </a:p>
          <a:p>
            <a:pPr lvl="1" marL="685800" indent="-228600">
              <a:lnSpc>
                <a:spcPct val="90000"/>
              </a:lnSpc>
              <a:spcBef>
                <a:spcPts val="499"/>
              </a:spcBef>
              <a:buClr>
                <a:srgbClr val="ff0000"/>
              </a:buClr>
              <a:buFont typeface="Wingdings" charset="2"/>
              <a:buChar char=""/>
            </a:pPr>
            <a:r>
              <a:rPr b="0" i="1" lang="de-DE" sz="2800" spc="-1" strike="noStrike">
                <a:solidFill>
                  <a:srgbClr val="ff0000"/>
                </a:solidFill>
                <a:latin typeface="Calibri"/>
              </a:rPr>
              <a:t>Leistungsausweitungen</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3200" spc="-1" strike="noStrike">
                <a:solidFill>
                  <a:srgbClr val="000000"/>
                </a:solidFill>
                <a:latin typeface="Calibri"/>
              </a:rPr>
              <a:t>Budgets (Regionalbudget/„Capitation“) *</a:t>
            </a:r>
            <a:endParaRPr b="0" lang="de-DE" sz="3200" spc="-1" strike="noStrike">
              <a:solidFill>
                <a:srgbClr val="000000"/>
              </a:solidFill>
              <a:latin typeface="Calibri"/>
            </a:endParaRPr>
          </a:p>
          <a:p>
            <a:pPr lvl="1" marL="685800" indent="-228600">
              <a:lnSpc>
                <a:spcPct val="90000"/>
              </a:lnSpc>
              <a:spcBef>
                <a:spcPts val="499"/>
              </a:spcBef>
              <a:buClr>
                <a:srgbClr val="ff0000"/>
              </a:buClr>
              <a:buFont typeface="Wingdings" charset="2"/>
              <a:buChar char=""/>
            </a:pPr>
            <a:r>
              <a:rPr b="0" i="1" lang="de-DE" sz="2800" spc="-1" strike="noStrike">
                <a:solidFill>
                  <a:srgbClr val="ff0000"/>
                </a:solidFill>
                <a:latin typeface="Calibri"/>
              </a:rPr>
              <a:t>Leistungsverweigerung (anderes Krankenhaus oder anderer Versorgungsbereich, Wartelisten), Selektion von „billigen“ Patienten </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3200" spc="-1" strike="noStrike">
                <a:solidFill>
                  <a:srgbClr val="000000"/>
                </a:solidFill>
                <a:latin typeface="Calibri"/>
              </a:rPr>
              <a:t>Tagespauschalen</a:t>
            </a:r>
            <a:endParaRPr b="0" lang="de-DE" sz="3200" spc="-1" strike="noStrike">
              <a:solidFill>
                <a:srgbClr val="000000"/>
              </a:solidFill>
              <a:latin typeface="Calibri"/>
            </a:endParaRPr>
          </a:p>
          <a:p>
            <a:pPr lvl="1" marL="685800" indent="-228600">
              <a:lnSpc>
                <a:spcPct val="90000"/>
              </a:lnSpc>
              <a:spcBef>
                <a:spcPts val="499"/>
              </a:spcBef>
              <a:buClr>
                <a:srgbClr val="ff0000"/>
              </a:buClr>
              <a:buFont typeface="Wingdings" charset="2"/>
              <a:buChar char=""/>
            </a:pPr>
            <a:r>
              <a:rPr b="0" i="1" lang="de-DE" sz="2800" spc="-1" strike="noStrike">
                <a:solidFill>
                  <a:srgbClr val="ff0000"/>
                </a:solidFill>
                <a:latin typeface="Calibri"/>
              </a:rPr>
              <a:t>unnötige Verweildauerverlängerung</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3200" spc="-1" strike="noStrike">
                <a:solidFill>
                  <a:srgbClr val="000000"/>
                </a:solidFill>
                <a:latin typeface="Calibri"/>
              </a:rPr>
              <a:t>Bei allen: </a:t>
            </a:r>
            <a:endParaRPr b="0" lang="de-DE" sz="3200" spc="-1" strike="noStrike">
              <a:solidFill>
                <a:srgbClr val="000000"/>
              </a:solidFill>
              <a:latin typeface="Calibri"/>
            </a:endParaRPr>
          </a:p>
          <a:p>
            <a:pPr marL="228600" indent="-228600">
              <a:lnSpc>
                <a:spcPct val="90000"/>
              </a:lnSpc>
              <a:spcBef>
                <a:spcPts val="1001"/>
              </a:spcBef>
              <a:buClr>
                <a:srgbClr val="ff0000"/>
              </a:buClr>
              <a:buFont typeface="Wingdings" charset="2"/>
              <a:buChar char=""/>
            </a:pPr>
            <a:r>
              <a:rPr b="0" i="1" lang="de-DE" sz="3200" spc="-1" strike="noStrike">
                <a:solidFill>
                  <a:srgbClr val="ff0000"/>
                </a:solidFill>
                <a:latin typeface="Calibri"/>
              </a:rPr>
              <a:t>(Personal-)Kostendumping, keine Zweckbindung, Gewinnabfuhr</a:t>
            </a:r>
            <a:endParaRPr b="0" lang="de-DE" sz="3200" spc="-1" strike="noStrike">
              <a:solidFill>
                <a:srgbClr val="000000"/>
              </a:solidFill>
              <a:latin typeface="Calibri"/>
            </a:endParaRPr>
          </a:p>
          <a:p>
            <a:pPr>
              <a:lnSpc>
                <a:spcPct val="90000"/>
              </a:lnSpc>
              <a:spcBef>
                <a:spcPts val="1001"/>
              </a:spcBef>
              <a:buNone/>
              <a:tabLst>
                <a:tab algn="l" pos="0"/>
              </a:tabLst>
            </a:pPr>
            <a:endParaRPr b="0" lang="de-DE" sz="3200" spc="-1" strike="noStrike">
              <a:solidFill>
                <a:srgbClr val="000000"/>
              </a:solidFill>
              <a:latin typeface="Calibri"/>
            </a:endParaRPr>
          </a:p>
          <a:p>
            <a:pPr>
              <a:lnSpc>
                <a:spcPct val="90000"/>
              </a:lnSpc>
              <a:spcBef>
                <a:spcPts val="1001"/>
              </a:spcBef>
              <a:buNone/>
              <a:tabLst>
                <a:tab algn="l" pos="0"/>
              </a:tabLst>
            </a:pPr>
            <a:r>
              <a:rPr b="0" i="1" lang="de-DE" sz="3200" spc="-1" strike="noStrike">
                <a:solidFill>
                  <a:srgbClr val="000000"/>
                </a:solidFill>
                <a:latin typeface="Calibri"/>
              </a:rPr>
              <a:t>*</a:t>
            </a:r>
            <a:r>
              <a:rPr b="0" i="1" lang="de-DE" sz="3200" spc="-1" strike="noStrike">
                <a:solidFill>
                  <a:srgbClr val="ff0000"/>
                </a:solidFill>
                <a:latin typeface="Calibri"/>
              </a:rPr>
              <a:t> </a:t>
            </a:r>
            <a:r>
              <a:rPr b="0" lang="de-DE" sz="3200" spc="-1" strike="noStrike">
                <a:solidFill>
                  <a:srgbClr val="000000"/>
                </a:solidFill>
                <a:latin typeface="Calibri"/>
              </a:rPr>
              <a:t>P.S.: Das „Pflegebudget ist gerade kein Budget, sondern eine Form der Selbstkostendeckung</a:t>
            </a:r>
            <a:endParaRPr b="0" lang="de-DE" sz="3200" spc="-1" strike="noStrike">
              <a:solidFill>
                <a:srgbClr val="000000"/>
              </a:solidFill>
              <a:latin typeface="Calibri"/>
            </a:endParaRPr>
          </a:p>
          <a:p>
            <a:pPr>
              <a:lnSpc>
                <a:spcPct val="90000"/>
              </a:lnSpc>
              <a:spcBef>
                <a:spcPts val="1417"/>
              </a:spcBef>
              <a:buNone/>
              <a:tabLst>
                <a:tab algn="l" pos="0"/>
              </a:tabLst>
            </a:pPr>
            <a:endParaRPr b="0" lang="de-DE" sz="2800" spc="-1" strike="noStrike">
              <a:solidFill>
                <a:srgbClr val="000000"/>
              </a:solidFill>
              <a:latin typeface="Calibri"/>
            </a:endParaRPr>
          </a:p>
          <a:p>
            <a:pPr>
              <a:lnSpc>
                <a:spcPct val="90000"/>
              </a:lnSpc>
              <a:spcBef>
                <a:spcPts val="1001"/>
              </a:spcBef>
              <a:buNone/>
              <a:tabLst>
                <a:tab algn="l" pos="0"/>
              </a:tabLst>
            </a:pPr>
            <a:endParaRPr b="0" lang="de-DE" sz="32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3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be5d6"/>
        </a:solidFill>
      </p:bgPr>
    </p:bg>
    <p:spTree>
      <p:nvGrpSpPr>
        <p:cNvPr id="1" name=""/>
        <p:cNvGrpSpPr/>
        <p:nvPr/>
      </p:nvGrpSpPr>
      <p:grpSpPr>
        <a:xfrm>
          <a:off x="0" y="0"/>
          <a:ext cx="0" cy="0"/>
          <a:chOff x="0" y="0"/>
          <a:chExt cx="0" cy="0"/>
        </a:xfrm>
      </p:grpSpPr>
      <p:sp>
        <p:nvSpPr>
          <p:cNvPr id="165" name="PlaceHolder 1"/>
          <p:cNvSpPr>
            <a:spLocks noGrp="1"/>
          </p:cNvSpPr>
          <p:nvPr>
            <p:ph type="title"/>
          </p:nvPr>
        </p:nvSpPr>
        <p:spPr>
          <a:xfrm>
            <a:off x="838080" y="365040"/>
            <a:ext cx="10515240" cy="1325160"/>
          </a:xfrm>
          <a:prstGeom prst="rect">
            <a:avLst/>
          </a:prstGeom>
          <a:noFill/>
          <a:ln w="0">
            <a:noFill/>
          </a:ln>
        </p:spPr>
        <p:txBody>
          <a:bodyPr anchor="ctr">
            <a:noAutofit/>
          </a:bodyPr>
          <a:p>
            <a:pPr>
              <a:lnSpc>
                <a:spcPct val="90000"/>
              </a:lnSpc>
              <a:buNone/>
            </a:pPr>
            <a:r>
              <a:rPr b="1" lang="de-DE" sz="4400" spc="-1" strike="noStrike" u="sng">
                <a:solidFill>
                  <a:srgbClr val="000000"/>
                </a:solidFill>
                <a:uFillTx/>
                <a:latin typeface="Calibri Light"/>
              </a:rPr>
              <a:t>Exkurs: Schlussfolgerungen:</a:t>
            </a:r>
            <a:endParaRPr b="0" lang="de-DE" sz="4400" spc="-1" strike="noStrike">
              <a:solidFill>
                <a:srgbClr val="000000"/>
              </a:solidFill>
              <a:latin typeface="Calibri"/>
            </a:endParaRPr>
          </a:p>
        </p:txBody>
      </p:sp>
      <p:sp>
        <p:nvSpPr>
          <p:cNvPr id="166" name="PlaceHolder 2"/>
          <p:cNvSpPr>
            <a:spLocks noGrp="1"/>
          </p:cNvSpPr>
          <p:nvPr>
            <p:ph/>
          </p:nvPr>
        </p:nvSpPr>
        <p:spPr>
          <a:xfrm>
            <a:off x="838080" y="1825560"/>
            <a:ext cx="10762920" cy="4350960"/>
          </a:xfrm>
          <a:prstGeom prst="rect">
            <a:avLst/>
          </a:prstGeom>
          <a:noFill/>
          <a:ln w="0">
            <a:noFill/>
          </a:ln>
        </p:spPr>
        <p:txBody>
          <a:bodyPr anchor="t">
            <a:normAutofit/>
          </a:bodyPr>
          <a:p>
            <a:pPr marL="228600" indent="-228600">
              <a:lnSpc>
                <a:spcPct val="90000"/>
              </a:lnSpc>
              <a:spcBef>
                <a:spcPts val="1800"/>
              </a:spcBef>
              <a:buClr>
                <a:srgbClr val="ff0000"/>
              </a:buClr>
              <a:buFont typeface="Wingdings" charset="2"/>
              <a:buChar char=""/>
            </a:pPr>
            <a:r>
              <a:rPr b="0" i="1" lang="de-DE" sz="3600" spc="-1" strike="noStrike">
                <a:solidFill>
                  <a:srgbClr val="ff0000"/>
                </a:solidFill>
                <a:latin typeface="Calibri"/>
              </a:rPr>
              <a:t>In der Daseinsvorsorge hat finanzielle Steuerung nichts verloren</a:t>
            </a:r>
            <a:endParaRPr b="0" lang="de-DE" sz="3600" spc="-1" strike="noStrike">
              <a:solidFill>
                <a:srgbClr val="000000"/>
              </a:solidFill>
              <a:latin typeface="Calibri"/>
            </a:endParaRPr>
          </a:p>
          <a:p>
            <a:pPr marL="228600" indent="-228600">
              <a:lnSpc>
                <a:spcPct val="90000"/>
              </a:lnSpc>
              <a:spcBef>
                <a:spcPts val="1800"/>
              </a:spcBef>
              <a:buClr>
                <a:srgbClr val="ff0000"/>
              </a:buClr>
              <a:buFont typeface="Wingdings" charset="2"/>
              <a:buChar char=""/>
            </a:pPr>
            <a:r>
              <a:rPr b="0" i="1" lang="de-DE" sz="3600" spc="-1" strike="noStrike">
                <a:solidFill>
                  <a:srgbClr val="ff0000"/>
                </a:solidFill>
                <a:latin typeface="Calibri"/>
              </a:rPr>
              <a:t>Sachsteuerung statt finanzieller Steuerung</a:t>
            </a:r>
            <a:endParaRPr b="0" lang="de-DE" sz="3600" spc="-1" strike="noStrike">
              <a:solidFill>
                <a:srgbClr val="000000"/>
              </a:solidFill>
              <a:latin typeface="Calibri"/>
            </a:endParaRPr>
          </a:p>
          <a:p>
            <a:pPr marL="228600" indent="-228600">
              <a:lnSpc>
                <a:spcPct val="90000"/>
              </a:lnSpc>
              <a:spcBef>
                <a:spcPts val="1800"/>
              </a:spcBef>
              <a:buClr>
                <a:srgbClr val="ff0000"/>
              </a:buClr>
              <a:buFont typeface="Wingdings" charset="2"/>
              <a:buChar char=""/>
            </a:pPr>
            <a:r>
              <a:rPr b="0" i="1" lang="de-DE" sz="3600" spc="-1" strike="noStrike">
                <a:solidFill>
                  <a:srgbClr val="ff0000"/>
                </a:solidFill>
                <a:latin typeface="Calibri"/>
              </a:rPr>
              <a:t>Trennung Vergütung der Leistungserbringer von der Leistungserbringung</a:t>
            </a:r>
            <a:endParaRPr b="0" lang="de-DE" sz="3600" spc="-1" strike="noStrike">
              <a:solidFill>
                <a:srgbClr val="000000"/>
              </a:solidFill>
              <a:latin typeface="Calibri"/>
            </a:endParaRPr>
          </a:p>
          <a:p>
            <a:pPr marL="228600" indent="-228600">
              <a:lnSpc>
                <a:spcPct val="90000"/>
              </a:lnSpc>
              <a:spcBef>
                <a:spcPts val="1800"/>
              </a:spcBef>
              <a:buClr>
                <a:srgbClr val="4472c4"/>
              </a:buClr>
              <a:buFont typeface="Wingdings" charset="2"/>
              <a:buChar char=""/>
            </a:pPr>
            <a:r>
              <a:rPr b="1" lang="de-DE" sz="3600" spc="-1" strike="noStrike">
                <a:solidFill>
                  <a:srgbClr val="4472c4"/>
                </a:solidFill>
                <a:latin typeface="Calibri"/>
              </a:rPr>
              <a:t>Forderung: Selbstkostendeckung 2.0</a:t>
            </a:r>
            <a:endParaRPr b="0" lang="de-DE" sz="36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3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be5d6"/>
        </a:solidFill>
      </p:bgPr>
    </p:bg>
    <p:spTree>
      <p:nvGrpSpPr>
        <p:cNvPr id="1" name=""/>
        <p:cNvGrpSpPr/>
        <p:nvPr/>
      </p:nvGrpSpPr>
      <p:grpSpPr>
        <a:xfrm>
          <a:off x="0" y="0"/>
          <a:ext cx="0" cy="0"/>
          <a:chOff x="0" y="0"/>
          <a:chExt cx="0" cy="0"/>
        </a:xfrm>
      </p:grpSpPr>
      <p:sp>
        <p:nvSpPr>
          <p:cNvPr id="167" name="PlaceHolder 1"/>
          <p:cNvSpPr>
            <a:spLocks noGrp="1"/>
          </p:cNvSpPr>
          <p:nvPr>
            <p:ph type="title"/>
          </p:nvPr>
        </p:nvSpPr>
        <p:spPr>
          <a:xfrm>
            <a:off x="810360" y="0"/>
            <a:ext cx="10515240" cy="1325160"/>
          </a:xfrm>
          <a:prstGeom prst="rect">
            <a:avLst/>
          </a:prstGeom>
          <a:noFill/>
          <a:ln w="0">
            <a:noFill/>
          </a:ln>
        </p:spPr>
        <p:txBody>
          <a:bodyPr anchor="ctr">
            <a:noAutofit/>
          </a:bodyPr>
          <a:p>
            <a:pPr>
              <a:lnSpc>
                <a:spcPct val="90000"/>
              </a:lnSpc>
              <a:buNone/>
            </a:pPr>
            <a:r>
              <a:rPr b="1" lang="de-DE" sz="4400" spc="-1" strike="noStrike" u="sng">
                <a:solidFill>
                  <a:srgbClr val="000000"/>
                </a:solidFill>
                <a:uFillTx/>
                <a:latin typeface="Calibri Light"/>
              </a:rPr>
              <a:t>Exkurs Selbstkostendeckung</a:t>
            </a:r>
            <a:endParaRPr b="0" lang="de-DE" sz="4400" spc="-1" strike="noStrike">
              <a:solidFill>
                <a:srgbClr val="000000"/>
              </a:solidFill>
              <a:latin typeface="Calibri"/>
            </a:endParaRPr>
          </a:p>
        </p:txBody>
      </p:sp>
      <p:sp>
        <p:nvSpPr>
          <p:cNvPr id="168" name="PlaceHolder 2"/>
          <p:cNvSpPr>
            <a:spLocks noGrp="1"/>
          </p:cNvSpPr>
          <p:nvPr>
            <p:ph/>
          </p:nvPr>
        </p:nvSpPr>
        <p:spPr>
          <a:xfrm>
            <a:off x="782640" y="1593360"/>
            <a:ext cx="10570680" cy="4583520"/>
          </a:xfrm>
          <a:prstGeom prst="rect">
            <a:avLst/>
          </a:prstGeom>
          <a:noFill/>
          <a:ln w="0">
            <a:noFill/>
          </a:ln>
        </p:spPr>
        <p:txBody>
          <a:bodyPr anchor="t">
            <a:normAutofit fontScale="80000"/>
          </a:bodyPr>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Galt in Deutschland zwischen 1972 und 1984</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Alle wirtschaftlich entstandenen Kosten mussten von den Kassen refinanziert werden</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Unterjährig erfolgte die Vergütung der Krankenhäuser über tagesgleiche Pflegesätze</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Am Jahresende wurde „spitz“ abgerechnet: Überzahlungen im Verhältnis zu den entstandenen Kosten mussten zurückgezahlt werden, Unterzahlungen mussten von den Kassen nachfinanziert werden</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Kassen hatten das Recht die Wirtschaftlichkeit zu prüfen</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Gewinne waren damit verboten</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Damit keine Anreize zu unnötiger Leistungsausdehnung, zu (Personal-) Kostendumping und auch nicht zu Verweildauerverlängerung</a:t>
            </a:r>
            <a:endParaRPr b="0" lang="de-DE" sz="28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3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9" name="PlaceHolder 1"/>
          <p:cNvSpPr>
            <a:spLocks noGrp="1"/>
          </p:cNvSpPr>
          <p:nvPr>
            <p:ph type="title"/>
          </p:nvPr>
        </p:nvSpPr>
        <p:spPr>
          <a:xfrm>
            <a:off x="764640" y="-77400"/>
            <a:ext cx="10515240" cy="1325160"/>
          </a:xfrm>
          <a:prstGeom prst="rect">
            <a:avLst/>
          </a:prstGeom>
          <a:noFill/>
          <a:ln w="0">
            <a:noFill/>
          </a:ln>
        </p:spPr>
        <p:txBody>
          <a:bodyPr anchor="ctr">
            <a:noAutofit/>
          </a:bodyPr>
          <a:p>
            <a:pPr>
              <a:lnSpc>
                <a:spcPct val="90000"/>
              </a:lnSpc>
              <a:buNone/>
            </a:pPr>
            <a:r>
              <a:rPr b="1" lang="de-DE" sz="4400" spc="-1" strike="noStrike" u="sng">
                <a:solidFill>
                  <a:srgbClr val="000000"/>
                </a:solidFill>
                <a:uFillTx/>
                <a:latin typeface="Calibri Light"/>
              </a:rPr>
              <a:t>Vorhaltevergütung  </a:t>
            </a:r>
            <a:r>
              <a:rPr b="1" lang="de-DE" sz="2400" spc="-1" strike="noStrike" u="sng">
                <a:solidFill>
                  <a:srgbClr val="000000"/>
                </a:solidFill>
                <a:uFillTx/>
                <a:latin typeface="Calibri Light"/>
              </a:rPr>
              <a:t>(§ 17b KHG)</a:t>
            </a:r>
            <a:endParaRPr b="0" lang="de-DE" sz="2400" spc="-1" strike="noStrike">
              <a:solidFill>
                <a:srgbClr val="000000"/>
              </a:solidFill>
              <a:latin typeface="Calibri"/>
            </a:endParaRPr>
          </a:p>
        </p:txBody>
      </p:sp>
      <p:sp>
        <p:nvSpPr>
          <p:cNvPr id="170" name="PlaceHolder 2"/>
          <p:cNvSpPr>
            <a:spLocks noGrp="1"/>
          </p:cNvSpPr>
          <p:nvPr>
            <p:ph/>
          </p:nvPr>
        </p:nvSpPr>
        <p:spPr>
          <a:xfrm>
            <a:off x="559440" y="1439280"/>
            <a:ext cx="10799640" cy="4832640"/>
          </a:xfrm>
          <a:prstGeom prst="rect">
            <a:avLst/>
          </a:prstGeom>
          <a:noFill/>
          <a:ln w="0">
            <a:noFill/>
          </a:ln>
        </p:spPr>
        <p:txBody>
          <a:bodyPr anchor="t">
            <a:normAutofit fontScale="82000"/>
          </a:bodyPr>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Gesamtsumme der Vergütung bleibt „grundsätzlich“ gleich (Ausnahmen s.u.)</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Ausgliederung von 60% der Kosten aus den DRGs für Vorhaltevergütung und für Pflegebudget durch InEK</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Vorab: Verminderung der Kosten um variable Sachkosten („verminderte Kosten“)</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Vorhaltevergütung wird auch in Relativgewichten </a:t>
            </a:r>
            <a:r>
              <a:rPr b="1" lang="de-DE" sz="2800" spc="-1" strike="noStrike">
                <a:solidFill>
                  <a:srgbClr val="000000"/>
                </a:solidFill>
                <a:latin typeface="Calibri"/>
              </a:rPr>
              <a:t>(„Vorhaltebewertungsrelationen“ - VHBR) </a:t>
            </a:r>
            <a:r>
              <a:rPr b="0" lang="de-DE" sz="2800" spc="-1" strike="noStrike">
                <a:solidFill>
                  <a:srgbClr val="000000"/>
                </a:solidFill>
                <a:latin typeface="Calibri"/>
              </a:rPr>
              <a:t>für jede einzelne DRG dargestellt</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Summe der VHBR = Vorhaltevolumen</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Erste Berechnung für 2026</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Voraussetzung: Einhaltung der vorgeschriebenen Qualitätskriterien, außer wenn Ausnahmen durch Länder</a:t>
            </a:r>
            <a:endParaRPr b="0" lang="de-DE" sz="2800" spc="-1" strike="noStrike">
              <a:solidFill>
                <a:srgbClr val="000000"/>
              </a:solidFill>
              <a:latin typeface="Calibri"/>
            </a:endParaRPr>
          </a:p>
          <a:p>
            <a:pPr>
              <a:lnSpc>
                <a:spcPct val="90000"/>
              </a:lnSpc>
              <a:spcBef>
                <a:spcPts val="1001"/>
              </a:spcBef>
              <a:buNone/>
            </a:pPr>
            <a:endParaRPr b="0" lang="de-DE" sz="2800" spc="-1" strike="noStrike">
              <a:solidFill>
                <a:srgbClr val="000000"/>
              </a:solidFill>
              <a:latin typeface="Calibri"/>
            </a:endParaRPr>
          </a:p>
          <a:p>
            <a:pPr>
              <a:lnSpc>
                <a:spcPct val="90000"/>
              </a:lnSpc>
              <a:spcBef>
                <a:spcPts val="1001"/>
              </a:spcBef>
              <a:buNone/>
            </a:pPr>
            <a:endParaRPr b="0" lang="de-DE" sz="28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be5d6"/>
        </a:solidFill>
      </p:bgPr>
    </p:bg>
    <p:spTree>
      <p:nvGrpSpPr>
        <p:cNvPr id="1" name=""/>
        <p:cNvGrpSpPr/>
        <p:nvPr/>
      </p:nvGrpSpPr>
      <p:grpSpPr>
        <a:xfrm>
          <a:off x="0" y="0"/>
          <a:ext cx="0" cy="0"/>
          <a:chOff x="0" y="0"/>
          <a:chExt cx="0" cy="0"/>
        </a:xfrm>
      </p:grpSpPr>
      <p:sp>
        <p:nvSpPr>
          <p:cNvPr id="97" name="PlaceHolder 1"/>
          <p:cNvSpPr>
            <a:spLocks noGrp="1"/>
          </p:cNvSpPr>
          <p:nvPr>
            <p:ph type="title"/>
          </p:nvPr>
        </p:nvSpPr>
        <p:spPr>
          <a:xfrm>
            <a:off x="838080" y="70920"/>
            <a:ext cx="10515240" cy="1325160"/>
          </a:xfrm>
          <a:prstGeom prst="rect">
            <a:avLst/>
          </a:prstGeom>
          <a:noFill/>
          <a:ln w="0">
            <a:noFill/>
          </a:ln>
        </p:spPr>
        <p:txBody>
          <a:bodyPr anchor="ctr">
            <a:noAutofit/>
          </a:bodyPr>
          <a:p>
            <a:pPr>
              <a:lnSpc>
                <a:spcPct val="90000"/>
              </a:lnSpc>
              <a:buNone/>
            </a:pPr>
            <a:r>
              <a:rPr b="1" lang="de-DE" sz="4400" spc="-1" strike="noStrike" u="sng">
                <a:solidFill>
                  <a:srgbClr val="000000"/>
                </a:solidFill>
                <a:uFillTx/>
                <a:latin typeface="Calibri Light"/>
              </a:rPr>
              <a:t>Exkurs: Ausgangssituation</a:t>
            </a:r>
            <a:endParaRPr b="0" lang="de-DE" sz="4400" spc="-1" strike="noStrike">
              <a:solidFill>
                <a:srgbClr val="000000"/>
              </a:solidFill>
              <a:latin typeface="Calibri"/>
            </a:endParaRPr>
          </a:p>
        </p:txBody>
      </p:sp>
      <p:sp>
        <p:nvSpPr>
          <p:cNvPr id="98" name="PlaceHolder 2"/>
          <p:cNvSpPr>
            <a:spLocks noGrp="1"/>
          </p:cNvSpPr>
          <p:nvPr>
            <p:ph/>
          </p:nvPr>
        </p:nvSpPr>
        <p:spPr>
          <a:xfrm>
            <a:off x="426600" y="1508040"/>
            <a:ext cx="11338560" cy="5027400"/>
          </a:xfrm>
          <a:prstGeom prst="rect">
            <a:avLst/>
          </a:prstGeom>
          <a:noFill/>
          <a:ln w="0">
            <a:noFill/>
          </a:ln>
        </p:spPr>
        <p:txBody>
          <a:bodyPr anchor="t">
            <a:noAutofit/>
          </a:bodyPr>
          <a:p>
            <a:pPr algn="ctr">
              <a:lnSpc>
                <a:spcPct val="90000"/>
              </a:lnSpc>
              <a:spcBef>
                <a:spcPts val="1001"/>
              </a:spcBef>
              <a:buNone/>
              <a:tabLst>
                <a:tab algn="l" pos="0"/>
              </a:tabLst>
            </a:pPr>
            <a:r>
              <a:rPr b="1" lang="de-DE" sz="2400" spc="-1" strike="noStrike">
                <a:solidFill>
                  <a:srgbClr val="000000"/>
                </a:solidFill>
                <a:latin typeface="Calibri"/>
              </a:rPr>
              <a:t>Entwicklung Zahl der Krankenhäuser und Betten seit 1991</a:t>
            </a:r>
            <a:endParaRPr b="0" lang="de-DE" sz="2400" spc="-1" strike="noStrike">
              <a:solidFill>
                <a:srgbClr val="000000"/>
              </a:solidFill>
              <a:latin typeface="Calibri"/>
            </a:endParaRPr>
          </a:p>
        </p:txBody>
      </p:sp>
      <p:pic>
        <p:nvPicPr>
          <p:cNvPr id="99" name="Grafik 5" descr=""/>
          <p:cNvPicPr/>
          <p:nvPr/>
        </p:nvPicPr>
        <p:blipFill>
          <a:blip r:embed="rId1"/>
          <a:stretch/>
        </p:blipFill>
        <p:spPr>
          <a:xfrm>
            <a:off x="2789640" y="2502000"/>
            <a:ext cx="6612480" cy="2847600"/>
          </a:xfrm>
          <a:prstGeom prst="rect">
            <a:avLst/>
          </a:prstGeom>
          <a:ln w="0">
            <a:noFill/>
          </a:ln>
        </p:spPr>
      </p:pic>
    </p:spTree>
  </p:cSld>
  <mc:AlternateContent>
    <mc:Choice Requires="p14">
      <p:transition spd="slow" p14:dur="2000"/>
    </mc:Choice>
    <mc:Fallback>
      <p:transition spd="slow"/>
    </mc:Fallback>
  </mc:AlternateContent>
</p:sld>
</file>

<file path=ppt/slides/slide4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1" name="PlaceHolder 1"/>
          <p:cNvSpPr>
            <a:spLocks noGrp="1"/>
          </p:cNvSpPr>
          <p:nvPr>
            <p:ph type="title"/>
          </p:nvPr>
        </p:nvSpPr>
        <p:spPr>
          <a:xfrm>
            <a:off x="343080" y="0"/>
            <a:ext cx="11258280" cy="1325160"/>
          </a:xfrm>
          <a:prstGeom prst="rect">
            <a:avLst/>
          </a:prstGeom>
          <a:noFill/>
          <a:ln w="0">
            <a:noFill/>
          </a:ln>
        </p:spPr>
        <p:txBody>
          <a:bodyPr anchor="ctr">
            <a:noAutofit/>
          </a:bodyPr>
          <a:p>
            <a:pPr>
              <a:lnSpc>
                <a:spcPct val="90000"/>
              </a:lnSpc>
              <a:buNone/>
            </a:pPr>
            <a:r>
              <a:rPr b="1" lang="de-DE" sz="4400" spc="-1" strike="noStrike" u="sng">
                <a:solidFill>
                  <a:srgbClr val="000000"/>
                </a:solidFill>
                <a:uFillTx/>
                <a:latin typeface="Calibri Light"/>
              </a:rPr>
              <a:t>Vorhaltevergütung - Berechnung - 1 </a:t>
            </a:r>
            <a:r>
              <a:rPr b="1" lang="de-DE" sz="2400" spc="-1" strike="noStrike" u="sng">
                <a:solidFill>
                  <a:srgbClr val="000000"/>
                </a:solidFill>
                <a:uFillTx/>
                <a:latin typeface="Calibri Light"/>
              </a:rPr>
              <a:t>(§ 37 KHG)</a:t>
            </a:r>
            <a:endParaRPr b="0" lang="de-DE" sz="2400" spc="-1" strike="noStrike">
              <a:solidFill>
                <a:srgbClr val="000000"/>
              </a:solidFill>
              <a:latin typeface="Calibri"/>
            </a:endParaRPr>
          </a:p>
        </p:txBody>
      </p:sp>
      <p:sp>
        <p:nvSpPr>
          <p:cNvPr id="172" name="PlaceHolder 2"/>
          <p:cNvSpPr>
            <a:spLocks noGrp="1"/>
          </p:cNvSpPr>
          <p:nvPr>
            <p:ph/>
          </p:nvPr>
        </p:nvSpPr>
        <p:spPr>
          <a:xfrm>
            <a:off x="273960" y="1094040"/>
            <a:ext cx="11643840" cy="5434200"/>
          </a:xfrm>
          <a:prstGeom prst="rect">
            <a:avLst/>
          </a:prstGeom>
          <a:noFill/>
          <a:ln w="0">
            <a:noFill/>
          </a:ln>
        </p:spPr>
        <p:txBody>
          <a:bodyPr anchor="t">
            <a:normAutofit fontScale="66000"/>
          </a:bodyPr>
          <a:p>
            <a:pPr marL="228600" indent="-228600">
              <a:lnSpc>
                <a:spcPct val="90000"/>
              </a:lnSpc>
              <a:spcBef>
                <a:spcPts val="1001"/>
              </a:spcBef>
              <a:buClr>
                <a:srgbClr val="000000"/>
              </a:buClr>
              <a:buFont typeface="Arial"/>
              <a:buChar char="•"/>
            </a:pPr>
            <a:r>
              <a:rPr b="0" lang="de-DE" sz="3600" spc="-1" strike="noStrike">
                <a:solidFill>
                  <a:srgbClr val="000000"/>
                </a:solidFill>
                <a:latin typeface="Calibri"/>
              </a:rPr>
              <a:t>Voraussetzung: Jede DRG wird eindeutig einer LG zugeordnet</a:t>
            </a:r>
            <a:endParaRPr b="0" lang="de-DE" sz="36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3600" spc="-1" strike="noStrike">
                <a:solidFill>
                  <a:srgbClr val="000000"/>
                </a:solidFill>
                <a:latin typeface="Calibri"/>
              </a:rPr>
              <a:t>Ausgangspunkt: Relativgewicht (RG) jeder einzelnen DRG (incl. Pflegekosten) </a:t>
            </a:r>
            <a:r>
              <a:rPr b="0" i="1" lang="de-DE" sz="3600" spc="-1" strike="noStrike">
                <a:solidFill>
                  <a:srgbClr val="000000"/>
                </a:solidFill>
                <a:highlight>
                  <a:srgbClr val="ffff00"/>
                </a:highlight>
                <a:latin typeface="Calibri"/>
              </a:rPr>
              <a:t>Bsp.: RG 2,4</a:t>
            </a:r>
            <a:endParaRPr b="0" lang="de-DE" sz="3600" spc="-1" strike="noStrike">
              <a:solidFill>
                <a:srgbClr val="000000"/>
              </a:solidFill>
              <a:latin typeface="Calibri"/>
            </a:endParaRPr>
          </a:p>
          <a:p>
            <a:pPr marL="228600" indent="-228600">
              <a:lnSpc>
                <a:spcPct val="90000"/>
              </a:lnSpc>
              <a:spcBef>
                <a:spcPts val="1001"/>
              </a:spcBef>
              <a:buClr>
                <a:srgbClr val="000000"/>
              </a:buClr>
              <a:buFont typeface="Arial"/>
              <a:buChar char="•"/>
            </a:pPr>
            <a:r>
              <a:rPr b="1" lang="de-DE" sz="3500" spc="-1" strike="noStrike">
                <a:solidFill>
                  <a:srgbClr val="000000"/>
                </a:solidFill>
                <a:latin typeface="Calibri"/>
              </a:rPr>
              <a:t>Abzug variable </a:t>
            </a:r>
            <a:r>
              <a:rPr b="0" lang="de-DE" sz="3200" spc="-1" strike="noStrike">
                <a:solidFill>
                  <a:srgbClr val="000000"/>
                </a:solidFill>
                <a:latin typeface="Calibri"/>
              </a:rPr>
              <a:t>(„individuell zuordenbar“) </a:t>
            </a:r>
            <a:r>
              <a:rPr b="1" lang="de-DE" sz="3500" spc="-1" strike="noStrike">
                <a:solidFill>
                  <a:srgbClr val="000000"/>
                </a:solidFill>
                <a:latin typeface="Calibri"/>
              </a:rPr>
              <a:t>Sachkosten </a:t>
            </a:r>
            <a:r>
              <a:rPr b="0" lang="de-DE" sz="3600" spc="-1" strike="noStrike">
                <a:solidFill>
                  <a:srgbClr val="000000"/>
                </a:solidFill>
                <a:latin typeface="Calibri"/>
              </a:rPr>
              <a:t>= </a:t>
            </a:r>
            <a:r>
              <a:rPr b="1" lang="de-DE" sz="3500" spc="-1" strike="noStrike">
                <a:solidFill>
                  <a:srgbClr val="000000"/>
                </a:solidFill>
                <a:latin typeface="Calibri"/>
              </a:rPr>
              <a:t>„verminderte Kosten“ </a:t>
            </a:r>
            <a:r>
              <a:rPr b="0" i="1" lang="de-DE" sz="3500" spc="-1" strike="noStrike">
                <a:solidFill>
                  <a:srgbClr val="000000"/>
                </a:solidFill>
                <a:highlight>
                  <a:srgbClr val="ffff00"/>
                </a:highlight>
                <a:latin typeface="Calibri"/>
              </a:rPr>
              <a:t>Bsp.: 16,6% = RG 0,4 -  Rest 2,0</a:t>
            </a:r>
            <a:endParaRPr b="0" lang="de-DE" sz="3500" spc="-1" strike="noStrike">
              <a:solidFill>
                <a:srgbClr val="000000"/>
              </a:solidFill>
              <a:latin typeface="Calibri"/>
            </a:endParaRPr>
          </a:p>
          <a:p>
            <a:pPr lvl="1" marL="685800" indent="-228600">
              <a:lnSpc>
                <a:spcPct val="90000"/>
              </a:lnSpc>
              <a:spcBef>
                <a:spcPts val="499"/>
              </a:spcBef>
              <a:buClr>
                <a:srgbClr val="000000"/>
              </a:buClr>
              <a:buFont typeface="Arial"/>
              <a:buChar char="•"/>
            </a:pPr>
            <a:r>
              <a:rPr b="0" lang="de-DE" sz="3200" spc="-1" strike="noStrike">
                <a:solidFill>
                  <a:srgbClr val="000000"/>
                </a:solidFill>
                <a:latin typeface="Calibri"/>
              </a:rPr>
              <a:t>Beispiele für variable Sachkosten : Knie-TEP: ca. 30%, Appendektomie ca. 14%</a:t>
            </a:r>
            <a:endParaRPr b="0" lang="de-DE" sz="3200" spc="-1" strike="noStrike">
              <a:solidFill>
                <a:srgbClr val="000000"/>
              </a:solidFill>
              <a:latin typeface="Calibri"/>
            </a:endParaRPr>
          </a:p>
          <a:p>
            <a:pPr lvl="1" marL="685800" indent="-228600">
              <a:lnSpc>
                <a:spcPct val="90000"/>
              </a:lnSpc>
              <a:spcBef>
                <a:spcPts val="499"/>
              </a:spcBef>
              <a:buClr>
                <a:srgbClr val="ff0000"/>
              </a:buClr>
              <a:buFont typeface="Wingdings" charset="2"/>
              <a:buChar char=""/>
            </a:pPr>
            <a:r>
              <a:rPr b="0" i="1" lang="de-DE" sz="3200" spc="-1" strike="noStrike">
                <a:solidFill>
                  <a:srgbClr val="ff0000"/>
                </a:solidFill>
                <a:latin typeface="Calibri"/>
              </a:rPr>
              <a:t>Vermindern die 60% und erhöhen die „Rest“-DRG!</a:t>
            </a:r>
            <a:endParaRPr b="0" lang="de-DE" sz="3200" spc="-1" strike="noStrike">
              <a:solidFill>
                <a:srgbClr val="000000"/>
              </a:solidFill>
              <a:latin typeface="Calibri"/>
            </a:endParaRPr>
          </a:p>
          <a:p>
            <a:pPr marL="228600" indent="-228600">
              <a:lnSpc>
                <a:spcPct val="90000"/>
              </a:lnSpc>
              <a:spcBef>
                <a:spcPts val="1001"/>
              </a:spcBef>
              <a:buClr>
                <a:srgbClr val="000000"/>
              </a:buClr>
              <a:buFont typeface="Arial"/>
              <a:buChar char="•"/>
            </a:pPr>
            <a:r>
              <a:rPr b="1" lang="de-DE" sz="3600" spc="-1" strike="noStrike">
                <a:solidFill>
                  <a:srgbClr val="000000"/>
                </a:solidFill>
                <a:latin typeface="Calibri"/>
              </a:rPr>
              <a:t>60%</a:t>
            </a:r>
            <a:r>
              <a:rPr b="0" lang="de-DE" sz="3600" spc="-1" strike="noStrike">
                <a:solidFill>
                  <a:srgbClr val="000000"/>
                </a:solidFill>
                <a:latin typeface="Calibri"/>
              </a:rPr>
              <a:t> </a:t>
            </a:r>
            <a:r>
              <a:rPr b="1" lang="de-DE" sz="3600" spc="-1" strike="noStrike">
                <a:solidFill>
                  <a:srgbClr val="000000"/>
                </a:solidFill>
                <a:latin typeface="Calibri"/>
              </a:rPr>
              <a:t>als Vorhaltebewertungsrelationen</a:t>
            </a:r>
            <a:r>
              <a:rPr b="0" lang="de-DE" sz="3600" spc="-1" strike="noStrike">
                <a:solidFill>
                  <a:srgbClr val="000000"/>
                </a:solidFill>
                <a:latin typeface="Calibri"/>
              </a:rPr>
              <a:t> (incl. Pflegebudget) </a:t>
            </a:r>
            <a:r>
              <a:rPr b="0" lang="de-DE" sz="3200" spc="-1" strike="noStrike">
                <a:solidFill>
                  <a:srgbClr val="000000"/>
                </a:solidFill>
                <a:latin typeface="Calibri"/>
              </a:rPr>
              <a:t>VHBR = 0 bei Pflegekosten ≥ 60%: </a:t>
            </a:r>
            <a:r>
              <a:rPr b="0" i="1" lang="de-DE" sz="3500" spc="-1" strike="noStrike">
                <a:solidFill>
                  <a:srgbClr val="000000"/>
                </a:solidFill>
                <a:highlight>
                  <a:srgbClr val="ffff00"/>
                </a:highlight>
                <a:latin typeface="Calibri"/>
              </a:rPr>
              <a:t>Bsp.: RG 1,2</a:t>
            </a:r>
            <a:endParaRPr b="0" lang="de-DE" sz="3500" spc="-1" strike="noStrike">
              <a:solidFill>
                <a:srgbClr val="000000"/>
              </a:solidFill>
              <a:latin typeface="Calibri"/>
            </a:endParaRPr>
          </a:p>
          <a:p>
            <a:pPr marL="228600" indent="-228600">
              <a:lnSpc>
                <a:spcPct val="90000"/>
              </a:lnSpc>
              <a:spcBef>
                <a:spcPts val="1001"/>
              </a:spcBef>
              <a:buClr>
                <a:srgbClr val="000000"/>
              </a:buClr>
              <a:buFont typeface="Arial"/>
              <a:buChar char="•"/>
            </a:pPr>
            <a:r>
              <a:rPr b="1" lang="de-DE" sz="4000" spc="-1" strike="noStrike">
                <a:solidFill>
                  <a:srgbClr val="000000"/>
                </a:solidFill>
                <a:latin typeface="Calibri"/>
              </a:rPr>
              <a:t>40% </a:t>
            </a:r>
            <a:r>
              <a:rPr b="0" lang="de-DE" sz="4000" spc="-1" strike="noStrike">
                <a:solidFill>
                  <a:srgbClr val="000000"/>
                </a:solidFill>
                <a:latin typeface="Calibri"/>
              </a:rPr>
              <a:t>(plus variable Sachkosten) </a:t>
            </a:r>
            <a:r>
              <a:rPr b="1" lang="de-DE" sz="4000" spc="-1" strike="noStrike">
                <a:solidFill>
                  <a:srgbClr val="000000"/>
                </a:solidFill>
                <a:latin typeface="Calibri"/>
              </a:rPr>
              <a:t>als „Rest-DRG“</a:t>
            </a:r>
            <a:r>
              <a:rPr b="0" i="1" lang="de-DE" sz="4000" spc="-1" strike="noStrike">
                <a:solidFill>
                  <a:srgbClr val="000000"/>
                </a:solidFill>
                <a:highlight>
                  <a:srgbClr val="ffff00"/>
                </a:highlight>
                <a:latin typeface="Calibri"/>
              </a:rPr>
              <a:t>RG 0,8 plus 0,4 var. Sachkosten = RG 1,2</a:t>
            </a:r>
            <a:endParaRPr b="0" lang="de-DE" sz="40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4000" spc="-1" strike="noStrike">
                <a:solidFill>
                  <a:srgbClr val="000000"/>
                </a:solidFill>
                <a:latin typeface="Calibri"/>
              </a:rPr>
              <a:t>Feststellung der VHBR je LG und Land = </a:t>
            </a:r>
            <a:r>
              <a:rPr b="1" lang="de-DE" sz="4000" spc="-1" strike="noStrike">
                <a:solidFill>
                  <a:srgbClr val="000000"/>
                </a:solidFill>
                <a:latin typeface="Calibri"/>
              </a:rPr>
              <a:t>Vorhaltevolumen</a:t>
            </a:r>
            <a:endParaRPr b="0" lang="de-DE" sz="40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4000" spc="-1" strike="noStrike">
                <a:solidFill>
                  <a:srgbClr val="000000"/>
                </a:solidFill>
                <a:latin typeface="Calibri"/>
              </a:rPr>
              <a:t>Aufteilung auf einzelnen Standort (Prozentanteil)</a:t>
            </a:r>
            <a:endParaRPr b="0" lang="de-DE" sz="40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4000" spc="-1" strike="noStrike">
                <a:solidFill>
                  <a:srgbClr val="000000"/>
                </a:solidFill>
                <a:latin typeface="Calibri"/>
              </a:rPr>
              <a:t>Auszahlung durch Entgelt pro Patient als Abschlagszahlung</a:t>
            </a:r>
            <a:endParaRPr b="0" lang="de-DE" sz="4000" spc="-1" strike="noStrike">
              <a:solidFill>
                <a:srgbClr val="000000"/>
              </a:solidFill>
              <a:latin typeface="Calibri"/>
            </a:endParaRPr>
          </a:p>
          <a:p>
            <a:pPr>
              <a:lnSpc>
                <a:spcPct val="90000"/>
              </a:lnSpc>
              <a:spcBef>
                <a:spcPts val="1001"/>
              </a:spcBef>
              <a:buNone/>
            </a:pPr>
            <a:endParaRPr b="0" lang="de-DE" sz="4000" spc="-1" strike="noStrike">
              <a:solidFill>
                <a:srgbClr val="000000"/>
              </a:solidFill>
              <a:latin typeface="Calibri"/>
            </a:endParaRPr>
          </a:p>
          <a:p>
            <a:pPr>
              <a:lnSpc>
                <a:spcPct val="90000"/>
              </a:lnSpc>
              <a:spcBef>
                <a:spcPts val="1001"/>
              </a:spcBef>
              <a:buNone/>
            </a:pPr>
            <a:endParaRPr b="0" lang="de-DE" sz="36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4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3" name="PlaceHolder 1"/>
          <p:cNvSpPr>
            <a:spLocks noGrp="1"/>
          </p:cNvSpPr>
          <p:nvPr>
            <p:ph type="title"/>
          </p:nvPr>
        </p:nvSpPr>
        <p:spPr>
          <a:xfrm>
            <a:off x="1040400" y="18360"/>
            <a:ext cx="10980720" cy="1325160"/>
          </a:xfrm>
          <a:prstGeom prst="rect">
            <a:avLst/>
          </a:prstGeom>
          <a:noFill/>
          <a:ln w="0">
            <a:noFill/>
          </a:ln>
        </p:spPr>
        <p:txBody>
          <a:bodyPr anchor="ctr">
            <a:noAutofit/>
          </a:bodyPr>
          <a:p>
            <a:pPr>
              <a:lnSpc>
                <a:spcPct val="90000"/>
              </a:lnSpc>
              <a:buNone/>
            </a:pPr>
            <a:r>
              <a:rPr b="1" lang="de-DE" sz="4400" spc="-1" strike="noStrike" u="sng">
                <a:solidFill>
                  <a:srgbClr val="000000"/>
                </a:solidFill>
                <a:uFillTx/>
                <a:latin typeface="Calibri Light"/>
              </a:rPr>
              <a:t>Vorhaltevergütung: Berechnung - 2 </a:t>
            </a:r>
            <a:r>
              <a:rPr b="1" lang="de-DE" sz="2400" spc="-1" strike="noStrike" u="sng">
                <a:solidFill>
                  <a:srgbClr val="000000"/>
                </a:solidFill>
                <a:uFillTx/>
                <a:latin typeface="Calibri Light"/>
              </a:rPr>
              <a:t>(§ 37 KHG)</a:t>
            </a:r>
            <a:endParaRPr b="0" lang="de-DE" sz="2400" spc="-1" strike="noStrike">
              <a:solidFill>
                <a:srgbClr val="000000"/>
              </a:solidFill>
              <a:latin typeface="Calibri"/>
            </a:endParaRPr>
          </a:p>
        </p:txBody>
      </p:sp>
      <p:sp>
        <p:nvSpPr>
          <p:cNvPr id="174" name="PlaceHolder 2"/>
          <p:cNvSpPr>
            <a:spLocks noGrp="1"/>
          </p:cNvSpPr>
          <p:nvPr>
            <p:ph/>
          </p:nvPr>
        </p:nvSpPr>
        <p:spPr>
          <a:xfrm>
            <a:off x="834480" y="1343880"/>
            <a:ext cx="10750320" cy="5172120"/>
          </a:xfrm>
          <a:prstGeom prst="rect">
            <a:avLst/>
          </a:prstGeom>
          <a:noFill/>
          <a:ln w="0">
            <a:noFill/>
          </a:ln>
        </p:spPr>
        <p:txBody>
          <a:bodyPr anchor="t">
            <a:normAutofit fontScale="74000"/>
          </a:bodyPr>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2026 budgetneutrale Einführung </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Berechnungsgrundlage für 2026 bis 2028: Durchschnitt der Vorhaltevolumina von 2023 und 2024 des Landes und der entsprechenden Leistungsdaten des Standortes</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Konvergenzregelung: 2027 nur 33% der Änderungen  der Summe der VHBR im Vergleich zu 2026 wirksam, 2028 nur 66% wirksam, 2029 voll wirksam</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Neuberechnung des Anteils eines Standortes zunächst nach 2 Jahren und dann jeweils nach 3 Jahren</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Land kann stattdessen </a:t>
            </a:r>
            <a:r>
              <a:rPr b="1" lang="de-DE" sz="2800" spc="-1" strike="noStrike">
                <a:solidFill>
                  <a:srgbClr val="000000"/>
                </a:solidFill>
                <a:latin typeface="Calibri"/>
              </a:rPr>
              <a:t>Planfallzahlen</a:t>
            </a:r>
            <a:r>
              <a:rPr b="0" lang="de-DE" sz="2800" spc="-1" strike="noStrike">
                <a:solidFill>
                  <a:srgbClr val="000000"/>
                </a:solidFill>
                <a:latin typeface="Calibri"/>
              </a:rPr>
              <a:t> festlegen</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Jährliche Anpassung der VHBR und der Landes- und LG-Volumina durch InEK</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Änderung der Vorhaltevergütung nur, wenn mehr als 20% Änderung der Fallzahl oder Änderung der Planfallzahl </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Änderungen der Fallschwere (CMI) eines Standortes werden bei jeder Neuberechnung berücksichtigt</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Bei Umverteilungen durch Land sofortige Neuberechnung</a:t>
            </a:r>
            <a:endParaRPr b="0" lang="de-DE" sz="2800" spc="-1" strike="noStrike">
              <a:solidFill>
                <a:srgbClr val="000000"/>
              </a:solidFill>
              <a:latin typeface="Calibri"/>
            </a:endParaRPr>
          </a:p>
          <a:p>
            <a:pPr>
              <a:lnSpc>
                <a:spcPct val="90000"/>
              </a:lnSpc>
              <a:spcBef>
                <a:spcPts val="1001"/>
              </a:spcBef>
              <a:buNone/>
            </a:pPr>
            <a:endParaRPr b="0" lang="de-DE" sz="2800" spc="-1" strike="noStrike">
              <a:solidFill>
                <a:srgbClr val="000000"/>
              </a:solidFill>
              <a:latin typeface="Calibri"/>
            </a:endParaRPr>
          </a:p>
          <a:p>
            <a:pPr>
              <a:lnSpc>
                <a:spcPct val="90000"/>
              </a:lnSpc>
              <a:spcBef>
                <a:spcPts val="1001"/>
              </a:spcBef>
              <a:buNone/>
            </a:pPr>
            <a:endParaRPr b="0" lang="de-DE" sz="28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4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5" name="PlaceHolder 1"/>
          <p:cNvSpPr>
            <a:spLocks noGrp="1"/>
          </p:cNvSpPr>
          <p:nvPr>
            <p:ph type="title"/>
          </p:nvPr>
        </p:nvSpPr>
        <p:spPr>
          <a:xfrm>
            <a:off x="838080" y="18360"/>
            <a:ext cx="10515240" cy="1325160"/>
          </a:xfrm>
          <a:prstGeom prst="rect">
            <a:avLst/>
          </a:prstGeom>
          <a:noFill/>
          <a:ln w="0">
            <a:noFill/>
          </a:ln>
        </p:spPr>
        <p:txBody>
          <a:bodyPr anchor="ctr">
            <a:noAutofit/>
          </a:bodyPr>
          <a:p>
            <a:pPr>
              <a:lnSpc>
                <a:spcPct val="90000"/>
              </a:lnSpc>
              <a:buNone/>
            </a:pPr>
            <a:r>
              <a:rPr b="1" lang="de-DE" sz="4400" spc="-1" strike="noStrike" u="sng">
                <a:solidFill>
                  <a:srgbClr val="000000"/>
                </a:solidFill>
                <a:uFillTx/>
                <a:latin typeface="Calibri Light"/>
              </a:rPr>
              <a:t>Berechnung Vorhaltevergütung – </a:t>
            </a:r>
            <a:r>
              <a:rPr b="1" lang="de-DE" sz="4400" spc="-1" strike="noStrike" u="sng">
                <a:solidFill>
                  <a:srgbClr val="ff0000"/>
                </a:solidFill>
                <a:uFillTx/>
                <a:latin typeface="Calibri Light"/>
              </a:rPr>
              <a:t>Bewertung</a:t>
            </a:r>
            <a:endParaRPr b="0" lang="de-DE" sz="4400" spc="-1" strike="noStrike">
              <a:solidFill>
                <a:srgbClr val="000000"/>
              </a:solidFill>
              <a:latin typeface="Calibri"/>
            </a:endParaRPr>
          </a:p>
        </p:txBody>
      </p:sp>
      <p:sp>
        <p:nvSpPr>
          <p:cNvPr id="176" name="PlaceHolder 2"/>
          <p:cNvSpPr>
            <a:spLocks noGrp="1"/>
          </p:cNvSpPr>
          <p:nvPr>
            <p:ph/>
          </p:nvPr>
        </p:nvSpPr>
        <p:spPr>
          <a:xfrm>
            <a:off x="838080" y="1343880"/>
            <a:ext cx="10515240" cy="4832640"/>
          </a:xfrm>
          <a:prstGeom prst="rect">
            <a:avLst/>
          </a:prstGeom>
          <a:noFill/>
          <a:ln w="0">
            <a:noFill/>
          </a:ln>
        </p:spPr>
        <p:txBody>
          <a:bodyPr anchor="t">
            <a:normAutofit fontScale="79000"/>
          </a:bodyPr>
          <a:p>
            <a:pPr marL="343080" indent="-343080">
              <a:lnSpc>
                <a:spcPct val="107000"/>
              </a:lnSpc>
              <a:spcBef>
                <a:spcPts val="1001"/>
              </a:spcBef>
              <a:buClr>
                <a:srgbClr val="ff0000"/>
              </a:buClr>
              <a:buFont typeface="Wingdings" charset="2"/>
              <a:buChar char=""/>
            </a:pPr>
            <a:r>
              <a:rPr b="0" i="1" lang="de-DE" sz="2800" spc="-1" strike="noStrike">
                <a:solidFill>
                  <a:srgbClr val="ff0000"/>
                </a:solidFill>
                <a:latin typeface="Calibri"/>
                <a:ea typeface="Calibri"/>
              </a:rPr>
              <a:t>Relativ komplizierte Berechnungsweise</a:t>
            </a:r>
            <a:endParaRPr b="0" lang="de-DE" sz="2800" spc="-1" strike="noStrike">
              <a:solidFill>
                <a:srgbClr val="000000"/>
              </a:solidFill>
              <a:latin typeface="Calibri"/>
            </a:endParaRPr>
          </a:p>
          <a:p>
            <a:pPr marL="343080" indent="-343080">
              <a:lnSpc>
                <a:spcPct val="107000"/>
              </a:lnSpc>
              <a:spcBef>
                <a:spcPts val="1001"/>
              </a:spcBef>
              <a:buClr>
                <a:srgbClr val="ff0000"/>
              </a:buClr>
              <a:buFont typeface="Wingdings" charset="2"/>
              <a:buChar char=""/>
            </a:pPr>
            <a:r>
              <a:rPr b="0" i="1" lang="de-DE" sz="2800" spc="-1" strike="noStrike">
                <a:solidFill>
                  <a:srgbClr val="ff0000"/>
                </a:solidFill>
                <a:latin typeface="Calibri"/>
                <a:ea typeface="Calibri"/>
              </a:rPr>
              <a:t>DRG-Logik und Berechnung bleiben erhalten</a:t>
            </a:r>
            <a:endParaRPr b="0" lang="de-DE" sz="2800" spc="-1" strike="noStrike">
              <a:solidFill>
                <a:srgbClr val="000000"/>
              </a:solidFill>
              <a:latin typeface="Calibri"/>
            </a:endParaRPr>
          </a:p>
          <a:p>
            <a:pPr marL="343080" indent="-343080">
              <a:lnSpc>
                <a:spcPct val="107000"/>
              </a:lnSpc>
              <a:spcBef>
                <a:spcPts val="1001"/>
              </a:spcBef>
              <a:buClr>
                <a:srgbClr val="ff0000"/>
              </a:buClr>
              <a:buFont typeface="Wingdings" charset="2"/>
              <a:buChar char=""/>
            </a:pPr>
            <a:r>
              <a:rPr b="0" i="1" lang="de-DE" sz="2800" spc="-1" strike="noStrike">
                <a:solidFill>
                  <a:srgbClr val="ff0000"/>
                </a:solidFill>
                <a:latin typeface="Calibri"/>
                <a:ea typeface="Calibri"/>
              </a:rPr>
              <a:t>Eigentlich gibt es schon einen Berechnungs- und Verteilungsschlüssel für die Pflegekosten („Pflegeerlöskatalog“). Dann wären es aber nur 40 % Vorhaltevergütung. Wenn man aus optischen Gründen 60% schreiben will, muss man die Pflegekosten zuerst einbeziehen und dann wieder abziehen</a:t>
            </a:r>
            <a:endParaRPr b="0" lang="de-DE" sz="2800" spc="-1" strike="noStrike">
              <a:solidFill>
                <a:srgbClr val="000000"/>
              </a:solidFill>
              <a:latin typeface="Calibri"/>
            </a:endParaRPr>
          </a:p>
          <a:p>
            <a:pPr marL="343080" indent="-343080">
              <a:lnSpc>
                <a:spcPct val="107000"/>
              </a:lnSpc>
              <a:spcBef>
                <a:spcPts val="1001"/>
              </a:spcBef>
              <a:buClr>
                <a:srgbClr val="ff0000"/>
              </a:buClr>
              <a:buFont typeface="Wingdings" charset="2"/>
              <a:buChar char=""/>
            </a:pPr>
            <a:r>
              <a:rPr b="0" i="1" lang="de-DE" sz="2600" spc="-1" strike="noStrike">
                <a:solidFill>
                  <a:srgbClr val="ff0000"/>
                </a:solidFill>
                <a:latin typeface="Calibri"/>
                <a:ea typeface="Calibri"/>
              </a:rPr>
              <a:t>Je höher das Pflegebudget, desto niedriger die Vorhaltevergütung</a:t>
            </a:r>
            <a:r>
              <a:rPr b="0" lang="de-DE" sz="2400" spc="-1" strike="noStrike">
                <a:solidFill>
                  <a:srgbClr val="ff0000"/>
                </a:solidFill>
                <a:latin typeface="Calibri"/>
                <a:ea typeface="Calibri"/>
              </a:rPr>
              <a:t> </a:t>
            </a:r>
            <a:endParaRPr b="0" lang="de-DE" sz="2400" spc="-1" strike="noStrike">
              <a:solidFill>
                <a:srgbClr val="000000"/>
              </a:solidFill>
              <a:latin typeface="Calibri"/>
            </a:endParaRPr>
          </a:p>
          <a:p>
            <a:pPr marL="343080" indent="-343080">
              <a:lnSpc>
                <a:spcPct val="107000"/>
              </a:lnSpc>
              <a:spcBef>
                <a:spcPts val="1001"/>
              </a:spcBef>
              <a:spcAft>
                <a:spcPts val="799"/>
              </a:spcAft>
              <a:buClr>
                <a:srgbClr val="ff0000"/>
              </a:buClr>
              <a:buFont typeface="Wingdings" charset="2"/>
              <a:buChar char=""/>
            </a:pPr>
            <a:r>
              <a:rPr b="0" i="1" lang="de-DE" sz="2800" spc="-1" strike="noStrike">
                <a:solidFill>
                  <a:srgbClr val="ff0000"/>
                </a:solidFill>
                <a:latin typeface="Calibri"/>
                <a:ea typeface="Calibri"/>
              </a:rPr>
              <a:t>Flexible Sachkosten sollen laut Gesetzesbegründung bei den DRGs verbleiben, damit kein Anreiz besteht, Fälle mit hohen Kosten nicht mehr zu behandeln. Daraus spricht die Hilflosigkeit gegenüber den negativen Folgen jeder finanziellen Steuerung</a:t>
            </a:r>
            <a:endParaRPr b="0" lang="de-DE" sz="28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4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7" name="PlaceHolder 1"/>
          <p:cNvSpPr>
            <a:spLocks noGrp="1"/>
          </p:cNvSpPr>
          <p:nvPr>
            <p:ph type="title"/>
          </p:nvPr>
        </p:nvSpPr>
        <p:spPr>
          <a:xfrm>
            <a:off x="838080" y="0"/>
            <a:ext cx="10515240" cy="1325160"/>
          </a:xfrm>
          <a:prstGeom prst="rect">
            <a:avLst/>
          </a:prstGeom>
          <a:noFill/>
          <a:ln w="0">
            <a:noFill/>
          </a:ln>
        </p:spPr>
        <p:txBody>
          <a:bodyPr anchor="ctr">
            <a:noAutofit/>
          </a:bodyPr>
          <a:p>
            <a:pPr>
              <a:lnSpc>
                <a:spcPct val="90000"/>
              </a:lnSpc>
              <a:buNone/>
            </a:pPr>
            <a:r>
              <a:rPr b="1" lang="de-DE" sz="4400" spc="-1" strike="noStrike" u="sng">
                <a:solidFill>
                  <a:srgbClr val="ff0000"/>
                </a:solidFill>
                <a:uFillTx/>
                <a:latin typeface="Calibri Light"/>
              </a:rPr>
              <a:t>Gesamtbewertung</a:t>
            </a:r>
            <a:r>
              <a:rPr b="1" lang="de-DE" sz="4400" spc="-1" strike="noStrike" u="sng">
                <a:solidFill>
                  <a:srgbClr val="000000"/>
                </a:solidFill>
                <a:uFillTx/>
                <a:latin typeface="Calibri Light"/>
              </a:rPr>
              <a:t> Vorhaltevergütung (1)</a:t>
            </a:r>
            <a:endParaRPr b="0" lang="de-DE" sz="4400" spc="-1" strike="noStrike">
              <a:solidFill>
                <a:srgbClr val="000000"/>
              </a:solidFill>
              <a:latin typeface="Calibri"/>
            </a:endParaRPr>
          </a:p>
        </p:txBody>
      </p:sp>
      <p:sp>
        <p:nvSpPr>
          <p:cNvPr id="178" name="PlaceHolder 2"/>
          <p:cNvSpPr>
            <a:spLocks noGrp="1"/>
          </p:cNvSpPr>
          <p:nvPr>
            <p:ph/>
          </p:nvPr>
        </p:nvSpPr>
        <p:spPr>
          <a:xfrm>
            <a:off x="790920" y="1325520"/>
            <a:ext cx="10661400" cy="5251680"/>
          </a:xfrm>
          <a:prstGeom prst="rect">
            <a:avLst/>
          </a:prstGeom>
          <a:noFill/>
          <a:ln w="0">
            <a:noFill/>
          </a:ln>
        </p:spPr>
        <p:txBody>
          <a:bodyPr anchor="t">
            <a:normAutofit fontScale="78000"/>
          </a:bodyPr>
          <a:p>
            <a:pPr marL="228600" indent="-228600">
              <a:lnSpc>
                <a:spcPct val="90000"/>
              </a:lnSpc>
              <a:spcBef>
                <a:spcPts val="1001"/>
              </a:spcBef>
              <a:buClr>
                <a:srgbClr val="ff0000"/>
              </a:buClr>
              <a:buFont typeface="Wingdings" charset="2"/>
              <a:buChar char=""/>
            </a:pPr>
            <a:r>
              <a:rPr b="1" i="1" lang="de-DE" sz="2800" spc="-1" strike="noStrike">
                <a:solidFill>
                  <a:srgbClr val="ff0000"/>
                </a:solidFill>
                <a:latin typeface="Calibri"/>
              </a:rPr>
              <a:t>Es bleibt im Wesentlichen bei der Gesamtsumme der Vergütung und damit auch bei der Unterfinanzierung und Finanznot.</a:t>
            </a:r>
            <a:endParaRPr b="0" lang="de-DE" sz="2800" spc="-1" strike="noStrike">
              <a:solidFill>
                <a:srgbClr val="000000"/>
              </a:solidFill>
              <a:latin typeface="Calibri"/>
            </a:endParaRPr>
          </a:p>
          <a:p>
            <a:pPr marL="228600" indent="-228600">
              <a:lnSpc>
                <a:spcPct val="90000"/>
              </a:lnSpc>
              <a:spcBef>
                <a:spcPts val="1001"/>
              </a:spcBef>
              <a:buClr>
                <a:srgbClr val="ff0000"/>
              </a:buClr>
              <a:buFont typeface="Wingdings" charset="2"/>
              <a:buChar char=""/>
            </a:pPr>
            <a:r>
              <a:rPr b="0" i="1" lang="de-DE" sz="2800" spc="-1" strike="noStrike">
                <a:solidFill>
                  <a:srgbClr val="ff0000"/>
                </a:solidFill>
                <a:latin typeface="Calibri"/>
              </a:rPr>
              <a:t>DRG werden nicht überwunden. </a:t>
            </a:r>
            <a:r>
              <a:rPr b="1" i="1" lang="de-DE" sz="2800" spc="-1" strike="noStrike">
                <a:solidFill>
                  <a:srgbClr val="ff0000"/>
                </a:solidFill>
                <a:latin typeface="Calibri"/>
              </a:rPr>
              <a:t>Weiterhin 40% plus variable Kosten!</a:t>
            </a:r>
            <a:endParaRPr b="0" lang="de-DE" sz="2800" spc="-1" strike="noStrike">
              <a:solidFill>
                <a:srgbClr val="000000"/>
              </a:solidFill>
              <a:latin typeface="Calibri"/>
            </a:endParaRPr>
          </a:p>
          <a:p>
            <a:pPr marL="228600" indent="-228600">
              <a:lnSpc>
                <a:spcPct val="90000"/>
              </a:lnSpc>
              <a:spcBef>
                <a:spcPts val="1001"/>
              </a:spcBef>
              <a:buClr>
                <a:srgbClr val="ff0000"/>
              </a:buClr>
              <a:buFont typeface="Wingdings" charset="2"/>
              <a:buChar char=""/>
            </a:pPr>
            <a:r>
              <a:rPr b="0" i="1" lang="de-DE" sz="2800" spc="-1" strike="noStrike">
                <a:solidFill>
                  <a:srgbClr val="ff0000"/>
                </a:solidFill>
                <a:latin typeface="Calibri"/>
              </a:rPr>
              <a:t>Anreiz zur Mengenausdehnung bleibt, bzw. wird  noch größer (nur DRG-Teil ist noch gestaltbar, schärferer Konkurrenzkampf um das reduzierte Volumen)</a:t>
            </a:r>
            <a:endParaRPr b="0" lang="de-DE" sz="2800" spc="-1" strike="noStrike">
              <a:solidFill>
                <a:srgbClr val="000000"/>
              </a:solidFill>
              <a:latin typeface="Calibri"/>
            </a:endParaRPr>
          </a:p>
          <a:p>
            <a:pPr marL="228600" indent="-228600">
              <a:lnSpc>
                <a:spcPct val="90000"/>
              </a:lnSpc>
              <a:spcBef>
                <a:spcPts val="1001"/>
              </a:spcBef>
              <a:buClr>
                <a:srgbClr val="ff0000"/>
              </a:buClr>
              <a:buFont typeface="Wingdings" charset="2"/>
              <a:buChar char=""/>
            </a:pPr>
            <a:r>
              <a:rPr b="0" i="1" lang="de-DE" sz="2800" spc="-1" strike="noStrike">
                <a:solidFill>
                  <a:srgbClr val="ff0000"/>
                </a:solidFill>
                <a:latin typeface="Calibri"/>
              </a:rPr>
              <a:t>Vorhaltevergütung selbst ist </a:t>
            </a:r>
            <a:r>
              <a:rPr b="1" i="1" lang="de-DE" sz="2800" spc="-1" strike="noStrike">
                <a:solidFill>
                  <a:srgbClr val="ff0000"/>
                </a:solidFill>
                <a:latin typeface="Calibri"/>
              </a:rPr>
              <a:t>nicht mengenunabhängig</a:t>
            </a:r>
            <a:endParaRPr b="0" lang="de-DE" sz="2800" spc="-1" strike="noStrike">
              <a:solidFill>
                <a:srgbClr val="000000"/>
              </a:solidFill>
              <a:latin typeface="Calibri"/>
            </a:endParaRPr>
          </a:p>
          <a:p>
            <a:pPr lvl="1" marL="685800" indent="-228600">
              <a:lnSpc>
                <a:spcPct val="90000"/>
              </a:lnSpc>
              <a:spcBef>
                <a:spcPts val="499"/>
              </a:spcBef>
              <a:buClr>
                <a:srgbClr val="ff0000"/>
              </a:buClr>
              <a:buFont typeface="Wingdings" charset="2"/>
              <a:buChar char=""/>
            </a:pPr>
            <a:r>
              <a:rPr b="0" i="1" lang="de-DE" sz="2400" spc="-1" strike="noStrike">
                <a:solidFill>
                  <a:srgbClr val="ff0000"/>
                </a:solidFill>
                <a:latin typeface="Calibri"/>
              </a:rPr>
              <a:t>Bisherige Mengensteigerungen führen zu einem Vorteil bei der Erstverteilung</a:t>
            </a:r>
            <a:endParaRPr b="0" lang="de-DE" sz="2400" spc="-1" strike="noStrike">
              <a:solidFill>
                <a:srgbClr val="000000"/>
              </a:solidFill>
              <a:latin typeface="Calibri"/>
            </a:endParaRPr>
          </a:p>
          <a:p>
            <a:pPr lvl="1" marL="685800" indent="-228600">
              <a:lnSpc>
                <a:spcPct val="90000"/>
              </a:lnSpc>
              <a:spcBef>
                <a:spcPts val="499"/>
              </a:spcBef>
              <a:buClr>
                <a:srgbClr val="ff0000"/>
              </a:buClr>
              <a:buFont typeface="Wingdings" charset="2"/>
              <a:buChar char=""/>
            </a:pPr>
            <a:r>
              <a:rPr b="0" i="1" lang="de-DE" sz="2400" spc="-1" strike="noStrike">
                <a:solidFill>
                  <a:srgbClr val="ff0000"/>
                </a:solidFill>
                <a:latin typeface="Calibri"/>
              </a:rPr>
              <a:t>Gesamtsteigerungen (auch Fallschwere) bundesweit wirken sich erhöhend aus</a:t>
            </a:r>
            <a:endParaRPr b="0" lang="de-DE" sz="2400" spc="-1" strike="noStrike">
              <a:solidFill>
                <a:srgbClr val="000000"/>
              </a:solidFill>
              <a:latin typeface="Calibri"/>
            </a:endParaRPr>
          </a:p>
          <a:p>
            <a:pPr lvl="1" marL="685800" indent="-228600">
              <a:lnSpc>
                <a:spcPct val="90000"/>
              </a:lnSpc>
              <a:spcBef>
                <a:spcPts val="499"/>
              </a:spcBef>
              <a:buClr>
                <a:srgbClr val="ff0000"/>
              </a:buClr>
              <a:buFont typeface="Wingdings" charset="2"/>
              <a:buChar char=""/>
            </a:pPr>
            <a:r>
              <a:rPr b="0" i="1" lang="de-DE" sz="2400" spc="-1" strike="noStrike">
                <a:solidFill>
                  <a:srgbClr val="ff0000"/>
                </a:solidFill>
                <a:latin typeface="Calibri"/>
              </a:rPr>
              <a:t>Belohnung, wenn Steigerung der Fallzahlen innerhalb von 3 Jahren um jährlich 7%.</a:t>
            </a:r>
            <a:endParaRPr b="0" lang="de-DE" sz="2400" spc="-1" strike="noStrike">
              <a:solidFill>
                <a:srgbClr val="000000"/>
              </a:solidFill>
              <a:latin typeface="Calibri"/>
            </a:endParaRPr>
          </a:p>
          <a:p>
            <a:pPr marL="228600" indent="-228600">
              <a:lnSpc>
                <a:spcPct val="90000"/>
              </a:lnSpc>
              <a:spcBef>
                <a:spcPts val="1001"/>
              </a:spcBef>
              <a:buClr>
                <a:srgbClr val="ff0000"/>
              </a:buClr>
              <a:buFont typeface="Wingdings" charset="2"/>
              <a:buChar char=""/>
            </a:pPr>
            <a:r>
              <a:rPr b="1" i="1" lang="de-DE" sz="2800" spc="-1" strike="noStrike">
                <a:solidFill>
                  <a:srgbClr val="ff0000"/>
                </a:solidFill>
                <a:latin typeface="Calibri"/>
              </a:rPr>
              <a:t>„</a:t>
            </a:r>
            <a:r>
              <a:rPr b="1" i="1" lang="de-DE" sz="2800" spc="-1" strike="noStrike">
                <a:solidFill>
                  <a:srgbClr val="ff0000"/>
                </a:solidFill>
                <a:latin typeface="Calibri"/>
              </a:rPr>
              <a:t>Upcoding“ </a:t>
            </a:r>
            <a:r>
              <a:rPr b="0" i="1" lang="de-DE" sz="2800" spc="-1" strike="noStrike">
                <a:solidFill>
                  <a:srgbClr val="ff0000"/>
                </a:solidFill>
                <a:latin typeface="Calibri"/>
              </a:rPr>
              <a:t>(Patienten kränker machen, als sie sind) wird in jedem Fall </a:t>
            </a:r>
            <a:r>
              <a:rPr b="1" i="1" lang="de-DE" sz="2800" spc="-1" strike="noStrike">
                <a:solidFill>
                  <a:srgbClr val="ff0000"/>
                </a:solidFill>
                <a:latin typeface="Calibri"/>
              </a:rPr>
              <a:t>belohnt</a:t>
            </a:r>
            <a:endParaRPr b="0" lang="de-DE" sz="2800" spc="-1" strike="noStrike">
              <a:solidFill>
                <a:srgbClr val="000000"/>
              </a:solidFill>
              <a:latin typeface="Calibri"/>
            </a:endParaRPr>
          </a:p>
          <a:p>
            <a:pPr marL="228600" indent="-228600">
              <a:lnSpc>
                <a:spcPct val="90000"/>
              </a:lnSpc>
              <a:spcBef>
                <a:spcPts val="1001"/>
              </a:spcBef>
              <a:buClr>
                <a:srgbClr val="ff0000"/>
              </a:buClr>
              <a:buFont typeface="Wingdings" charset="2"/>
              <a:buChar char=""/>
            </a:pPr>
            <a:r>
              <a:rPr b="0" i="1" lang="de-DE" sz="2800" spc="-1" strike="noStrike">
                <a:solidFill>
                  <a:srgbClr val="ff0000"/>
                </a:solidFill>
                <a:latin typeface="Calibri"/>
              </a:rPr>
              <a:t>Personalkostendumping ist weiterhin lukrativ (Kostensenkung erhöht auch bei Vorhaltebudget die Gewinne)</a:t>
            </a:r>
            <a:endParaRPr b="0" lang="de-DE" sz="2800" spc="-1" strike="noStrike">
              <a:solidFill>
                <a:srgbClr val="000000"/>
              </a:solidFill>
              <a:latin typeface="Calibri"/>
            </a:endParaRPr>
          </a:p>
          <a:p>
            <a:pPr marL="228600" indent="-228600">
              <a:lnSpc>
                <a:spcPct val="90000"/>
              </a:lnSpc>
              <a:spcBef>
                <a:spcPts val="1001"/>
              </a:spcBef>
              <a:buClr>
                <a:srgbClr val="ff0000"/>
              </a:buClr>
              <a:buFont typeface="Wingdings" charset="2"/>
              <a:buChar char=""/>
            </a:pPr>
            <a:r>
              <a:rPr b="0" i="1" lang="de-DE" sz="2800" spc="-1" strike="noStrike">
                <a:solidFill>
                  <a:srgbClr val="ff0000"/>
                </a:solidFill>
                <a:latin typeface="Calibri"/>
              </a:rPr>
              <a:t>Vorhaltevergütung ist nicht zweckgebunden (Dividende an Kapitaleigner)</a:t>
            </a:r>
            <a:endParaRPr b="0" lang="de-DE" sz="2800" spc="-1" strike="noStrike">
              <a:solidFill>
                <a:srgbClr val="000000"/>
              </a:solidFill>
              <a:latin typeface="Calibri"/>
            </a:endParaRPr>
          </a:p>
          <a:p>
            <a:pPr>
              <a:lnSpc>
                <a:spcPct val="90000"/>
              </a:lnSpc>
              <a:spcBef>
                <a:spcPts val="1001"/>
              </a:spcBef>
              <a:buNone/>
            </a:pPr>
            <a:endParaRPr b="0" lang="de-DE" sz="32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4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9" name="PlaceHolder 1"/>
          <p:cNvSpPr>
            <a:spLocks noGrp="1"/>
          </p:cNvSpPr>
          <p:nvPr>
            <p:ph type="title"/>
          </p:nvPr>
        </p:nvSpPr>
        <p:spPr>
          <a:xfrm>
            <a:off x="838080" y="0"/>
            <a:ext cx="10515240" cy="1325160"/>
          </a:xfrm>
          <a:prstGeom prst="rect">
            <a:avLst/>
          </a:prstGeom>
          <a:noFill/>
          <a:ln w="0">
            <a:noFill/>
          </a:ln>
        </p:spPr>
        <p:txBody>
          <a:bodyPr anchor="ctr">
            <a:noAutofit/>
          </a:bodyPr>
          <a:p>
            <a:pPr>
              <a:lnSpc>
                <a:spcPct val="90000"/>
              </a:lnSpc>
              <a:buNone/>
            </a:pPr>
            <a:r>
              <a:rPr b="1" lang="de-DE" sz="4400" spc="-1" strike="noStrike" u="sng">
                <a:solidFill>
                  <a:srgbClr val="ff0000"/>
                </a:solidFill>
                <a:uFillTx/>
                <a:latin typeface="Calibri Light"/>
              </a:rPr>
              <a:t>Gesamtbewertung</a:t>
            </a:r>
            <a:r>
              <a:rPr b="1" lang="de-DE" sz="4400" spc="-1" strike="noStrike" u="sng">
                <a:solidFill>
                  <a:srgbClr val="000000"/>
                </a:solidFill>
                <a:uFillTx/>
                <a:latin typeface="Calibri Light"/>
              </a:rPr>
              <a:t> Vorhaltevergütung (2)</a:t>
            </a:r>
            <a:endParaRPr b="0" lang="de-DE" sz="4400" spc="-1" strike="noStrike">
              <a:solidFill>
                <a:srgbClr val="000000"/>
              </a:solidFill>
              <a:latin typeface="Calibri"/>
            </a:endParaRPr>
          </a:p>
        </p:txBody>
      </p:sp>
      <p:sp>
        <p:nvSpPr>
          <p:cNvPr id="180" name="PlaceHolder 2"/>
          <p:cNvSpPr>
            <a:spLocks noGrp="1"/>
          </p:cNvSpPr>
          <p:nvPr>
            <p:ph/>
          </p:nvPr>
        </p:nvSpPr>
        <p:spPr>
          <a:xfrm>
            <a:off x="838080" y="1325520"/>
            <a:ext cx="10661400" cy="5027400"/>
          </a:xfrm>
          <a:prstGeom prst="rect">
            <a:avLst/>
          </a:prstGeom>
          <a:noFill/>
          <a:ln w="0">
            <a:noFill/>
          </a:ln>
        </p:spPr>
        <p:txBody>
          <a:bodyPr anchor="t">
            <a:normAutofit fontScale="72000"/>
          </a:bodyPr>
          <a:p>
            <a:pPr>
              <a:lnSpc>
                <a:spcPct val="90000"/>
              </a:lnSpc>
              <a:spcBef>
                <a:spcPts val="1001"/>
              </a:spcBef>
              <a:buNone/>
              <a:tabLst>
                <a:tab algn="l" pos="0"/>
              </a:tabLst>
            </a:pPr>
            <a:r>
              <a:rPr b="1" i="1" lang="de-DE" sz="3200" spc="-1" strike="noStrike">
                <a:solidFill>
                  <a:srgbClr val="ff0000"/>
                </a:solidFill>
                <a:latin typeface="Calibri"/>
              </a:rPr>
              <a:t>Absurditäten:</a:t>
            </a:r>
            <a:endParaRPr b="0" lang="de-DE" sz="3200" spc="-1" strike="noStrike">
              <a:solidFill>
                <a:srgbClr val="000000"/>
              </a:solidFill>
              <a:latin typeface="Calibri"/>
            </a:endParaRPr>
          </a:p>
          <a:p>
            <a:pPr marL="228600" indent="-228600">
              <a:lnSpc>
                <a:spcPct val="90000"/>
              </a:lnSpc>
              <a:spcBef>
                <a:spcPts val="1001"/>
              </a:spcBef>
              <a:buClr>
                <a:srgbClr val="ff0000"/>
              </a:buClr>
              <a:buFont typeface="Wingdings" charset="2"/>
              <a:buChar char=""/>
              <a:tabLst>
                <a:tab algn="l" pos="0"/>
              </a:tabLst>
            </a:pPr>
            <a:r>
              <a:rPr b="0" i="1" lang="de-DE" sz="3200" spc="-1" strike="noStrike">
                <a:solidFill>
                  <a:srgbClr val="ff0000"/>
                </a:solidFill>
                <a:latin typeface="Calibri"/>
              </a:rPr>
              <a:t>Wenn die Fallzahlen insgesamt gleich bleiben ergibt sich keinerlei Änderung zum jetzigen DRG-System</a:t>
            </a:r>
            <a:endParaRPr b="0" lang="de-DE" sz="3200" spc="-1" strike="noStrike">
              <a:solidFill>
                <a:srgbClr val="000000"/>
              </a:solidFill>
              <a:latin typeface="Calibri"/>
            </a:endParaRPr>
          </a:p>
          <a:p>
            <a:pPr marL="228600" indent="-228600">
              <a:lnSpc>
                <a:spcPct val="90000"/>
              </a:lnSpc>
              <a:spcBef>
                <a:spcPts val="1001"/>
              </a:spcBef>
              <a:buClr>
                <a:srgbClr val="ff0000"/>
              </a:buClr>
              <a:buFont typeface="Wingdings" charset="2"/>
              <a:buChar char=""/>
              <a:tabLst>
                <a:tab algn="l" pos="0"/>
              </a:tabLst>
            </a:pPr>
            <a:r>
              <a:rPr b="0" i="1" lang="de-DE" sz="3200" spc="-1" strike="noStrike">
                <a:solidFill>
                  <a:srgbClr val="ff0000"/>
                </a:solidFill>
                <a:latin typeface="Calibri"/>
              </a:rPr>
              <a:t>Sinken die Fallzahlen und die Fallschwere bundes-/landesweit führt dies zu niedrigeren Erlösen, selbst wenn die Fallzahlen des Standorts gleich bleiben</a:t>
            </a:r>
            <a:endParaRPr b="0" lang="de-DE" sz="3200" spc="-1" strike="noStrike">
              <a:solidFill>
                <a:srgbClr val="000000"/>
              </a:solidFill>
              <a:latin typeface="Calibri"/>
            </a:endParaRPr>
          </a:p>
          <a:p>
            <a:pPr marL="228600" indent="-228600">
              <a:lnSpc>
                <a:spcPct val="90000"/>
              </a:lnSpc>
              <a:spcBef>
                <a:spcPts val="1001"/>
              </a:spcBef>
              <a:buClr>
                <a:srgbClr val="ff0000"/>
              </a:buClr>
              <a:buFont typeface="Wingdings" charset="2"/>
              <a:buChar char=""/>
              <a:tabLst>
                <a:tab algn="l" pos="0"/>
              </a:tabLst>
            </a:pPr>
            <a:r>
              <a:rPr b="0" i="1" lang="de-DE" sz="3200" spc="-1" strike="noStrike">
                <a:solidFill>
                  <a:srgbClr val="ff0000"/>
                </a:solidFill>
                <a:latin typeface="Calibri"/>
              </a:rPr>
              <a:t>Erhöhen sich die Fallzahlen und die Fallschwere steigen die Erlöse, auch wenn die Zahlen des Standorts gleich bleiben</a:t>
            </a:r>
            <a:endParaRPr b="0" lang="de-DE" sz="3200" spc="-1" strike="noStrike">
              <a:solidFill>
                <a:srgbClr val="000000"/>
              </a:solidFill>
              <a:latin typeface="Calibri"/>
            </a:endParaRPr>
          </a:p>
          <a:p>
            <a:pPr marL="228600" indent="-228600">
              <a:lnSpc>
                <a:spcPct val="90000"/>
              </a:lnSpc>
              <a:spcBef>
                <a:spcPts val="1001"/>
              </a:spcBef>
              <a:buClr>
                <a:srgbClr val="ff0000"/>
              </a:buClr>
              <a:buFont typeface="Wingdings" charset="2"/>
              <a:buChar char=""/>
              <a:tabLst>
                <a:tab algn="l" pos="0"/>
              </a:tabLst>
            </a:pPr>
            <a:r>
              <a:rPr b="0" i="1" lang="de-DE" sz="3200" spc="-1" strike="noStrike">
                <a:solidFill>
                  <a:srgbClr val="ff0000"/>
                </a:solidFill>
                <a:latin typeface="Calibri"/>
              </a:rPr>
              <a:t>Wenn die Fallzahlen je LG und Standort sich für 3 Jahre „nur“ unter 20% erhöhen, ergibt sich keine Veränderung der berücksichtigten Fallzahl, auch wenn die Fallzahlsteigerungen nicht durch finanziell getriebene Mengenausweitung bedingt ist</a:t>
            </a:r>
            <a:endParaRPr b="0" lang="de-DE" sz="3200" spc="-1" strike="noStrike">
              <a:solidFill>
                <a:srgbClr val="000000"/>
              </a:solidFill>
              <a:latin typeface="Calibri"/>
            </a:endParaRPr>
          </a:p>
          <a:p>
            <a:pPr marL="228600" indent="-228600">
              <a:lnSpc>
                <a:spcPct val="90000"/>
              </a:lnSpc>
              <a:spcBef>
                <a:spcPts val="1001"/>
              </a:spcBef>
              <a:buClr>
                <a:srgbClr val="ff0000"/>
              </a:buClr>
              <a:buFont typeface="Wingdings" charset="2"/>
              <a:buChar char=""/>
              <a:tabLst>
                <a:tab algn="l" pos="0"/>
              </a:tabLst>
            </a:pPr>
            <a:r>
              <a:rPr b="0" i="1" lang="de-DE" sz="3200" spc="-1" strike="noStrike">
                <a:solidFill>
                  <a:srgbClr val="ff0000"/>
                </a:solidFill>
                <a:latin typeface="Calibri"/>
              </a:rPr>
              <a:t>Auch möglich: Leistung um 19% herunterfahren und damit volles Vorhaltebudget erhalten (Problem: DRG-Vergütung sinkt auch)</a:t>
            </a:r>
            <a:endParaRPr b="0" lang="de-DE" sz="3200" spc="-1" strike="noStrike">
              <a:solidFill>
                <a:srgbClr val="000000"/>
              </a:solidFill>
              <a:latin typeface="Calibri"/>
            </a:endParaRPr>
          </a:p>
          <a:p>
            <a:pPr>
              <a:lnSpc>
                <a:spcPct val="90000"/>
              </a:lnSpc>
              <a:spcBef>
                <a:spcPts val="1001"/>
              </a:spcBef>
              <a:buNone/>
              <a:tabLst>
                <a:tab algn="l" pos="0"/>
              </a:tabLst>
            </a:pPr>
            <a:endParaRPr b="0" lang="de-DE" sz="32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4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1" name="PlaceHolder 1"/>
          <p:cNvSpPr>
            <a:spLocks noGrp="1"/>
          </p:cNvSpPr>
          <p:nvPr>
            <p:ph type="title"/>
          </p:nvPr>
        </p:nvSpPr>
        <p:spPr>
          <a:xfrm>
            <a:off x="838080" y="0"/>
            <a:ext cx="10515240" cy="1325160"/>
          </a:xfrm>
          <a:prstGeom prst="rect">
            <a:avLst/>
          </a:prstGeom>
          <a:noFill/>
          <a:ln w="0">
            <a:noFill/>
          </a:ln>
        </p:spPr>
        <p:txBody>
          <a:bodyPr anchor="ctr">
            <a:noAutofit/>
          </a:bodyPr>
          <a:p>
            <a:pPr>
              <a:lnSpc>
                <a:spcPct val="90000"/>
              </a:lnSpc>
              <a:buNone/>
            </a:pPr>
            <a:r>
              <a:rPr b="1" lang="de-DE" sz="4400" spc="-1" strike="noStrike" u="sng">
                <a:solidFill>
                  <a:srgbClr val="ff0000"/>
                </a:solidFill>
                <a:uFillTx/>
                <a:latin typeface="Calibri Light"/>
              </a:rPr>
              <a:t>Gesamtbewertung</a:t>
            </a:r>
            <a:r>
              <a:rPr b="1" lang="de-DE" sz="4400" spc="-1" strike="noStrike" u="sng">
                <a:solidFill>
                  <a:srgbClr val="000000"/>
                </a:solidFill>
                <a:uFillTx/>
                <a:latin typeface="Calibri Light"/>
              </a:rPr>
              <a:t> Vorhaltevergütung (3)</a:t>
            </a:r>
            <a:endParaRPr b="0" lang="de-DE" sz="4400" spc="-1" strike="noStrike">
              <a:solidFill>
                <a:srgbClr val="000000"/>
              </a:solidFill>
              <a:latin typeface="Calibri"/>
            </a:endParaRPr>
          </a:p>
        </p:txBody>
      </p:sp>
      <p:sp>
        <p:nvSpPr>
          <p:cNvPr id="182" name="PlaceHolder 2"/>
          <p:cNvSpPr>
            <a:spLocks noGrp="1"/>
          </p:cNvSpPr>
          <p:nvPr>
            <p:ph/>
          </p:nvPr>
        </p:nvSpPr>
        <p:spPr>
          <a:xfrm>
            <a:off x="753480" y="1201320"/>
            <a:ext cx="10661400" cy="5027400"/>
          </a:xfrm>
          <a:prstGeom prst="rect">
            <a:avLst/>
          </a:prstGeom>
          <a:noFill/>
          <a:ln w="0">
            <a:noFill/>
          </a:ln>
        </p:spPr>
        <p:txBody>
          <a:bodyPr anchor="t">
            <a:normAutofit fontScale="95000"/>
          </a:bodyPr>
          <a:p>
            <a:pPr marL="228600" indent="-228600">
              <a:lnSpc>
                <a:spcPct val="90000"/>
              </a:lnSpc>
              <a:spcBef>
                <a:spcPts val="1001"/>
              </a:spcBef>
              <a:buClr>
                <a:srgbClr val="000000"/>
              </a:buClr>
              <a:buFont typeface="Arial"/>
              <a:buChar char="•"/>
            </a:pPr>
            <a:r>
              <a:rPr b="0" lang="de-DE" sz="3600" spc="-1" strike="noStrike">
                <a:solidFill>
                  <a:srgbClr val="000000"/>
                </a:solidFill>
                <a:latin typeface="Calibri"/>
              </a:rPr>
              <a:t>Lauterbach hat zum Ziel seiner Reform auch eine</a:t>
            </a:r>
            <a:r>
              <a:rPr b="1" lang="de-DE" sz="3600" spc="-1" strike="noStrike">
                <a:solidFill>
                  <a:srgbClr val="000000"/>
                </a:solidFill>
                <a:latin typeface="Calibri"/>
              </a:rPr>
              <a:t> „Entbürokratisierung“ </a:t>
            </a:r>
            <a:r>
              <a:rPr b="0" lang="de-DE" sz="3600" spc="-1" strike="noStrike">
                <a:solidFill>
                  <a:srgbClr val="000000"/>
                </a:solidFill>
                <a:latin typeface="Calibri"/>
              </a:rPr>
              <a:t>erklärt</a:t>
            </a:r>
            <a:endParaRPr b="0" lang="de-DE" sz="3600" spc="-1" strike="noStrike">
              <a:solidFill>
                <a:srgbClr val="000000"/>
              </a:solidFill>
              <a:latin typeface="Calibri"/>
            </a:endParaRPr>
          </a:p>
          <a:p>
            <a:pPr marL="228600" indent="-228600">
              <a:lnSpc>
                <a:spcPct val="90000"/>
              </a:lnSpc>
              <a:spcBef>
                <a:spcPts val="1001"/>
              </a:spcBef>
              <a:buClr>
                <a:srgbClr val="ff0000"/>
              </a:buClr>
              <a:buFont typeface="Wingdings" charset="2"/>
              <a:buChar char=""/>
            </a:pPr>
            <a:r>
              <a:rPr b="0" i="1" lang="de-DE" sz="3200" spc="-1" strike="noStrike">
                <a:solidFill>
                  <a:srgbClr val="ff0000"/>
                </a:solidFill>
                <a:latin typeface="Calibri"/>
              </a:rPr>
              <a:t>Was droht ist eine deutliche </a:t>
            </a:r>
            <a:r>
              <a:rPr b="1" i="1" lang="de-DE" sz="3200" spc="-1" strike="noStrike">
                <a:solidFill>
                  <a:srgbClr val="ff0000"/>
                </a:solidFill>
                <a:latin typeface="Calibri"/>
              </a:rPr>
              <a:t>Ausweitung der Bürokratie </a:t>
            </a:r>
            <a:r>
              <a:rPr b="0" i="1" lang="de-DE" sz="3200" spc="-1" strike="noStrike">
                <a:solidFill>
                  <a:srgbClr val="ff0000"/>
                </a:solidFill>
                <a:latin typeface="Calibri"/>
              </a:rPr>
              <a:t>im Zusammenhang mit den Leistungsgruppen (Nachweis, dass man die jeweiligen Bedingungen erfüllt, Kontrollen durch den Medizinischen Dienst, Streitigkeiten um die Erfüllung der Bedingungen)</a:t>
            </a:r>
            <a:endParaRPr b="0" lang="de-DE" sz="3200" spc="-1" strike="noStrike">
              <a:solidFill>
                <a:srgbClr val="000000"/>
              </a:solidFill>
              <a:latin typeface="Calibri"/>
            </a:endParaRPr>
          </a:p>
          <a:p>
            <a:pPr marL="228600" indent="-228600">
              <a:lnSpc>
                <a:spcPct val="90000"/>
              </a:lnSpc>
              <a:spcBef>
                <a:spcPts val="1001"/>
              </a:spcBef>
              <a:buClr>
                <a:srgbClr val="ff0000"/>
              </a:buClr>
              <a:buFont typeface="Wingdings" charset="2"/>
              <a:buChar char=""/>
            </a:pPr>
            <a:r>
              <a:rPr b="0" i="1" lang="de-DE" sz="3200" spc="-1" strike="noStrike">
                <a:solidFill>
                  <a:srgbClr val="ff0000"/>
                </a:solidFill>
                <a:latin typeface="Calibri"/>
              </a:rPr>
              <a:t>In Bezug auf den DRG-Bereich ändert sich in Hinblick auf die Bürokratie natürlich überhaupt nichts</a:t>
            </a:r>
            <a:endParaRPr b="0" lang="de-DE" sz="32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4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3" name="PlaceHolder 1"/>
          <p:cNvSpPr>
            <a:spLocks noGrp="1"/>
          </p:cNvSpPr>
          <p:nvPr>
            <p:ph type="title"/>
          </p:nvPr>
        </p:nvSpPr>
        <p:spPr>
          <a:xfrm>
            <a:off x="838080" y="0"/>
            <a:ext cx="10515240" cy="1325160"/>
          </a:xfrm>
          <a:prstGeom prst="rect">
            <a:avLst/>
          </a:prstGeom>
          <a:noFill/>
          <a:ln w="0">
            <a:noFill/>
          </a:ln>
        </p:spPr>
        <p:txBody>
          <a:bodyPr anchor="ctr">
            <a:noAutofit/>
          </a:bodyPr>
          <a:p>
            <a:pPr>
              <a:lnSpc>
                <a:spcPct val="90000"/>
              </a:lnSpc>
              <a:buNone/>
            </a:pPr>
            <a:r>
              <a:rPr b="1" lang="de-DE" sz="4400" spc="-1" strike="noStrike" u="sng">
                <a:solidFill>
                  <a:srgbClr val="ff0000"/>
                </a:solidFill>
                <a:uFillTx/>
                <a:latin typeface="Calibri Light"/>
              </a:rPr>
              <a:t>Gesamtbewertung</a:t>
            </a:r>
            <a:r>
              <a:rPr b="1" lang="de-DE" sz="4400" spc="-1" strike="noStrike" u="sng">
                <a:solidFill>
                  <a:srgbClr val="000000"/>
                </a:solidFill>
                <a:uFillTx/>
                <a:latin typeface="Calibri Light"/>
              </a:rPr>
              <a:t> Vorhaltevergütung (5)</a:t>
            </a:r>
            <a:endParaRPr b="0" lang="de-DE" sz="4400" spc="-1" strike="noStrike">
              <a:solidFill>
                <a:srgbClr val="000000"/>
              </a:solidFill>
              <a:latin typeface="Calibri"/>
            </a:endParaRPr>
          </a:p>
        </p:txBody>
      </p:sp>
      <p:sp>
        <p:nvSpPr>
          <p:cNvPr id="184" name="PlaceHolder 2"/>
          <p:cNvSpPr>
            <a:spLocks noGrp="1"/>
          </p:cNvSpPr>
          <p:nvPr>
            <p:ph/>
          </p:nvPr>
        </p:nvSpPr>
        <p:spPr>
          <a:xfrm>
            <a:off x="820440" y="1325520"/>
            <a:ext cx="10753560" cy="5027400"/>
          </a:xfrm>
          <a:prstGeom prst="rect">
            <a:avLst/>
          </a:prstGeom>
          <a:noFill/>
          <a:ln w="0">
            <a:noFill/>
          </a:ln>
        </p:spPr>
        <p:txBody>
          <a:bodyPr anchor="t">
            <a:normAutofit/>
          </a:bodyPr>
          <a:p>
            <a:pPr marL="228600" indent="-228600">
              <a:lnSpc>
                <a:spcPct val="90000"/>
              </a:lnSpc>
              <a:spcBef>
                <a:spcPts val="1001"/>
              </a:spcBef>
              <a:buClr>
                <a:srgbClr val="ff0000"/>
              </a:buClr>
              <a:buFont typeface="Wingdings" charset="2"/>
              <a:buChar char=""/>
            </a:pPr>
            <a:r>
              <a:rPr b="0" i="1" lang="de-DE" sz="2800" spc="-1" strike="noStrike">
                <a:solidFill>
                  <a:srgbClr val="ff0000"/>
                </a:solidFill>
                <a:latin typeface="Calibri"/>
              </a:rPr>
              <a:t>Keine „Revolution“ und keine „Überwindung der DRGs“, sondern ein Etikettenschwindel</a:t>
            </a:r>
            <a:endParaRPr b="0" lang="de-DE" sz="2800" spc="-1" strike="noStrike">
              <a:solidFill>
                <a:srgbClr val="000000"/>
              </a:solidFill>
              <a:latin typeface="Calibri"/>
            </a:endParaRPr>
          </a:p>
          <a:p>
            <a:pPr marL="228600" indent="-228600">
              <a:lnSpc>
                <a:spcPct val="90000"/>
              </a:lnSpc>
              <a:spcBef>
                <a:spcPts val="1001"/>
              </a:spcBef>
              <a:buClr>
                <a:srgbClr val="ff0000"/>
              </a:buClr>
              <a:buFont typeface="Wingdings" charset="2"/>
              <a:buChar char=""/>
            </a:pPr>
            <a:r>
              <a:rPr b="0" i="1" lang="de-DE" sz="2800" spc="-1" strike="noStrike">
                <a:solidFill>
                  <a:srgbClr val="ff0000"/>
                </a:solidFill>
                <a:latin typeface="Calibri"/>
              </a:rPr>
              <a:t>Der Konkurrenzkampf der Krankenhäuser wird unvermindert weitergehen, mit allen negativen Folgen für die Patienten und die Beschäftigten</a:t>
            </a:r>
            <a:endParaRPr b="0" lang="de-DE" sz="2800" spc="-1" strike="noStrike">
              <a:solidFill>
                <a:srgbClr val="000000"/>
              </a:solidFill>
              <a:latin typeface="Calibri"/>
            </a:endParaRPr>
          </a:p>
          <a:p>
            <a:pPr>
              <a:lnSpc>
                <a:spcPct val="90000"/>
              </a:lnSpc>
              <a:spcBef>
                <a:spcPts val="1001"/>
              </a:spcBef>
              <a:buNone/>
              <a:tabLst>
                <a:tab algn="l" pos="0"/>
              </a:tabLst>
            </a:pPr>
            <a:endParaRPr b="0" lang="de-DE" sz="2800" spc="-1" strike="noStrike">
              <a:solidFill>
                <a:srgbClr val="000000"/>
              </a:solidFill>
              <a:latin typeface="Calibri"/>
            </a:endParaRPr>
          </a:p>
          <a:p>
            <a:pPr marL="228600" indent="-228600">
              <a:lnSpc>
                <a:spcPct val="90000"/>
              </a:lnSpc>
              <a:spcBef>
                <a:spcPts val="1001"/>
              </a:spcBef>
              <a:buClr>
                <a:srgbClr val="0070c0"/>
              </a:buClr>
              <a:buFont typeface="Wingdings" charset="2"/>
              <a:buChar char=""/>
              <a:tabLst>
                <a:tab algn="l" pos="0"/>
              </a:tabLst>
            </a:pPr>
            <a:r>
              <a:rPr b="1" lang="de-DE" sz="2800" spc="-1" strike="noStrike">
                <a:solidFill>
                  <a:srgbClr val="0070c0"/>
                </a:solidFill>
                <a:latin typeface="Calibri"/>
              </a:rPr>
              <a:t>Letztlich kann man die DRGs nur überwinden, wenn man sie völlig abschafft und durch die Selbstkostendeckung (1:1 Refinanzierung aller notwendigen Kosten eines Krankenhauses) ersetzt</a:t>
            </a:r>
            <a:endParaRPr b="0" lang="de-DE" sz="28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4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5" name="PlaceHolder 1"/>
          <p:cNvSpPr>
            <a:spLocks noGrp="1"/>
          </p:cNvSpPr>
          <p:nvPr>
            <p:ph type="title"/>
          </p:nvPr>
        </p:nvSpPr>
        <p:spPr>
          <a:xfrm>
            <a:off x="712800" y="2570040"/>
            <a:ext cx="10515240" cy="1325160"/>
          </a:xfrm>
          <a:prstGeom prst="rect">
            <a:avLst/>
          </a:prstGeom>
          <a:noFill/>
          <a:ln w="0">
            <a:noFill/>
          </a:ln>
        </p:spPr>
        <p:txBody>
          <a:bodyPr anchor="ctr">
            <a:noAutofit/>
          </a:bodyPr>
          <a:p>
            <a:pPr algn="ctr">
              <a:lnSpc>
                <a:spcPct val="90000"/>
              </a:lnSpc>
              <a:buNone/>
            </a:pPr>
            <a:r>
              <a:rPr b="1" lang="de-DE" sz="4400" spc="-1" strike="noStrike" u="sng">
                <a:solidFill>
                  <a:srgbClr val="000000"/>
                </a:solidFill>
                <a:uFillTx/>
                <a:latin typeface="Calibri Light"/>
              </a:rPr>
              <a:t>Weitere finanzielle Regelungen</a:t>
            </a:r>
            <a:endParaRPr b="0" lang="de-DE" sz="44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4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6" name="PlaceHolder 1"/>
          <p:cNvSpPr>
            <a:spLocks noGrp="1"/>
          </p:cNvSpPr>
          <p:nvPr>
            <p:ph type="title"/>
          </p:nvPr>
        </p:nvSpPr>
        <p:spPr>
          <a:xfrm>
            <a:off x="213840" y="0"/>
            <a:ext cx="11763720" cy="1325160"/>
          </a:xfrm>
          <a:prstGeom prst="rect">
            <a:avLst/>
          </a:prstGeom>
          <a:noFill/>
          <a:ln w="0">
            <a:noFill/>
          </a:ln>
        </p:spPr>
        <p:txBody>
          <a:bodyPr anchor="ctr">
            <a:noAutofit/>
          </a:bodyPr>
          <a:p>
            <a:pPr>
              <a:lnSpc>
                <a:spcPct val="90000"/>
              </a:lnSpc>
              <a:buNone/>
            </a:pPr>
            <a:r>
              <a:rPr b="1" lang="de-DE" sz="4400" spc="-1" strike="noStrike" u="sng">
                <a:solidFill>
                  <a:srgbClr val="000000"/>
                </a:solidFill>
                <a:uFillTx/>
                <a:latin typeface="Calibri Light"/>
              </a:rPr>
              <a:t>Förderung einzelne Bereiche </a:t>
            </a:r>
            <a:r>
              <a:rPr b="1" lang="de-DE" sz="2000" spc="-1" strike="noStrike" u="sng">
                <a:solidFill>
                  <a:srgbClr val="000000"/>
                </a:solidFill>
                <a:uFillTx/>
                <a:latin typeface="Calibri Light"/>
              </a:rPr>
              <a:t>(§ 39 KHG)</a:t>
            </a:r>
            <a:endParaRPr b="0" lang="de-DE" sz="2000" spc="-1" strike="noStrike">
              <a:solidFill>
                <a:srgbClr val="000000"/>
              </a:solidFill>
              <a:latin typeface="Calibri"/>
            </a:endParaRPr>
          </a:p>
        </p:txBody>
      </p:sp>
      <p:sp>
        <p:nvSpPr>
          <p:cNvPr id="187" name="PlaceHolder 2"/>
          <p:cNvSpPr>
            <a:spLocks noGrp="1"/>
          </p:cNvSpPr>
          <p:nvPr>
            <p:ph/>
          </p:nvPr>
        </p:nvSpPr>
        <p:spPr>
          <a:xfrm>
            <a:off x="525240" y="1325520"/>
            <a:ext cx="10828800" cy="5207760"/>
          </a:xfrm>
          <a:prstGeom prst="rect">
            <a:avLst/>
          </a:prstGeom>
          <a:noFill/>
          <a:ln w="0">
            <a:noFill/>
          </a:ln>
        </p:spPr>
        <p:txBody>
          <a:bodyPr anchor="t">
            <a:noAutofit/>
          </a:bodyPr>
          <a:p>
            <a:pPr>
              <a:lnSpc>
                <a:spcPct val="90000"/>
              </a:lnSpc>
              <a:spcBef>
                <a:spcPts val="1001"/>
              </a:spcBef>
              <a:buNone/>
              <a:tabLst>
                <a:tab algn="l" pos="0"/>
              </a:tabLst>
            </a:pPr>
            <a:r>
              <a:rPr b="0" lang="de-DE" sz="2000" spc="-1" strike="noStrike">
                <a:solidFill>
                  <a:srgbClr val="000000"/>
                </a:solidFill>
                <a:latin typeface="Calibri"/>
              </a:rPr>
              <a:t>Ab 2027, zusätzlich vergütet</a:t>
            </a:r>
            <a:endParaRPr b="0" lang="de-DE" sz="2000" spc="-1" strike="noStrike">
              <a:solidFill>
                <a:srgbClr val="000000"/>
              </a:solidFill>
              <a:latin typeface="Calibri"/>
            </a:endParaRPr>
          </a:p>
          <a:p>
            <a:pPr marL="228600" indent="-228600">
              <a:lnSpc>
                <a:spcPct val="90000"/>
              </a:lnSpc>
              <a:spcBef>
                <a:spcPts val="1001"/>
              </a:spcBef>
              <a:buClr>
                <a:srgbClr val="000000"/>
              </a:buClr>
              <a:buFont typeface="Arial"/>
              <a:buChar char="•"/>
              <a:tabLst>
                <a:tab algn="l" pos="0"/>
              </a:tabLst>
            </a:pPr>
            <a:r>
              <a:rPr b="1" lang="de-DE" sz="2000" spc="-1" strike="noStrike">
                <a:solidFill>
                  <a:srgbClr val="000000"/>
                </a:solidFill>
                <a:latin typeface="Calibri"/>
              </a:rPr>
              <a:t>Pädiatrie (332 Standorte): 288 Mio. Euro</a:t>
            </a:r>
            <a:endParaRPr b="0" lang="de-DE" sz="2000" spc="-1" strike="noStrike">
              <a:solidFill>
                <a:srgbClr val="000000"/>
              </a:solidFill>
              <a:latin typeface="Calibri"/>
            </a:endParaRPr>
          </a:p>
          <a:p>
            <a:pPr lvl="1" marL="685800" indent="-228600">
              <a:lnSpc>
                <a:spcPct val="90000"/>
              </a:lnSpc>
              <a:spcBef>
                <a:spcPts val="499"/>
              </a:spcBef>
              <a:buClr>
                <a:srgbClr val="000000"/>
              </a:buClr>
              <a:buFont typeface="Arial"/>
              <a:buChar char="•"/>
              <a:tabLst>
                <a:tab algn="l" pos="0"/>
              </a:tabLst>
            </a:pPr>
            <a:r>
              <a:rPr b="0" lang="de-DE" sz="2000" spc="-1" strike="noStrike">
                <a:solidFill>
                  <a:srgbClr val="000000"/>
                </a:solidFill>
                <a:latin typeface="Calibri"/>
              </a:rPr>
              <a:t>2025 und 2026 gilt bisheriger Zuschlag von 300 Mio. weiter</a:t>
            </a:r>
            <a:endParaRPr b="0" lang="de-DE" sz="2000" spc="-1" strike="noStrike">
              <a:solidFill>
                <a:srgbClr val="000000"/>
              </a:solidFill>
              <a:latin typeface="Calibri"/>
            </a:endParaRPr>
          </a:p>
          <a:p>
            <a:pPr marL="228600" indent="-228600">
              <a:lnSpc>
                <a:spcPct val="90000"/>
              </a:lnSpc>
              <a:spcBef>
                <a:spcPts val="1001"/>
              </a:spcBef>
              <a:buClr>
                <a:srgbClr val="000000"/>
              </a:buClr>
              <a:buFont typeface="Arial"/>
              <a:buChar char="•"/>
              <a:tabLst>
                <a:tab algn="l" pos="0"/>
              </a:tabLst>
            </a:pPr>
            <a:r>
              <a:rPr b="1" lang="de-DE" sz="2000" spc="-1" strike="noStrike">
                <a:solidFill>
                  <a:srgbClr val="000000"/>
                </a:solidFill>
                <a:latin typeface="Calibri"/>
              </a:rPr>
              <a:t>Geburtshilfe (611 Standorte): 120 Mio. Euro (davon 20 Mio. für Standorte mit hebammengeführten Kreissälen)</a:t>
            </a:r>
            <a:endParaRPr b="0" lang="de-DE" sz="2000" spc="-1" strike="noStrike">
              <a:solidFill>
                <a:srgbClr val="000000"/>
              </a:solidFill>
              <a:latin typeface="Calibri"/>
            </a:endParaRPr>
          </a:p>
          <a:p>
            <a:pPr lvl="1" marL="685800" indent="-228600">
              <a:lnSpc>
                <a:spcPct val="90000"/>
              </a:lnSpc>
              <a:spcBef>
                <a:spcPts val="499"/>
              </a:spcBef>
              <a:buClr>
                <a:srgbClr val="000000"/>
              </a:buClr>
              <a:buFont typeface="Arial"/>
              <a:buChar char="•"/>
              <a:tabLst>
                <a:tab algn="l" pos="0"/>
              </a:tabLst>
            </a:pPr>
            <a:r>
              <a:rPr b="0" lang="de-DE" sz="2000" spc="-1" strike="noStrike">
                <a:solidFill>
                  <a:srgbClr val="000000"/>
                </a:solidFill>
                <a:latin typeface="Calibri"/>
              </a:rPr>
              <a:t>2025 und 2026 gilt bisheriger Zuschlag von 120 Mio. weiter</a:t>
            </a:r>
            <a:endParaRPr b="0" lang="de-DE" sz="2000" spc="-1" strike="noStrike">
              <a:solidFill>
                <a:srgbClr val="000000"/>
              </a:solidFill>
              <a:latin typeface="Calibri"/>
            </a:endParaRPr>
          </a:p>
          <a:p>
            <a:pPr marL="228600" indent="-228600">
              <a:lnSpc>
                <a:spcPct val="90000"/>
              </a:lnSpc>
              <a:spcBef>
                <a:spcPts val="1001"/>
              </a:spcBef>
              <a:buClr>
                <a:srgbClr val="000000"/>
              </a:buClr>
              <a:buFont typeface="Arial"/>
              <a:buChar char="•"/>
              <a:tabLst>
                <a:tab algn="l" pos="0"/>
              </a:tabLst>
            </a:pPr>
            <a:r>
              <a:rPr b="1" lang="de-DE" sz="2000" spc="-1" strike="noStrike">
                <a:solidFill>
                  <a:srgbClr val="000000"/>
                </a:solidFill>
                <a:latin typeface="Calibri"/>
              </a:rPr>
              <a:t>Stroke Unit (335 Standorte): 35 Mio. Euro</a:t>
            </a:r>
            <a:endParaRPr b="0" lang="de-DE" sz="2000" spc="-1" strike="noStrike">
              <a:solidFill>
                <a:srgbClr val="000000"/>
              </a:solidFill>
              <a:latin typeface="Calibri"/>
            </a:endParaRPr>
          </a:p>
          <a:p>
            <a:pPr marL="228600" indent="-228600">
              <a:lnSpc>
                <a:spcPct val="90000"/>
              </a:lnSpc>
              <a:spcBef>
                <a:spcPts val="1001"/>
              </a:spcBef>
              <a:buClr>
                <a:srgbClr val="000000"/>
              </a:buClr>
              <a:buFont typeface="Arial"/>
              <a:buChar char="•"/>
              <a:tabLst>
                <a:tab algn="l" pos="0"/>
              </a:tabLst>
            </a:pPr>
            <a:r>
              <a:rPr b="1" lang="de-DE" sz="2000" spc="-1" strike="noStrike">
                <a:solidFill>
                  <a:srgbClr val="000000"/>
                </a:solidFill>
                <a:latin typeface="Calibri"/>
              </a:rPr>
              <a:t>Spezielle Traumatologie (650 Standorte): 65 Mio. Euro</a:t>
            </a:r>
            <a:endParaRPr b="0" lang="de-DE" sz="2000" spc="-1" strike="noStrike">
              <a:solidFill>
                <a:srgbClr val="000000"/>
              </a:solidFill>
              <a:latin typeface="Calibri"/>
            </a:endParaRPr>
          </a:p>
          <a:p>
            <a:pPr marL="228600" indent="-228600">
              <a:lnSpc>
                <a:spcPct val="90000"/>
              </a:lnSpc>
              <a:spcBef>
                <a:spcPts val="1001"/>
              </a:spcBef>
              <a:buClr>
                <a:srgbClr val="000000"/>
              </a:buClr>
              <a:buFont typeface="Arial"/>
              <a:buChar char="•"/>
              <a:tabLst>
                <a:tab algn="l" pos="0"/>
              </a:tabLst>
            </a:pPr>
            <a:r>
              <a:rPr b="1" lang="de-DE" sz="2000" spc="-1" strike="noStrike">
                <a:solidFill>
                  <a:srgbClr val="000000"/>
                </a:solidFill>
                <a:latin typeface="Calibri"/>
              </a:rPr>
              <a:t>Intensivmedizin (1300 Standorte): 30 Mio. Euro</a:t>
            </a:r>
            <a:endParaRPr b="0" lang="de-DE" sz="2000" spc="-1" strike="noStrike">
              <a:solidFill>
                <a:srgbClr val="000000"/>
              </a:solidFill>
              <a:latin typeface="Calibri"/>
            </a:endParaRPr>
          </a:p>
          <a:p>
            <a:pPr marL="228600" indent="-228600">
              <a:lnSpc>
                <a:spcPct val="90000"/>
              </a:lnSpc>
              <a:spcBef>
                <a:spcPts val="1001"/>
              </a:spcBef>
              <a:buClr>
                <a:srgbClr val="000000"/>
              </a:buClr>
              <a:buFont typeface="Arial"/>
              <a:buChar char="•"/>
              <a:tabLst>
                <a:tab algn="l" pos="0"/>
              </a:tabLst>
            </a:pPr>
            <a:r>
              <a:rPr b="1" lang="de-DE" sz="2000" spc="-1" strike="noStrike">
                <a:solidFill>
                  <a:srgbClr val="000000"/>
                </a:solidFill>
                <a:latin typeface="Calibri"/>
              </a:rPr>
              <a:t>Zuschläge werden entsprechend der Vorhaltevolumina auf die Standorte verteilt und die VHBR prozentual erhöht</a:t>
            </a:r>
            <a:endParaRPr b="0" lang="de-DE" sz="2000" spc="-1" strike="noStrike">
              <a:solidFill>
                <a:srgbClr val="000000"/>
              </a:solidFill>
              <a:latin typeface="Calibri"/>
            </a:endParaRPr>
          </a:p>
          <a:p>
            <a:pPr marL="228600" indent="-228600">
              <a:lnSpc>
                <a:spcPct val="90000"/>
              </a:lnSpc>
              <a:spcBef>
                <a:spcPts val="1001"/>
              </a:spcBef>
              <a:buClr>
                <a:srgbClr val="ff0000"/>
              </a:buClr>
              <a:buFont typeface="Wingdings" charset="2"/>
              <a:buChar char=""/>
              <a:tabLst>
                <a:tab algn="l" pos="0"/>
              </a:tabLst>
            </a:pPr>
            <a:r>
              <a:rPr b="0" i="1" lang="de-DE" sz="2000" spc="-1" strike="noStrike">
                <a:solidFill>
                  <a:srgbClr val="ff0000"/>
                </a:solidFill>
                <a:latin typeface="Calibri"/>
              </a:rPr>
              <a:t> </a:t>
            </a:r>
            <a:r>
              <a:rPr b="0" i="1" lang="de-DE" sz="2000" spc="-1" strike="noStrike">
                <a:solidFill>
                  <a:srgbClr val="ff0000"/>
                </a:solidFill>
                <a:latin typeface="Calibri"/>
              </a:rPr>
              <a:t>Förderbeträge werden </a:t>
            </a:r>
            <a:r>
              <a:rPr b="1" i="1" lang="de-DE" sz="2000" spc="-1" strike="noStrike">
                <a:solidFill>
                  <a:srgbClr val="ff0000"/>
                </a:solidFill>
                <a:latin typeface="Calibri"/>
              </a:rPr>
              <a:t>gesondert finanziert. </a:t>
            </a:r>
            <a:r>
              <a:rPr b="0" i="1" lang="de-DE" sz="2000" spc="-1" strike="noStrike">
                <a:solidFill>
                  <a:srgbClr val="ff0000"/>
                </a:solidFill>
                <a:latin typeface="Calibri"/>
              </a:rPr>
              <a:t>Damit keine Verschlechterung der Finanzlage anderen Bereiche durch diese Zuschläge</a:t>
            </a:r>
            <a:endParaRPr b="0" lang="de-DE" sz="2000" spc="-1" strike="noStrike">
              <a:solidFill>
                <a:srgbClr val="000000"/>
              </a:solidFill>
              <a:latin typeface="Calibri"/>
            </a:endParaRPr>
          </a:p>
          <a:p>
            <a:pPr marL="228600" indent="-228600">
              <a:lnSpc>
                <a:spcPct val="90000"/>
              </a:lnSpc>
              <a:spcBef>
                <a:spcPts val="1001"/>
              </a:spcBef>
              <a:buClr>
                <a:srgbClr val="ff0000"/>
              </a:buClr>
              <a:buFont typeface="Wingdings" charset="2"/>
              <a:buChar char=""/>
              <a:tabLst>
                <a:tab algn="l" pos="0"/>
              </a:tabLst>
            </a:pPr>
            <a:r>
              <a:rPr b="0" i="1" lang="de-DE" sz="2000" spc="-1" strike="noStrike">
                <a:solidFill>
                  <a:srgbClr val="ff0000"/>
                </a:solidFill>
                <a:latin typeface="Calibri"/>
              </a:rPr>
              <a:t>Aber: Beträge viel zu niedrig, um wirklich eine Verbesserung der Versorgung zu erzielen</a:t>
            </a:r>
            <a:endParaRPr b="0" lang="de-DE" sz="2000" spc="-1" strike="noStrike">
              <a:solidFill>
                <a:srgbClr val="000000"/>
              </a:solidFill>
              <a:latin typeface="Calibri"/>
            </a:endParaRPr>
          </a:p>
          <a:p>
            <a:pPr>
              <a:lnSpc>
                <a:spcPct val="90000"/>
              </a:lnSpc>
              <a:spcBef>
                <a:spcPts val="1001"/>
              </a:spcBef>
              <a:buNone/>
              <a:tabLst>
                <a:tab algn="l" pos="0"/>
              </a:tabLst>
            </a:pPr>
            <a:endParaRPr b="0" lang="de-DE" sz="20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4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8" name="PlaceHolder 1"/>
          <p:cNvSpPr>
            <a:spLocks noGrp="1"/>
          </p:cNvSpPr>
          <p:nvPr>
            <p:ph type="title"/>
          </p:nvPr>
        </p:nvSpPr>
        <p:spPr>
          <a:xfrm>
            <a:off x="388800" y="92160"/>
            <a:ext cx="10964520" cy="1325160"/>
          </a:xfrm>
          <a:prstGeom prst="rect">
            <a:avLst/>
          </a:prstGeom>
          <a:noFill/>
          <a:ln w="0">
            <a:noFill/>
          </a:ln>
        </p:spPr>
        <p:txBody>
          <a:bodyPr anchor="ctr">
            <a:normAutofit fontScale="86000"/>
          </a:bodyPr>
          <a:p>
            <a:pPr>
              <a:lnSpc>
                <a:spcPct val="90000"/>
              </a:lnSpc>
              <a:buNone/>
            </a:pPr>
            <a:r>
              <a:rPr b="1" lang="de-DE" sz="4000" spc="-1" strike="noStrike" u="sng">
                <a:solidFill>
                  <a:srgbClr val="000000"/>
                </a:solidFill>
                <a:uFillTx/>
                <a:latin typeface="Calibri Light"/>
              </a:rPr>
              <a:t>Förderung Koordinierung und Vernetzung  und spezielle Vorhaltung Uni-Kliniken </a:t>
            </a:r>
            <a:r>
              <a:rPr b="1" lang="de-DE" sz="2400" spc="-1" strike="noStrike" u="sng">
                <a:solidFill>
                  <a:srgbClr val="000000"/>
                </a:solidFill>
                <a:uFillTx/>
                <a:latin typeface="Calibri Light"/>
              </a:rPr>
              <a:t>(KHG § 38)</a:t>
            </a:r>
            <a:endParaRPr b="0" lang="de-DE" sz="2400" spc="-1" strike="noStrike">
              <a:solidFill>
                <a:srgbClr val="000000"/>
              </a:solidFill>
              <a:latin typeface="Calibri"/>
            </a:endParaRPr>
          </a:p>
        </p:txBody>
      </p:sp>
      <p:sp>
        <p:nvSpPr>
          <p:cNvPr id="189" name="PlaceHolder 2"/>
          <p:cNvSpPr>
            <a:spLocks noGrp="1"/>
          </p:cNvSpPr>
          <p:nvPr>
            <p:ph/>
          </p:nvPr>
        </p:nvSpPr>
        <p:spPr>
          <a:xfrm>
            <a:off x="838080" y="2157120"/>
            <a:ext cx="10515240" cy="4350960"/>
          </a:xfrm>
          <a:prstGeom prst="rect">
            <a:avLst/>
          </a:prstGeom>
          <a:noFill/>
          <a:ln w="0">
            <a:noFill/>
          </a:ln>
        </p:spPr>
        <p:txBody>
          <a:bodyPr anchor="t">
            <a:normAutofit fontScale="87000"/>
          </a:bodyPr>
          <a:p>
            <a:pPr marL="228600" indent="-228600">
              <a:lnSpc>
                <a:spcPct val="90000"/>
              </a:lnSpc>
              <a:spcBef>
                <a:spcPts val="1001"/>
              </a:spcBef>
              <a:buClr>
                <a:srgbClr val="000000"/>
              </a:buClr>
              <a:buFont typeface="Arial"/>
              <a:buChar char="•"/>
            </a:pPr>
            <a:r>
              <a:rPr b="1" lang="de-DE" sz="2800" spc="-1" strike="noStrike">
                <a:solidFill>
                  <a:srgbClr val="000000"/>
                </a:solidFill>
                <a:latin typeface="Calibri"/>
              </a:rPr>
              <a:t>125 Mio. für Koordinierung und Vernetzung (36 Standorte plus x)</a:t>
            </a:r>
            <a:endParaRPr b="0" lang="de-DE" sz="2800" spc="-1" strike="noStrike">
              <a:solidFill>
                <a:srgbClr val="000000"/>
              </a:solidFill>
              <a:latin typeface="Calibri"/>
            </a:endParaRPr>
          </a:p>
          <a:p>
            <a:pPr lvl="1" marL="685800" indent="-228600">
              <a:lnSpc>
                <a:spcPct val="90000"/>
              </a:lnSpc>
              <a:spcBef>
                <a:spcPts val="499"/>
              </a:spcBef>
              <a:buClr>
                <a:srgbClr val="000000"/>
              </a:buClr>
              <a:buFont typeface="Arial"/>
              <a:buChar char="•"/>
            </a:pPr>
            <a:r>
              <a:rPr b="0" lang="de-DE" sz="2400" spc="-1" strike="noStrike">
                <a:solidFill>
                  <a:srgbClr val="000000"/>
                </a:solidFill>
                <a:latin typeface="Calibri"/>
              </a:rPr>
              <a:t>können auch Nicht-Uni-Kliniken sein, wenn es das Land will (ab 2027)</a:t>
            </a:r>
            <a:endParaRPr b="0" lang="de-DE" sz="2400" spc="-1" strike="noStrike">
              <a:solidFill>
                <a:srgbClr val="000000"/>
              </a:solidFill>
              <a:latin typeface="Calibri"/>
            </a:endParaRPr>
          </a:p>
          <a:p>
            <a:pPr marL="228600" indent="-228600">
              <a:lnSpc>
                <a:spcPct val="90000"/>
              </a:lnSpc>
              <a:spcBef>
                <a:spcPts val="1001"/>
              </a:spcBef>
              <a:buClr>
                <a:srgbClr val="000000"/>
              </a:buClr>
              <a:buFont typeface="Arial"/>
              <a:buChar char="•"/>
            </a:pPr>
            <a:r>
              <a:rPr b="1" lang="de-DE" sz="2800" spc="-1" strike="noStrike">
                <a:solidFill>
                  <a:srgbClr val="000000"/>
                </a:solidFill>
                <a:latin typeface="Calibri"/>
              </a:rPr>
              <a:t>75 Mio. speziell für Uni-Kliniken (36 Standorte)</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Ab 2027, zusätzlich vergütet über Zuschlag auf Patientenrechnungen, am Jahresende Spitzabrechnung mit zustehendem Betrag</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Selbe Berechnung und Auszahlung wie andere Zuschläge</a:t>
            </a:r>
            <a:endParaRPr b="0" lang="de-DE" sz="2800" spc="-1" strike="noStrike">
              <a:solidFill>
                <a:srgbClr val="000000"/>
              </a:solidFill>
              <a:latin typeface="Calibri"/>
            </a:endParaRPr>
          </a:p>
          <a:p>
            <a:pPr>
              <a:lnSpc>
                <a:spcPct val="90000"/>
              </a:lnSpc>
              <a:spcBef>
                <a:spcPts val="1001"/>
              </a:spcBef>
              <a:buNone/>
              <a:tabLst>
                <a:tab algn="l" pos="0"/>
              </a:tabLst>
            </a:pPr>
            <a:endParaRPr b="0" lang="de-DE" sz="2800" spc="-1" strike="noStrike">
              <a:solidFill>
                <a:srgbClr val="000000"/>
              </a:solidFill>
              <a:latin typeface="Calibri"/>
            </a:endParaRPr>
          </a:p>
          <a:p>
            <a:pPr marL="228600" indent="-228600">
              <a:lnSpc>
                <a:spcPct val="90000"/>
              </a:lnSpc>
              <a:spcBef>
                <a:spcPts val="1001"/>
              </a:spcBef>
              <a:buClr>
                <a:srgbClr val="ff0000"/>
              </a:buClr>
              <a:buFont typeface="Wingdings" charset="2"/>
              <a:buChar char=""/>
              <a:tabLst>
                <a:tab algn="l" pos="0"/>
              </a:tabLst>
            </a:pPr>
            <a:r>
              <a:rPr b="0" lang="de-DE" sz="2800" spc="-1" strike="noStrike">
                <a:solidFill>
                  <a:srgbClr val="ff0000"/>
                </a:solidFill>
                <a:latin typeface="Calibri"/>
              </a:rPr>
              <a:t>Deutliche Stärkung der Uni-Kliniken, die eh schon besser gestellt sind</a:t>
            </a:r>
            <a:endParaRPr b="0" lang="de-DE" sz="2800" spc="-1" strike="noStrike">
              <a:solidFill>
                <a:srgbClr val="000000"/>
              </a:solidFill>
              <a:latin typeface="Calibri"/>
            </a:endParaRPr>
          </a:p>
          <a:p>
            <a:pPr marL="457200">
              <a:lnSpc>
                <a:spcPct val="90000"/>
              </a:lnSpc>
              <a:spcBef>
                <a:spcPts val="499"/>
              </a:spcBef>
              <a:buNone/>
              <a:tabLst>
                <a:tab algn="l" pos="0"/>
              </a:tabLst>
            </a:pPr>
            <a:endParaRPr b="0" lang="de-DE" sz="2400" spc="-1" strike="noStrike">
              <a:solidFill>
                <a:srgbClr val="000000"/>
              </a:solidFill>
              <a:latin typeface="Calibri"/>
            </a:endParaRPr>
          </a:p>
          <a:p>
            <a:pPr>
              <a:lnSpc>
                <a:spcPct val="90000"/>
              </a:lnSpc>
              <a:spcBef>
                <a:spcPts val="1001"/>
              </a:spcBef>
              <a:buNone/>
              <a:tabLst>
                <a:tab algn="l" pos="0"/>
              </a:tabLst>
            </a:pPr>
            <a:endParaRPr b="0" lang="de-DE" sz="2800" spc="-1" strike="noStrike">
              <a:solidFill>
                <a:srgbClr val="000000"/>
              </a:solidFill>
              <a:latin typeface="Calibri"/>
            </a:endParaRPr>
          </a:p>
          <a:p>
            <a:pPr>
              <a:lnSpc>
                <a:spcPct val="90000"/>
              </a:lnSpc>
              <a:spcBef>
                <a:spcPts val="1001"/>
              </a:spcBef>
              <a:buNone/>
              <a:tabLst>
                <a:tab algn="l" pos="0"/>
              </a:tabLst>
            </a:pPr>
            <a:endParaRPr b="0" lang="de-DE" sz="28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0" name="PlaceHolder 1"/>
          <p:cNvSpPr>
            <a:spLocks noGrp="1"/>
          </p:cNvSpPr>
          <p:nvPr>
            <p:ph type="title"/>
          </p:nvPr>
        </p:nvSpPr>
        <p:spPr>
          <a:xfrm>
            <a:off x="712800" y="2570040"/>
            <a:ext cx="10515240" cy="1325160"/>
          </a:xfrm>
          <a:prstGeom prst="rect">
            <a:avLst/>
          </a:prstGeom>
          <a:noFill/>
          <a:ln w="0">
            <a:noFill/>
          </a:ln>
        </p:spPr>
        <p:txBody>
          <a:bodyPr anchor="ctr">
            <a:normAutofit/>
          </a:bodyPr>
          <a:p>
            <a:pPr algn="ctr">
              <a:lnSpc>
                <a:spcPct val="90000"/>
              </a:lnSpc>
              <a:buNone/>
            </a:pPr>
            <a:r>
              <a:rPr b="1" lang="de-DE" sz="6000" spc="-1" strike="noStrike" u="sng">
                <a:solidFill>
                  <a:srgbClr val="000000"/>
                </a:solidFill>
                <a:uFillTx/>
                <a:latin typeface="Calibri Light"/>
              </a:rPr>
              <a:t>Leistungsgruppen</a:t>
            </a:r>
            <a:endParaRPr b="0" lang="de-DE" sz="60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5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0" name="PlaceHolder 1"/>
          <p:cNvSpPr>
            <a:spLocks noGrp="1"/>
          </p:cNvSpPr>
          <p:nvPr>
            <p:ph type="title"/>
          </p:nvPr>
        </p:nvSpPr>
        <p:spPr>
          <a:xfrm>
            <a:off x="838080" y="0"/>
            <a:ext cx="10515240" cy="1325160"/>
          </a:xfrm>
          <a:prstGeom prst="rect">
            <a:avLst/>
          </a:prstGeom>
          <a:noFill/>
          <a:ln w="0">
            <a:noFill/>
          </a:ln>
        </p:spPr>
        <p:txBody>
          <a:bodyPr anchor="ctr">
            <a:noAutofit/>
          </a:bodyPr>
          <a:p>
            <a:pPr>
              <a:lnSpc>
                <a:spcPct val="90000"/>
              </a:lnSpc>
              <a:buNone/>
            </a:pPr>
            <a:r>
              <a:rPr b="1" lang="de-DE" sz="4400" spc="-1" strike="noStrike" u="sng">
                <a:solidFill>
                  <a:srgbClr val="000000"/>
                </a:solidFill>
                <a:uFillTx/>
                <a:latin typeface="Calibri Light"/>
              </a:rPr>
              <a:t>Transformationsfonds </a:t>
            </a:r>
            <a:r>
              <a:rPr b="1" lang="de-DE" sz="2000" spc="-1" strike="noStrike" u="sng">
                <a:solidFill>
                  <a:srgbClr val="000000"/>
                </a:solidFill>
                <a:uFillTx/>
                <a:latin typeface="Calibri Light"/>
              </a:rPr>
              <a:t>(KH</a:t>
            </a:r>
            <a:r>
              <a:rPr b="0" lang="de-DE" sz="2000" spc="-1" strike="noStrike" u="sng">
                <a:solidFill>
                  <a:srgbClr val="000000"/>
                </a:solidFill>
                <a:uFillTx/>
                <a:latin typeface="Calibri Light"/>
              </a:rPr>
              <a:t>G </a:t>
            </a:r>
            <a:r>
              <a:rPr b="0" lang="de-DE" sz="2000" spc="-1" strike="noStrike" u="sng">
                <a:solidFill>
                  <a:srgbClr val="000000"/>
                </a:solidFill>
                <a:uFillTx/>
                <a:latin typeface="Calibri"/>
                <a:ea typeface="Calibri"/>
              </a:rPr>
              <a:t>§ 12b und SGB 5 § 271)</a:t>
            </a:r>
            <a:endParaRPr b="0" lang="de-DE" sz="2000" spc="-1" strike="noStrike">
              <a:solidFill>
                <a:srgbClr val="000000"/>
              </a:solidFill>
              <a:latin typeface="Calibri"/>
            </a:endParaRPr>
          </a:p>
        </p:txBody>
      </p:sp>
      <p:sp>
        <p:nvSpPr>
          <p:cNvPr id="191" name="PlaceHolder 2"/>
          <p:cNvSpPr>
            <a:spLocks noGrp="1"/>
          </p:cNvSpPr>
          <p:nvPr>
            <p:ph/>
          </p:nvPr>
        </p:nvSpPr>
        <p:spPr>
          <a:xfrm>
            <a:off x="456840" y="1564920"/>
            <a:ext cx="11013840" cy="4414680"/>
          </a:xfrm>
          <a:prstGeom prst="rect">
            <a:avLst/>
          </a:prstGeom>
          <a:noFill/>
          <a:ln w="0">
            <a:noFill/>
          </a:ln>
        </p:spPr>
        <p:txBody>
          <a:bodyPr anchor="t">
            <a:normAutofit fontScale="45000"/>
          </a:bodyPr>
          <a:p>
            <a:pPr lvl="1" marL="685800" indent="-228600">
              <a:lnSpc>
                <a:spcPct val="107000"/>
              </a:lnSpc>
              <a:spcBef>
                <a:spcPts val="499"/>
              </a:spcBef>
              <a:spcAft>
                <a:spcPts val="799"/>
              </a:spcAft>
              <a:buClr>
                <a:srgbClr val="000000"/>
              </a:buClr>
              <a:buFont typeface="Arial"/>
              <a:buChar char="•"/>
            </a:pPr>
            <a:r>
              <a:rPr b="0" lang="de-DE" sz="4400" spc="-1" strike="noStrike">
                <a:solidFill>
                  <a:srgbClr val="000000"/>
                </a:solidFill>
                <a:latin typeface="Calibri"/>
                <a:ea typeface="Calibri"/>
              </a:rPr>
              <a:t>25 Mrd. ab 2026 bis 2035 aus Gesundheitsfond, wenn Länder 50% der jeweiligen Maßnahmen finanzieren (ggf. incl. Träger) (Referenzjahre 2021 bis 2023) - </a:t>
            </a:r>
            <a:r>
              <a:rPr b="1" lang="de-DE" sz="4400" spc="-1" strike="noStrike">
                <a:solidFill>
                  <a:srgbClr val="000000"/>
                </a:solidFill>
                <a:latin typeface="Calibri"/>
                <a:ea typeface="Calibri"/>
              </a:rPr>
              <a:t>Insgesamt also 5 Mrd. pro Jahr</a:t>
            </a:r>
            <a:endParaRPr b="0" lang="de-DE" sz="4400" spc="-1" strike="noStrike">
              <a:solidFill>
                <a:srgbClr val="000000"/>
              </a:solidFill>
              <a:latin typeface="Calibri"/>
            </a:endParaRPr>
          </a:p>
          <a:p>
            <a:pPr lvl="1" marL="685800" indent="-228600">
              <a:lnSpc>
                <a:spcPct val="107000"/>
              </a:lnSpc>
              <a:spcBef>
                <a:spcPts val="499"/>
              </a:spcBef>
              <a:spcAft>
                <a:spcPts val="799"/>
              </a:spcAft>
              <a:buClr>
                <a:srgbClr val="000000"/>
              </a:buClr>
              <a:buFont typeface="Arial"/>
              <a:buChar char="•"/>
            </a:pPr>
            <a:r>
              <a:rPr b="0" lang="de-DE" sz="4400" spc="-1" strike="noStrike">
                <a:solidFill>
                  <a:srgbClr val="000000"/>
                </a:solidFill>
                <a:latin typeface="Calibri"/>
                <a:ea typeface="Calibri"/>
              </a:rPr>
              <a:t>Mögliche Maßnahmen sind: standortübergreifende Konzentration wg. Q-Kriterien oder Mindestzahlen, SüV, Schließungen, Verbünde, Zentren, telemedizinische Netzwerke, integrierte Notfallstrukturen, zusätzliche Ausbildungskapazitäten</a:t>
            </a:r>
            <a:endParaRPr b="0" lang="de-DE" sz="4400" spc="-1" strike="noStrike">
              <a:solidFill>
                <a:srgbClr val="000000"/>
              </a:solidFill>
              <a:latin typeface="Calibri"/>
            </a:endParaRPr>
          </a:p>
          <a:p>
            <a:pPr lvl="1" marL="685800" indent="-228600">
              <a:lnSpc>
                <a:spcPct val="107000"/>
              </a:lnSpc>
              <a:spcBef>
                <a:spcPts val="499"/>
              </a:spcBef>
              <a:spcAft>
                <a:spcPts val="799"/>
              </a:spcAft>
              <a:buClr>
                <a:srgbClr val="000000"/>
              </a:buClr>
              <a:buFont typeface="Arial"/>
              <a:buChar char="•"/>
            </a:pPr>
            <a:r>
              <a:rPr b="0" lang="de-DE" sz="4400" spc="-1" strike="noStrike">
                <a:solidFill>
                  <a:srgbClr val="000000"/>
                </a:solidFill>
                <a:latin typeface="Calibri"/>
                <a:ea typeface="Calibri"/>
              </a:rPr>
              <a:t>BMG soll Vorschlag zur Beteiligung PKV ausarbeiten und Bundestag berichten (nicht verbindlich)</a:t>
            </a:r>
            <a:endParaRPr b="0" lang="de-DE" sz="4400" spc="-1" strike="noStrike">
              <a:solidFill>
                <a:srgbClr val="000000"/>
              </a:solidFill>
              <a:latin typeface="Calibri"/>
            </a:endParaRPr>
          </a:p>
          <a:p>
            <a:pPr lvl="1" marL="685800" indent="-228600">
              <a:lnSpc>
                <a:spcPct val="107000"/>
              </a:lnSpc>
              <a:spcBef>
                <a:spcPts val="499"/>
              </a:spcBef>
              <a:spcAft>
                <a:spcPts val="799"/>
              </a:spcAft>
              <a:buClr>
                <a:srgbClr val="ff0000"/>
              </a:buClr>
              <a:buFont typeface="Wingdings" charset="2"/>
              <a:buChar char=""/>
            </a:pPr>
            <a:r>
              <a:rPr b="0" i="1" lang="de-DE" sz="4400" spc="-1" strike="noStrike">
                <a:solidFill>
                  <a:srgbClr val="ff0000"/>
                </a:solidFill>
                <a:latin typeface="Calibri"/>
                <a:ea typeface="Calibri"/>
              </a:rPr>
              <a:t>Im Prinzip Fortsetzung Strukturfonds</a:t>
            </a:r>
            <a:endParaRPr b="0" lang="de-DE" sz="4400" spc="-1" strike="noStrike">
              <a:solidFill>
                <a:srgbClr val="000000"/>
              </a:solidFill>
              <a:latin typeface="Calibri"/>
            </a:endParaRPr>
          </a:p>
          <a:p>
            <a:pPr lvl="1" marL="685800" indent="-228600">
              <a:lnSpc>
                <a:spcPct val="107000"/>
              </a:lnSpc>
              <a:spcBef>
                <a:spcPts val="499"/>
              </a:spcBef>
              <a:spcAft>
                <a:spcPts val="799"/>
              </a:spcAft>
              <a:buClr>
                <a:srgbClr val="ff0000"/>
              </a:buClr>
              <a:buFont typeface="Wingdings" charset="2"/>
              <a:buChar char=""/>
            </a:pPr>
            <a:r>
              <a:rPr b="0" i="1" lang="de-DE" sz="4400" spc="-1" strike="noStrike">
                <a:solidFill>
                  <a:srgbClr val="ff0000"/>
                </a:solidFill>
                <a:latin typeface="Calibri"/>
                <a:ea typeface="Calibri"/>
              </a:rPr>
              <a:t>Absolut falsch: Finanzierung aus Geldern der Kassenmitglieder. Sicherstellung der Einrichtungen der Daseinsvorsorge ist Aufgabe des Staates. Privat Versicherte werden geschont</a:t>
            </a:r>
            <a:endParaRPr b="0" lang="de-DE" sz="4400" spc="-1" strike="noStrike">
              <a:solidFill>
                <a:srgbClr val="000000"/>
              </a:solidFill>
              <a:latin typeface="Calibri"/>
            </a:endParaRPr>
          </a:p>
          <a:p>
            <a:pPr>
              <a:lnSpc>
                <a:spcPct val="107000"/>
              </a:lnSpc>
              <a:spcBef>
                <a:spcPts val="1001"/>
              </a:spcBef>
              <a:spcAft>
                <a:spcPts val="799"/>
              </a:spcAft>
              <a:buNone/>
              <a:tabLst>
                <a:tab algn="l" pos="0"/>
              </a:tabLst>
            </a:pPr>
            <a:endParaRPr b="0" lang="de-DE" sz="16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5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2" name="PlaceHolder 1"/>
          <p:cNvSpPr>
            <a:spLocks noGrp="1"/>
          </p:cNvSpPr>
          <p:nvPr>
            <p:ph type="title"/>
          </p:nvPr>
        </p:nvSpPr>
        <p:spPr>
          <a:xfrm>
            <a:off x="838080" y="365040"/>
            <a:ext cx="10515240" cy="1325160"/>
          </a:xfrm>
          <a:prstGeom prst="rect">
            <a:avLst/>
          </a:prstGeom>
          <a:noFill/>
          <a:ln w="0">
            <a:noFill/>
          </a:ln>
        </p:spPr>
        <p:txBody>
          <a:bodyPr anchor="ctr">
            <a:noAutofit/>
          </a:bodyPr>
          <a:p>
            <a:pPr>
              <a:lnSpc>
                <a:spcPct val="90000"/>
              </a:lnSpc>
              <a:buNone/>
            </a:pPr>
            <a:r>
              <a:rPr b="1" lang="de-DE" sz="4400" spc="-1" strike="noStrike" u="sng">
                <a:solidFill>
                  <a:srgbClr val="000000"/>
                </a:solidFill>
                <a:uFillTx/>
                <a:latin typeface="Calibri Light"/>
              </a:rPr>
              <a:t>Veränderungswert / Tarifrate </a:t>
            </a:r>
            <a:r>
              <a:rPr b="1" lang="de-DE" sz="2000" spc="-1" strike="noStrike" u="sng">
                <a:solidFill>
                  <a:srgbClr val="000000"/>
                </a:solidFill>
                <a:uFillTx/>
                <a:latin typeface="Calibri Light"/>
              </a:rPr>
              <a:t>(KHEntgG § 9 und § 10)</a:t>
            </a:r>
            <a:br>
              <a:rPr sz="4400"/>
            </a:br>
            <a:endParaRPr b="0" lang="de-DE" sz="2000" spc="-1" strike="noStrike">
              <a:solidFill>
                <a:srgbClr val="000000"/>
              </a:solidFill>
              <a:latin typeface="Calibri"/>
            </a:endParaRPr>
          </a:p>
        </p:txBody>
      </p:sp>
      <p:sp>
        <p:nvSpPr>
          <p:cNvPr id="193" name="PlaceHolder 2"/>
          <p:cNvSpPr>
            <a:spLocks noGrp="1"/>
          </p:cNvSpPr>
          <p:nvPr>
            <p:ph/>
          </p:nvPr>
        </p:nvSpPr>
        <p:spPr>
          <a:xfrm>
            <a:off x="838080" y="1317600"/>
            <a:ext cx="10515240" cy="4350960"/>
          </a:xfrm>
          <a:prstGeom prst="rect">
            <a:avLst/>
          </a:prstGeom>
          <a:noFill/>
          <a:ln w="0">
            <a:noFill/>
          </a:ln>
        </p:spPr>
        <p:txBody>
          <a:bodyPr anchor="t">
            <a:normAutofit fontScale="90000"/>
          </a:bodyPr>
          <a:p>
            <a:pPr marL="228600" indent="-228600">
              <a:lnSpc>
                <a:spcPct val="115000"/>
              </a:lnSpc>
              <a:spcBef>
                <a:spcPts val="1001"/>
              </a:spcBef>
              <a:spcAft>
                <a:spcPts val="799"/>
              </a:spcAft>
              <a:buClr>
                <a:srgbClr val="000000"/>
              </a:buClr>
              <a:buFont typeface="Arial"/>
              <a:buChar char="•"/>
            </a:pPr>
            <a:r>
              <a:rPr b="0" lang="de-DE" sz="2400" spc="-1" strike="noStrike">
                <a:solidFill>
                  <a:srgbClr val="000000"/>
                </a:solidFill>
                <a:latin typeface="Calibri"/>
                <a:ea typeface="Aptos"/>
              </a:rPr>
              <a:t>Ab 2025: Preissteigerungen werden in voller Höhe bei der Festlegung des Landesbasisfallwerts berücksichtigt (Veränderungswert)</a:t>
            </a:r>
            <a:endParaRPr b="0" lang="de-DE" sz="2400" spc="-1" strike="noStrike">
              <a:solidFill>
                <a:srgbClr val="000000"/>
              </a:solidFill>
              <a:latin typeface="Calibri"/>
            </a:endParaRPr>
          </a:p>
          <a:p>
            <a:pPr marL="228600" indent="-228600">
              <a:lnSpc>
                <a:spcPct val="115000"/>
              </a:lnSpc>
              <a:spcBef>
                <a:spcPts val="1001"/>
              </a:spcBef>
              <a:spcAft>
                <a:spcPts val="799"/>
              </a:spcAft>
              <a:buClr>
                <a:srgbClr val="000000"/>
              </a:buClr>
              <a:buFont typeface="Arial"/>
              <a:buChar char="•"/>
            </a:pPr>
            <a:r>
              <a:rPr b="0" lang="de-DE" sz="2400" spc="-1" strike="noStrike">
                <a:solidFill>
                  <a:srgbClr val="000000"/>
                </a:solidFill>
                <a:latin typeface="Calibri"/>
                <a:ea typeface="Aptos"/>
              </a:rPr>
              <a:t>Liegen die Steigerungen der Tariflöhne über diesem Veränderungswert, werden sie ebenfalls zu 100% berücksichtigt (</a:t>
            </a:r>
            <a:r>
              <a:rPr b="1" lang="de-DE" sz="2400" spc="-1" strike="noStrike">
                <a:solidFill>
                  <a:srgbClr val="000000"/>
                </a:solidFill>
                <a:latin typeface="Calibri"/>
                <a:ea typeface="Aptos"/>
              </a:rPr>
              <a:t>Tarifrate</a:t>
            </a:r>
            <a:r>
              <a:rPr b="0" lang="de-DE" sz="2400" spc="-1" strike="noStrike">
                <a:solidFill>
                  <a:srgbClr val="000000"/>
                </a:solidFill>
                <a:latin typeface="Calibri"/>
                <a:ea typeface="Aptos"/>
              </a:rPr>
              <a:t>)</a:t>
            </a:r>
            <a:endParaRPr b="0" lang="de-DE" sz="2400" spc="-1" strike="noStrike">
              <a:solidFill>
                <a:srgbClr val="000000"/>
              </a:solidFill>
              <a:latin typeface="Calibri"/>
            </a:endParaRPr>
          </a:p>
          <a:p>
            <a:pPr marL="228600" indent="-228600">
              <a:lnSpc>
                <a:spcPct val="115000"/>
              </a:lnSpc>
              <a:spcBef>
                <a:spcPts val="1001"/>
              </a:spcBef>
              <a:spcAft>
                <a:spcPts val="799"/>
              </a:spcAft>
              <a:buClr>
                <a:srgbClr val="000000"/>
              </a:buClr>
              <a:buFont typeface="Arial"/>
              <a:buChar char="•"/>
            </a:pPr>
            <a:r>
              <a:rPr b="0" lang="de-DE" sz="2400" spc="-1" strike="noStrike">
                <a:solidFill>
                  <a:srgbClr val="000000"/>
                </a:solidFill>
                <a:latin typeface="Calibri"/>
                <a:ea typeface="Aptos"/>
              </a:rPr>
              <a:t>Gilt auch für Psychiatrie (BPflV § 3)</a:t>
            </a:r>
            <a:endParaRPr b="0" lang="de-DE" sz="2400" spc="-1" strike="noStrike">
              <a:solidFill>
                <a:srgbClr val="000000"/>
              </a:solidFill>
              <a:latin typeface="Calibri"/>
            </a:endParaRPr>
          </a:p>
          <a:p>
            <a:pPr marL="343080" indent="-343080">
              <a:lnSpc>
                <a:spcPct val="107000"/>
              </a:lnSpc>
              <a:spcBef>
                <a:spcPts val="1001"/>
              </a:spcBef>
              <a:spcAft>
                <a:spcPts val="799"/>
              </a:spcAft>
              <a:buClr>
                <a:srgbClr val="ff0000"/>
              </a:buClr>
              <a:buFont typeface="Wingdings" charset="2"/>
              <a:buChar char=""/>
            </a:pPr>
            <a:r>
              <a:rPr b="0" i="1" lang="de-DE" sz="2400" spc="-1" strike="noStrike">
                <a:solidFill>
                  <a:srgbClr val="ff0000"/>
                </a:solidFill>
                <a:latin typeface="Calibri"/>
                <a:ea typeface="Calibri"/>
              </a:rPr>
              <a:t>Verbesserung im Vergleich zum Ist, aber keine volle Refinanzierung der Personalkosten, weil Fehlbetrag der früheren Jahre nicht ausgeglichen</a:t>
            </a:r>
            <a:endParaRPr b="0" lang="de-DE" sz="2400" spc="-1" strike="noStrike">
              <a:solidFill>
                <a:srgbClr val="000000"/>
              </a:solidFill>
              <a:latin typeface="Calibri"/>
            </a:endParaRPr>
          </a:p>
          <a:p>
            <a:pPr marL="343080" indent="-343080">
              <a:lnSpc>
                <a:spcPct val="107000"/>
              </a:lnSpc>
              <a:spcBef>
                <a:spcPts val="1001"/>
              </a:spcBef>
              <a:spcAft>
                <a:spcPts val="799"/>
              </a:spcAft>
              <a:buClr>
                <a:srgbClr val="ff0000"/>
              </a:buClr>
              <a:buFont typeface="Wingdings" charset="2"/>
              <a:buChar char=""/>
            </a:pPr>
            <a:r>
              <a:rPr b="0" i="1" lang="de-DE" sz="2400" spc="-1" strike="noStrike">
                <a:solidFill>
                  <a:srgbClr val="ff0000"/>
                </a:solidFill>
                <a:latin typeface="Calibri"/>
                <a:ea typeface="Calibri"/>
              </a:rPr>
              <a:t>Weiteres Problem: Häuser die untertariflich zahlen, werden belohnt</a:t>
            </a:r>
            <a:endParaRPr b="0" lang="de-DE" sz="2400" spc="-1" strike="noStrike">
              <a:solidFill>
                <a:srgbClr val="000000"/>
              </a:solidFill>
              <a:latin typeface="Calibri"/>
            </a:endParaRPr>
          </a:p>
          <a:p>
            <a:pPr>
              <a:lnSpc>
                <a:spcPct val="90000"/>
              </a:lnSpc>
              <a:spcBef>
                <a:spcPts val="1001"/>
              </a:spcBef>
              <a:buNone/>
            </a:pPr>
            <a:endParaRPr b="0" lang="de-DE" sz="28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5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4" name="PlaceHolder 1"/>
          <p:cNvSpPr>
            <a:spLocks noGrp="1"/>
          </p:cNvSpPr>
          <p:nvPr>
            <p:ph type="title"/>
          </p:nvPr>
        </p:nvSpPr>
        <p:spPr>
          <a:xfrm>
            <a:off x="313200" y="0"/>
            <a:ext cx="11412720" cy="1325160"/>
          </a:xfrm>
          <a:prstGeom prst="rect">
            <a:avLst/>
          </a:prstGeom>
          <a:noFill/>
          <a:ln w="0">
            <a:noFill/>
          </a:ln>
        </p:spPr>
        <p:txBody>
          <a:bodyPr anchor="ctr">
            <a:normAutofit/>
          </a:bodyPr>
          <a:p>
            <a:pPr>
              <a:lnSpc>
                <a:spcPct val="90000"/>
              </a:lnSpc>
              <a:buNone/>
            </a:pPr>
            <a:r>
              <a:rPr b="1" lang="de-DE" sz="4400" spc="-1" strike="noStrike" u="sng">
                <a:solidFill>
                  <a:srgbClr val="000000"/>
                </a:solidFill>
                <a:uFillTx/>
                <a:latin typeface="Calibri Light"/>
              </a:rPr>
              <a:t>Hybrid-DRGs – sektorengleiche Vergütung </a:t>
            </a:r>
            <a:r>
              <a:rPr b="1" lang="de-DE" sz="2200" spc="-1" strike="noStrike" u="sng">
                <a:solidFill>
                  <a:srgbClr val="000000"/>
                </a:solidFill>
                <a:uFillTx/>
                <a:latin typeface="Calibri Light"/>
              </a:rPr>
              <a:t>(SGB 5 § 115f)</a:t>
            </a:r>
            <a:endParaRPr b="0" lang="de-DE" sz="2200" spc="-1" strike="noStrike">
              <a:solidFill>
                <a:srgbClr val="000000"/>
              </a:solidFill>
              <a:latin typeface="Calibri"/>
            </a:endParaRPr>
          </a:p>
        </p:txBody>
      </p:sp>
      <p:sp>
        <p:nvSpPr>
          <p:cNvPr id="195" name="PlaceHolder 2"/>
          <p:cNvSpPr>
            <a:spLocks noGrp="1"/>
          </p:cNvSpPr>
          <p:nvPr>
            <p:ph/>
          </p:nvPr>
        </p:nvSpPr>
        <p:spPr>
          <a:xfrm>
            <a:off x="440280" y="1397160"/>
            <a:ext cx="10913040" cy="4779720"/>
          </a:xfrm>
          <a:prstGeom prst="rect">
            <a:avLst/>
          </a:prstGeom>
          <a:noFill/>
          <a:ln w="0">
            <a:noFill/>
          </a:ln>
        </p:spPr>
        <p:txBody>
          <a:bodyPr anchor="t">
            <a:normAutofit fontScale="65000"/>
          </a:bodyPr>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Zielvorgaben für die Hybrid-DRGs:</a:t>
            </a:r>
            <a:endParaRPr b="0" lang="de-DE" sz="2800" spc="-1" strike="noStrike">
              <a:solidFill>
                <a:srgbClr val="000000"/>
              </a:solidFill>
              <a:latin typeface="Calibri"/>
            </a:endParaRPr>
          </a:p>
          <a:p>
            <a:pPr lvl="1" marL="685800" indent="-228600">
              <a:lnSpc>
                <a:spcPct val="90000"/>
              </a:lnSpc>
              <a:spcBef>
                <a:spcPts val="499"/>
              </a:spcBef>
              <a:buClr>
                <a:srgbClr val="000000"/>
              </a:buClr>
              <a:buFont typeface="Arial"/>
              <a:buChar char="•"/>
            </a:pPr>
            <a:r>
              <a:rPr b="0" lang="de-DE" sz="2400" spc="-1" strike="noStrike">
                <a:solidFill>
                  <a:srgbClr val="000000"/>
                </a:solidFill>
                <a:latin typeface="Calibri"/>
              </a:rPr>
              <a:t>Ab 2026 jährlich mindestens 1 Mio. Fälle</a:t>
            </a:r>
            <a:endParaRPr b="0" lang="de-DE" sz="2400" spc="-1" strike="noStrike">
              <a:solidFill>
                <a:srgbClr val="000000"/>
              </a:solidFill>
              <a:latin typeface="Calibri"/>
            </a:endParaRPr>
          </a:p>
          <a:p>
            <a:pPr lvl="1" marL="685800" indent="-228600">
              <a:lnSpc>
                <a:spcPct val="90000"/>
              </a:lnSpc>
              <a:spcBef>
                <a:spcPts val="499"/>
              </a:spcBef>
              <a:buClr>
                <a:srgbClr val="000000"/>
              </a:buClr>
              <a:buFont typeface="Arial"/>
              <a:buChar char="•"/>
            </a:pPr>
            <a:r>
              <a:rPr b="0" lang="de-DE" sz="2400" spc="-1" strike="noStrike">
                <a:solidFill>
                  <a:srgbClr val="000000"/>
                </a:solidFill>
                <a:latin typeface="Calibri"/>
              </a:rPr>
              <a:t>Ab 2028 jährlich mindestens 1,5 Mio. Fälle</a:t>
            </a:r>
            <a:endParaRPr b="0" lang="de-DE" sz="2400" spc="-1" strike="noStrike">
              <a:solidFill>
                <a:srgbClr val="000000"/>
              </a:solidFill>
              <a:latin typeface="Calibri"/>
            </a:endParaRPr>
          </a:p>
          <a:p>
            <a:pPr lvl="1" marL="685800" indent="-228600">
              <a:lnSpc>
                <a:spcPct val="90000"/>
              </a:lnSpc>
              <a:spcBef>
                <a:spcPts val="499"/>
              </a:spcBef>
              <a:buClr>
                <a:srgbClr val="000000"/>
              </a:buClr>
              <a:buFont typeface="Arial"/>
              <a:buChar char="•"/>
            </a:pPr>
            <a:r>
              <a:rPr b="0" lang="de-DE" sz="2400" spc="-1" strike="noStrike">
                <a:solidFill>
                  <a:srgbClr val="000000"/>
                </a:solidFill>
                <a:latin typeface="Calibri"/>
              </a:rPr>
              <a:t>Ab 2030 jährlich mindestens 2 Mio. Fälle</a:t>
            </a:r>
            <a:endParaRPr b="0" lang="de-DE" sz="24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Differenzierung </a:t>
            </a:r>
            <a:r>
              <a:rPr b="1" lang="de-DE" sz="2800" spc="-1" strike="noStrike">
                <a:solidFill>
                  <a:srgbClr val="000000"/>
                </a:solidFill>
                <a:latin typeface="Calibri"/>
              </a:rPr>
              <a:t>nach dem Schweregrad der Fälle</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Konzepts zur Festlegung der Höhe der Hybrid-DRGs </a:t>
            </a:r>
            <a:r>
              <a:rPr b="1" lang="de-DE" sz="2800" spc="-1" strike="noStrike">
                <a:solidFill>
                  <a:srgbClr val="000000"/>
                </a:solidFill>
                <a:latin typeface="Calibri"/>
              </a:rPr>
              <a:t>auf Grundlage fallbezogener empirischer Kostendaten des ambulanten und stationären Bereichs</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Jährliche Neukalkulation und </a:t>
            </a:r>
            <a:r>
              <a:rPr b="1" lang="de-DE" sz="2800" spc="-1" strike="noStrike">
                <a:solidFill>
                  <a:srgbClr val="000000"/>
                </a:solidFill>
                <a:latin typeface="Calibri"/>
              </a:rPr>
              <a:t>Absenkung der Vergütung </a:t>
            </a:r>
            <a:r>
              <a:rPr b="0" lang="de-DE" sz="2800" spc="-1" strike="noStrike">
                <a:solidFill>
                  <a:srgbClr val="000000"/>
                </a:solidFill>
                <a:latin typeface="Calibri"/>
              </a:rPr>
              <a:t>auf die Vergütung bei ambulanten Operationen bis 2030</a:t>
            </a:r>
            <a:endParaRPr b="0" lang="de-DE" sz="2800" spc="-1" strike="noStrike">
              <a:solidFill>
                <a:srgbClr val="000000"/>
              </a:solidFill>
              <a:latin typeface="Calibri"/>
            </a:endParaRPr>
          </a:p>
          <a:p>
            <a:pPr marL="228600" indent="-228600">
              <a:lnSpc>
                <a:spcPct val="90000"/>
              </a:lnSpc>
              <a:spcBef>
                <a:spcPts val="1001"/>
              </a:spcBef>
              <a:buClr>
                <a:srgbClr val="ff0000"/>
              </a:buClr>
              <a:buFont typeface="Wingdings" charset="2"/>
              <a:buChar char=""/>
            </a:pPr>
            <a:r>
              <a:rPr b="0" i="1" lang="de-DE" sz="2800" spc="-1" strike="noStrike">
                <a:solidFill>
                  <a:srgbClr val="ff0000"/>
                </a:solidFill>
                <a:latin typeface="Calibri"/>
              </a:rPr>
              <a:t>Statt Einschränkung der Wirkung der DRGs - weitere Ausdehnung auf ambulanten Bereich</a:t>
            </a:r>
            <a:endParaRPr b="0" lang="de-DE" sz="2800" spc="-1" strike="noStrike">
              <a:solidFill>
                <a:srgbClr val="000000"/>
              </a:solidFill>
              <a:latin typeface="Calibri"/>
            </a:endParaRPr>
          </a:p>
          <a:p>
            <a:pPr marL="228600" indent="-228600">
              <a:lnSpc>
                <a:spcPct val="90000"/>
              </a:lnSpc>
              <a:spcBef>
                <a:spcPts val="1001"/>
              </a:spcBef>
              <a:buClr>
                <a:srgbClr val="ff0000"/>
              </a:buClr>
              <a:buFont typeface="Wingdings" charset="2"/>
              <a:buChar char=""/>
            </a:pPr>
            <a:r>
              <a:rPr b="0" i="1" lang="de-DE" sz="2800" spc="-1" strike="noStrike">
                <a:solidFill>
                  <a:srgbClr val="ff0000"/>
                </a:solidFill>
                <a:latin typeface="Calibri"/>
              </a:rPr>
              <a:t>Zunehmender Zwang zur ambulanten Behandlung ohne Berücksichtigung der individuellen Situation der Betroffenen</a:t>
            </a:r>
            <a:endParaRPr b="0" lang="de-DE" sz="2800" spc="-1" strike="noStrike">
              <a:solidFill>
                <a:srgbClr val="000000"/>
              </a:solidFill>
              <a:latin typeface="Calibri"/>
            </a:endParaRPr>
          </a:p>
          <a:p>
            <a:pPr marL="228600" indent="-228600">
              <a:lnSpc>
                <a:spcPct val="90000"/>
              </a:lnSpc>
              <a:spcBef>
                <a:spcPts val="1001"/>
              </a:spcBef>
              <a:buClr>
                <a:srgbClr val="ff0000"/>
              </a:buClr>
              <a:buFont typeface="Wingdings" charset="2"/>
              <a:buChar char=""/>
            </a:pPr>
            <a:r>
              <a:rPr b="0" i="1" lang="de-DE" sz="2800" spc="-1" strike="noStrike">
                <a:solidFill>
                  <a:srgbClr val="ff0000"/>
                </a:solidFill>
                <a:latin typeface="Calibri"/>
              </a:rPr>
              <a:t>Durch Anpassung der Vergütung nach unten entstehen den KH erhebliche Verluste, die die Finanznot verschärfen.</a:t>
            </a:r>
            <a:endParaRPr b="0" lang="de-DE" sz="2800" spc="-1" strike="noStrike">
              <a:solidFill>
                <a:srgbClr val="000000"/>
              </a:solidFill>
              <a:latin typeface="Calibri"/>
            </a:endParaRPr>
          </a:p>
          <a:p>
            <a:pPr marL="228600" indent="-228600">
              <a:lnSpc>
                <a:spcPct val="90000"/>
              </a:lnSpc>
              <a:spcBef>
                <a:spcPts val="1001"/>
              </a:spcBef>
              <a:buClr>
                <a:srgbClr val="ff0000"/>
              </a:buClr>
              <a:buFont typeface="Wingdings" charset="2"/>
              <a:buChar char=""/>
            </a:pPr>
            <a:r>
              <a:rPr b="0" i="1" lang="de-DE" sz="2800" spc="-1" strike="noStrike">
                <a:solidFill>
                  <a:srgbClr val="ff0000"/>
                </a:solidFill>
                <a:latin typeface="Calibri"/>
              </a:rPr>
              <a:t>Die Investitionskosten für die Errichtung/Erweiterungen von ambulanten Errichtungen sind nicht gedeckt (keine Landesförderung, keine Förderung durch Transformationsfonds)</a:t>
            </a:r>
            <a:endParaRPr b="0" lang="de-DE" sz="2800" spc="-1" strike="noStrike">
              <a:solidFill>
                <a:srgbClr val="000000"/>
              </a:solidFill>
              <a:latin typeface="Calibri"/>
            </a:endParaRPr>
          </a:p>
          <a:p>
            <a:pPr>
              <a:lnSpc>
                <a:spcPct val="90000"/>
              </a:lnSpc>
              <a:spcBef>
                <a:spcPts val="1001"/>
              </a:spcBef>
              <a:buNone/>
            </a:pPr>
            <a:endParaRPr b="0" lang="de-DE" sz="2800" spc="-1" strike="noStrike">
              <a:solidFill>
                <a:srgbClr val="000000"/>
              </a:solidFill>
              <a:latin typeface="Calibri"/>
            </a:endParaRPr>
          </a:p>
          <a:p>
            <a:pPr>
              <a:lnSpc>
                <a:spcPct val="90000"/>
              </a:lnSpc>
              <a:spcBef>
                <a:spcPts val="1001"/>
              </a:spcBef>
              <a:buNone/>
              <a:tabLst>
                <a:tab algn="l" pos="0"/>
              </a:tabLst>
            </a:pPr>
            <a:endParaRPr b="0" lang="de-DE" sz="28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5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6" name="PlaceHolder 1"/>
          <p:cNvSpPr>
            <a:spLocks noGrp="1"/>
          </p:cNvSpPr>
          <p:nvPr>
            <p:ph type="title"/>
          </p:nvPr>
        </p:nvSpPr>
        <p:spPr>
          <a:xfrm>
            <a:off x="712800" y="2570040"/>
            <a:ext cx="10515240" cy="1325160"/>
          </a:xfrm>
          <a:prstGeom prst="rect">
            <a:avLst/>
          </a:prstGeom>
          <a:noFill/>
          <a:ln w="0">
            <a:noFill/>
          </a:ln>
        </p:spPr>
        <p:txBody>
          <a:bodyPr anchor="ctr">
            <a:noAutofit/>
          </a:bodyPr>
          <a:p>
            <a:pPr algn="ctr">
              <a:lnSpc>
                <a:spcPct val="90000"/>
              </a:lnSpc>
              <a:buNone/>
            </a:pPr>
            <a:r>
              <a:rPr b="1" lang="de-DE" sz="4400" spc="-1" strike="noStrike" u="sng">
                <a:solidFill>
                  <a:srgbClr val="000000"/>
                </a:solidFill>
                <a:uFillTx/>
                <a:latin typeface="Calibri Light"/>
              </a:rPr>
              <a:t>Weitere Regelungen</a:t>
            </a:r>
            <a:endParaRPr b="0" lang="de-DE" sz="44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5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7" name="PlaceHolder 1"/>
          <p:cNvSpPr>
            <a:spLocks noGrp="1"/>
          </p:cNvSpPr>
          <p:nvPr>
            <p:ph type="title"/>
          </p:nvPr>
        </p:nvSpPr>
        <p:spPr>
          <a:xfrm>
            <a:off x="838080" y="365040"/>
            <a:ext cx="10515240" cy="1325160"/>
          </a:xfrm>
          <a:prstGeom prst="rect">
            <a:avLst/>
          </a:prstGeom>
          <a:noFill/>
          <a:ln w="0">
            <a:noFill/>
          </a:ln>
        </p:spPr>
        <p:txBody>
          <a:bodyPr anchor="ctr">
            <a:noAutofit/>
          </a:bodyPr>
          <a:p>
            <a:pPr>
              <a:lnSpc>
                <a:spcPct val="90000"/>
              </a:lnSpc>
              <a:buNone/>
            </a:pPr>
            <a:r>
              <a:rPr b="1" lang="de-DE" sz="4400" spc="-1" strike="noStrike" u="sng">
                <a:solidFill>
                  <a:srgbClr val="000000"/>
                </a:solidFill>
                <a:uFillTx/>
                <a:latin typeface="Calibri Light"/>
              </a:rPr>
              <a:t>Pädiatrien </a:t>
            </a:r>
            <a:r>
              <a:rPr b="1" lang="de-DE" sz="2400" spc="-1" strike="noStrike" u="sng">
                <a:solidFill>
                  <a:srgbClr val="000000"/>
                </a:solidFill>
                <a:uFillTx/>
                <a:latin typeface="Calibri Light"/>
              </a:rPr>
              <a:t>(KHG § 17b, KHEntgG § 8, SGB 5 § 118b)</a:t>
            </a:r>
            <a:br>
              <a:rPr sz="4400"/>
            </a:br>
            <a:endParaRPr b="0" lang="de-DE" sz="2400" spc="-1" strike="noStrike">
              <a:solidFill>
                <a:srgbClr val="000000"/>
              </a:solidFill>
              <a:latin typeface="Calibri"/>
            </a:endParaRPr>
          </a:p>
        </p:txBody>
      </p:sp>
      <p:sp>
        <p:nvSpPr>
          <p:cNvPr id="198" name="PlaceHolder 2"/>
          <p:cNvSpPr>
            <a:spLocks noGrp="1"/>
          </p:cNvSpPr>
          <p:nvPr>
            <p:ph/>
          </p:nvPr>
        </p:nvSpPr>
        <p:spPr>
          <a:xfrm>
            <a:off x="838080" y="1377720"/>
            <a:ext cx="10515240" cy="5114880"/>
          </a:xfrm>
          <a:prstGeom prst="rect">
            <a:avLst/>
          </a:prstGeom>
          <a:noFill/>
          <a:ln w="0">
            <a:noFill/>
          </a:ln>
        </p:spPr>
        <p:txBody>
          <a:bodyPr anchor="t">
            <a:normAutofit fontScale="59000"/>
          </a:bodyPr>
          <a:p>
            <a:pPr marL="228600" indent="-228600">
              <a:lnSpc>
                <a:spcPct val="90000"/>
              </a:lnSpc>
              <a:spcBef>
                <a:spcPts val="1001"/>
              </a:spcBef>
              <a:buClr>
                <a:srgbClr val="000000"/>
              </a:buClr>
              <a:buFont typeface="Arial"/>
              <a:buChar char="•"/>
            </a:pPr>
            <a:r>
              <a:rPr b="1" lang="de-DE" sz="2800" spc="-1" strike="noStrike">
                <a:solidFill>
                  <a:srgbClr val="000000"/>
                </a:solidFill>
                <a:latin typeface="Calibri"/>
              </a:rPr>
              <a:t>Ausstieg Pädiatrien aus DRG </a:t>
            </a:r>
            <a:r>
              <a:rPr b="0" lang="de-DE" sz="2800" spc="-1" strike="noStrike">
                <a:solidFill>
                  <a:srgbClr val="000000"/>
                </a:solidFill>
                <a:latin typeface="Calibri"/>
              </a:rPr>
              <a:t>möglich unter folgenden Bedingungen:</a:t>
            </a:r>
            <a:endParaRPr b="0" lang="de-DE" sz="2800" spc="-1" strike="noStrike">
              <a:solidFill>
                <a:srgbClr val="000000"/>
              </a:solidFill>
              <a:latin typeface="Calibri"/>
            </a:endParaRPr>
          </a:p>
          <a:p>
            <a:pPr lvl="1" marL="685800" indent="-228600">
              <a:lnSpc>
                <a:spcPct val="90000"/>
              </a:lnSpc>
              <a:spcBef>
                <a:spcPts val="499"/>
              </a:spcBef>
              <a:buClr>
                <a:srgbClr val="000000"/>
              </a:buClr>
              <a:buFont typeface="Arial"/>
              <a:buChar char="•"/>
            </a:pPr>
            <a:r>
              <a:rPr b="0" lang="de-DE" sz="2600" spc="-1" strike="noStrike">
                <a:solidFill>
                  <a:srgbClr val="000000"/>
                </a:solidFill>
                <a:latin typeface="Calibri"/>
              </a:rPr>
              <a:t>mindestens 75 Prozent der stationären Fälle des Krankenhauses waren mindestens 28 Tage und unter 18 Jahre alt</a:t>
            </a:r>
            <a:endParaRPr b="0" lang="de-DE" sz="2600" spc="-1" strike="noStrike">
              <a:solidFill>
                <a:srgbClr val="000000"/>
              </a:solidFill>
              <a:latin typeface="Calibri"/>
            </a:endParaRPr>
          </a:p>
          <a:p>
            <a:pPr lvl="1" marL="685800" indent="-228600">
              <a:lnSpc>
                <a:spcPct val="90000"/>
              </a:lnSpc>
              <a:spcBef>
                <a:spcPts val="499"/>
              </a:spcBef>
              <a:buClr>
                <a:srgbClr val="000000"/>
              </a:buClr>
              <a:buFont typeface="Arial"/>
              <a:buChar char="•"/>
            </a:pPr>
            <a:r>
              <a:rPr b="0" lang="de-DE" sz="2600" spc="-1" strike="noStrike">
                <a:solidFill>
                  <a:srgbClr val="000000"/>
                </a:solidFill>
                <a:latin typeface="Calibri"/>
              </a:rPr>
              <a:t>der Anteil dieser Patienten an allen vollstationären Fällen bundesweit beträgt mindestens 0,5 Prozent</a:t>
            </a:r>
            <a:endParaRPr b="0" lang="de-DE" sz="2600" spc="-1" strike="noStrike">
              <a:solidFill>
                <a:srgbClr val="000000"/>
              </a:solidFill>
              <a:latin typeface="Calibri"/>
            </a:endParaRPr>
          </a:p>
          <a:p>
            <a:pPr lvl="1" marL="685800" indent="-228600">
              <a:lnSpc>
                <a:spcPct val="90000"/>
              </a:lnSpc>
              <a:spcBef>
                <a:spcPts val="499"/>
              </a:spcBef>
              <a:buClr>
                <a:srgbClr val="000000"/>
              </a:buClr>
              <a:buFont typeface="Arial"/>
              <a:buChar char="•"/>
            </a:pPr>
            <a:r>
              <a:rPr b="0" lang="de-DE" sz="2600" spc="-1" strike="noStrike">
                <a:solidFill>
                  <a:srgbClr val="000000"/>
                </a:solidFill>
                <a:latin typeface="Calibri"/>
              </a:rPr>
              <a:t>InEK veröffentlich jährlich eine Liste der KHs, die diese Bedingungen erfüllen.</a:t>
            </a:r>
            <a:endParaRPr b="0" lang="de-DE" sz="2600" spc="-1" strike="noStrike">
              <a:solidFill>
                <a:srgbClr val="000000"/>
              </a:solidFill>
              <a:latin typeface="Calibri"/>
            </a:endParaRPr>
          </a:p>
          <a:p>
            <a:pPr lvl="1" marL="685800" indent="-228600">
              <a:lnSpc>
                <a:spcPct val="90000"/>
              </a:lnSpc>
              <a:spcBef>
                <a:spcPts val="499"/>
              </a:spcBef>
              <a:buClr>
                <a:srgbClr val="000000"/>
              </a:buClr>
              <a:buFont typeface="Arial"/>
              <a:buChar char="•"/>
            </a:pPr>
            <a:r>
              <a:rPr b="0" lang="de-DE" sz="2600" spc="-1" strike="noStrike">
                <a:solidFill>
                  <a:srgbClr val="000000"/>
                </a:solidFill>
                <a:latin typeface="Calibri"/>
              </a:rPr>
              <a:t>Häuser müssen Antrag stellen, gilt jeweils für 1 Jahr</a:t>
            </a:r>
            <a:endParaRPr b="0" lang="de-DE" sz="2600" spc="-1" strike="noStrike">
              <a:solidFill>
                <a:srgbClr val="000000"/>
              </a:solidFill>
              <a:latin typeface="Calibri"/>
            </a:endParaRPr>
          </a:p>
          <a:p>
            <a:pPr marL="228600" indent="-228600">
              <a:lnSpc>
                <a:spcPct val="90000"/>
              </a:lnSpc>
              <a:spcBef>
                <a:spcPts val="1001"/>
              </a:spcBef>
              <a:buClr>
                <a:srgbClr val="ff0000"/>
              </a:buClr>
              <a:buFont typeface="Wingdings" charset="2"/>
              <a:buChar char=""/>
            </a:pPr>
            <a:r>
              <a:rPr b="0" i="1" lang="de-DE" sz="2900" spc="-1" strike="noStrike">
                <a:solidFill>
                  <a:srgbClr val="ff0000"/>
                </a:solidFill>
                <a:latin typeface="Calibri"/>
              </a:rPr>
              <a:t>75% nicht erfüllbar, außer bei großen solitären Pädiatrien. Damit geht die Ausstiegsmöglichkeit ins Leere</a:t>
            </a:r>
            <a:endParaRPr b="0" lang="de-DE" sz="2900" spc="-1" strike="noStrike">
              <a:solidFill>
                <a:srgbClr val="000000"/>
              </a:solidFill>
              <a:latin typeface="Calibri"/>
            </a:endParaRPr>
          </a:p>
          <a:p>
            <a:pPr marL="228600" indent="-228600">
              <a:lnSpc>
                <a:spcPct val="90000"/>
              </a:lnSpc>
              <a:spcBef>
                <a:spcPts val="1001"/>
              </a:spcBef>
              <a:buClr>
                <a:srgbClr val="ff0000"/>
              </a:buClr>
              <a:buFont typeface="Wingdings" charset="2"/>
              <a:buChar char=""/>
            </a:pPr>
            <a:r>
              <a:rPr b="0" i="1" lang="de-DE" sz="2900" spc="-1" strike="noStrike">
                <a:solidFill>
                  <a:srgbClr val="ff0000"/>
                </a:solidFill>
                <a:latin typeface="Calibri"/>
              </a:rPr>
              <a:t>Große Unsicherheit bei möglichem jährlichem Wechsel der Vergütung</a:t>
            </a:r>
            <a:endParaRPr b="0" lang="de-DE" sz="2900" spc="-1" strike="noStrike">
              <a:solidFill>
                <a:srgbClr val="000000"/>
              </a:solidFill>
              <a:latin typeface="Calibri"/>
            </a:endParaRPr>
          </a:p>
          <a:p>
            <a:pPr>
              <a:lnSpc>
                <a:spcPct val="90000"/>
              </a:lnSpc>
              <a:spcBef>
                <a:spcPts val="1417"/>
              </a:spcBef>
              <a:buNone/>
            </a:pPr>
            <a:endParaRPr b="0" lang="de-DE" sz="2400" spc="-1" strike="noStrike">
              <a:solidFill>
                <a:srgbClr val="000000"/>
              </a:solidFill>
              <a:latin typeface="Calibri"/>
            </a:endParaRPr>
          </a:p>
          <a:p>
            <a:pPr marL="228600" indent="-228600">
              <a:lnSpc>
                <a:spcPct val="90000"/>
              </a:lnSpc>
              <a:spcBef>
                <a:spcPts val="1001"/>
              </a:spcBef>
              <a:buClr>
                <a:srgbClr val="000000"/>
              </a:buClr>
              <a:buFont typeface="Arial"/>
              <a:buChar char="•"/>
            </a:pPr>
            <a:r>
              <a:rPr b="1" lang="de-DE" sz="2800" spc="-1" strike="noStrike">
                <a:solidFill>
                  <a:srgbClr val="000000"/>
                </a:solidFill>
                <a:latin typeface="Calibri"/>
              </a:rPr>
              <a:t>Kein finanzieller Abschlag bei Unterschreiten der unteren Grenzverweildauer </a:t>
            </a:r>
            <a:r>
              <a:rPr b="0" lang="de-DE" sz="2800" spc="-1" strike="noStrike">
                <a:solidFill>
                  <a:srgbClr val="000000"/>
                </a:solidFill>
                <a:latin typeface="Calibri"/>
              </a:rPr>
              <a:t>in Standorten mit Pädiatrie</a:t>
            </a:r>
            <a:endParaRPr b="0" lang="de-DE" sz="2800" spc="-1" strike="noStrike">
              <a:solidFill>
                <a:srgbClr val="000000"/>
              </a:solidFill>
              <a:latin typeface="Calibri"/>
            </a:endParaRPr>
          </a:p>
          <a:p>
            <a:pPr marL="228600" indent="-228600">
              <a:lnSpc>
                <a:spcPct val="90000"/>
              </a:lnSpc>
              <a:spcBef>
                <a:spcPts val="1001"/>
              </a:spcBef>
              <a:buClr>
                <a:srgbClr val="ff0000"/>
              </a:buClr>
              <a:buFont typeface="Wingdings" charset="2"/>
              <a:buChar char=""/>
            </a:pPr>
            <a:r>
              <a:rPr b="0" i="1" lang="de-DE" sz="2800" spc="-1" strike="noStrike">
                <a:solidFill>
                  <a:srgbClr val="ff0000"/>
                </a:solidFill>
                <a:latin typeface="Calibri"/>
              </a:rPr>
              <a:t>Positiv, weil Druck zur frühzeitigen Entlassung reduziert wird</a:t>
            </a:r>
            <a:endParaRPr b="0" lang="de-DE" sz="2800" spc="-1" strike="noStrike">
              <a:solidFill>
                <a:srgbClr val="000000"/>
              </a:solidFill>
              <a:latin typeface="Calibri"/>
            </a:endParaRPr>
          </a:p>
          <a:p>
            <a:pPr>
              <a:lnSpc>
                <a:spcPct val="90000"/>
              </a:lnSpc>
              <a:spcBef>
                <a:spcPts val="1001"/>
              </a:spcBef>
              <a:buNone/>
              <a:tabLst>
                <a:tab algn="l" pos="0"/>
              </a:tabLst>
            </a:pP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tabLst>
                <a:tab algn="l" pos="0"/>
              </a:tabLst>
            </a:pPr>
            <a:r>
              <a:rPr b="1" lang="de-DE" sz="2800" spc="-1" strike="noStrike">
                <a:solidFill>
                  <a:srgbClr val="000000"/>
                </a:solidFill>
                <a:latin typeface="Calibri"/>
              </a:rPr>
              <a:t>Einführung Pädiatrische Institutsambulanzen:</a:t>
            </a:r>
            <a:endParaRPr b="0" lang="de-DE" sz="2800" spc="-1" strike="noStrike">
              <a:solidFill>
                <a:srgbClr val="000000"/>
              </a:solidFill>
              <a:latin typeface="Calibri"/>
            </a:endParaRPr>
          </a:p>
          <a:p>
            <a:pPr lvl="1" marL="685800" indent="-228600">
              <a:lnSpc>
                <a:spcPct val="90000"/>
              </a:lnSpc>
              <a:spcBef>
                <a:spcPts val="499"/>
              </a:spcBef>
              <a:buClr>
                <a:srgbClr val="000000"/>
              </a:buClr>
              <a:buFont typeface="Arial"/>
              <a:buChar char="•"/>
              <a:tabLst>
                <a:tab algn="l" pos="0"/>
              </a:tabLst>
            </a:pPr>
            <a:r>
              <a:rPr b="0" lang="de-DE" sz="2600" spc="-1" strike="noStrike">
                <a:solidFill>
                  <a:srgbClr val="000000"/>
                </a:solidFill>
                <a:latin typeface="Calibri"/>
              </a:rPr>
              <a:t>Für Kinder und Jugendliche, „die aufgrund der Art, Schwere oder Dauer ihrer Erkrankung der Behandlung durch ein Krankenhaus bedürfen“ (Vereinbarung zwischen KV, Kassen und DKG)</a:t>
            </a:r>
            <a:endParaRPr b="0" lang="de-DE" sz="2600" spc="-1" strike="noStrike">
              <a:solidFill>
                <a:srgbClr val="000000"/>
              </a:solidFill>
              <a:latin typeface="Calibri"/>
            </a:endParaRPr>
          </a:p>
          <a:p>
            <a:pPr marL="228600" indent="-228600">
              <a:lnSpc>
                <a:spcPct val="90000"/>
              </a:lnSpc>
              <a:spcBef>
                <a:spcPts val="1001"/>
              </a:spcBef>
              <a:buClr>
                <a:srgbClr val="ff0000"/>
              </a:buClr>
              <a:buFont typeface="Wingdings" charset="2"/>
              <a:buChar char=""/>
              <a:tabLst>
                <a:tab algn="l" pos="0"/>
              </a:tabLst>
            </a:pPr>
            <a:r>
              <a:rPr b="0" i="1" lang="de-DE" sz="2800" spc="-1" strike="noStrike">
                <a:solidFill>
                  <a:srgbClr val="ff0000"/>
                </a:solidFill>
                <a:latin typeface="Calibri"/>
              </a:rPr>
              <a:t>Positiv weil Schritt in Richtung generelles Recht der KH auf ambulante Behandlung</a:t>
            </a:r>
            <a:endParaRPr b="0" lang="de-DE" sz="2800" spc="-1" strike="noStrike">
              <a:solidFill>
                <a:srgbClr val="000000"/>
              </a:solidFill>
              <a:latin typeface="Calibri"/>
            </a:endParaRPr>
          </a:p>
          <a:p>
            <a:pPr>
              <a:lnSpc>
                <a:spcPct val="90000"/>
              </a:lnSpc>
              <a:spcBef>
                <a:spcPts val="1001"/>
              </a:spcBef>
              <a:buNone/>
              <a:tabLst>
                <a:tab algn="l" pos="0"/>
              </a:tabLst>
            </a:pPr>
            <a:endParaRPr b="0" lang="de-DE" sz="2800" spc="-1" strike="noStrike">
              <a:solidFill>
                <a:srgbClr val="000000"/>
              </a:solidFill>
              <a:latin typeface="Calibri"/>
            </a:endParaRPr>
          </a:p>
          <a:p>
            <a:pPr>
              <a:lnSpc>
                <a:spcPct val="90000"/>
              </a:lnSpc>
              <a:spcBef>
                <a:spcPts val="1001"/>
              </a:spcBef>
              <a:buNone/>
              <a:tabLst>
                <a:tab algn="l" pos="0"/>
              </a:tabLst>
            </a:pPr>
            <a:endParaRPr b="0" lang="de-DE" sz="2800" spc="-1" strike="noStrike">
              <a:solidFill>
                <a:srgbClr val="000000"/>
              </a:solidFill>
              <a:latin typeface="Calibri"/>
            </a:endParaRPr>
          </a:p>
          <a:p>
            <a:pPr>
              <a:lnSpc>
                <a:spcPct val="90000"/>
              </a:lnSpc>
              <a:spcBef>
                <a:spcPts val="1001"/>
              </a:spcBef>
              <a:buNone/>
              <a:tabLst>
                <a:tab algn="l" pos="0"/>
              </a:tabLst>
            </a:pPr>
            <a:endParaRPr b="0" lang="de-DE" sz="28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5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9" name="PlaceHolder 1"/>
          <p:cNvSpPr>
            <a:spLocks noGrp="1"/>
          </p:cNvSpPr>
          <p:nvPr>
            <p:ph type="title"/>
          </p:nvPr>
        </p:nvSpPr>
        <p:spPr>
          <a:xfrm>
            <a:off x="838080" y="365040"/>
            <a:ext cx="10515240" cy="1325160"/>
          </a:xfrm>
          <a:prstGeom prst="rect">
            <a:avLst/>
          </a:prstGeom>
          <a:noFill/>
          <a:ln w="0">
            <a:noFill/>
          </a:ln>
        </p:spPr>
        <p:txBody>
          <a:bodyPr anchor="ctr">
            <a:noAutofit/>
          </a:bodyPr>
          <a:p>
            <a:pPr>
              <a:lnSpc>
                <a:spcPct val="90000"/>
              </a:lnSpc>
              <a:buNone/>
            </a:pPr>
            <a:r>
              <a:rPr b="1" lang="de-DE" sz="4400" spc="-1" strike="noStrike" u="sng">
                <a:solidFill>
                  <a:srgbClr val="000000"/>
                </a:solidFill>
                <a:uFillTx/>
                <a:latin typeface="Calibri Light"/>
              </a:rPr>
              <a:t>Weiterbildung Ärzte </a:t>
            </a:r>
            <a:r>
              <a:rPr b="1" lang="de-DE" sz="2400" spc="-1" strike="noStrike" u="sng">
                <a:solidFill>
                  <a:srgbClr val="000000"/>
                </a:solidFill>
                <a:uFillTx/>
                <a:latin typeface="Calibri Light"/>
              </a:rPr>
              <a:t>(KHG § 17b)</a:t>
            </a:r>
            <a:br>
              <a:rPr sz="4400"/>
            </a:br>
            <a:endParaRPr b="0" lang="de-DE" sz="2400" spc="-1" strike="noStrike">
              <a:solidFill>
                <a:srgbClr val="000000"/>
              </a:solidFill>
              <a:latin typeface="Calibri"/>
            </a:endParaRPr>
          </a:p>
        </p:txBody>
      </p:sp>
      <p:sp>
        <p:nvSpPr>
          <p:cNvPr id="200" name="PlaceHolder 2"/>
          <p:cNvSpPr>
            <a:spLocks noGrp="1"/>
          </p:cNvSpPr>
          <p:nvPr>
            <p:ph/>
          </p:nvPr>
        </p:nvSpPr>
        <p:spPr>
          <a:xfrm>
            <a:off x="838080" y="1825560"/>
            <a:ext cx="10515240" cy="4350960"/>
          </a:xfrm>
          <a:prstGeom prst="rect">
            <a:avLst/>
          </a:prstGeom>
          <a:noFill/>
          <a:ln w="0">
            <a:noFill/>
          </a:ln>
        </p:spPr>
        <p:txBody>
          <a:bodyPr anchor="t">
            <a:normAutofit/>
          </a:bodyPr>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Kassen und DKG entscheiden bis 31.12.25 (</a:t>
            </a:r>
            <a:r>
              <a:rPr b="1" lang="de-DE" sz="2800" spc="-1" strike="noStrike">
                <a:solidFill>
                  <a:srgbClr val="000000"/>
                </a:solidFill>
                <a:latin typeface="Calibri"/>
              </a:rPr>
              <a:t>Muss-Regelung</a:t>
            </a:r>
            <a:r>
              <a:rPr b="0" lang="de-DE" sz="2800" spc="-1" strike="noStrike">
                <a:solidFill>
                  <a:srgbClr val="000000"/>
                </a:solidFill>
                <a:latin typeface="Calibri"/>
              </a:rPr>
              <a:t>), über Zu- und Abschläge für Mehrkosten der Weiterbildung Ärzte (auf Grundlage eines Konzeptes des InEK unter Berücksichtigung von Qualitätsindikatoren)</a:t>
            </a:r>
            <a:endParaRPr b="0" lang="de-DE" sz="2800" spc="-1" strike="noStrike">
              <a:solidFill>
                <a:srgbClr val="000000"/>
              </a:solidFill>
              <a:latin typeface="Calibri"/>
            </a:endParaRPr>
          </a:p>
          <a:p>
            <a:pPr marL="228600" indent="-228600">
              <a:lnSpc>
                <a:spcPct val="90000"/>
              </a:lnSpc>
              <a:spcBef>
                <a:spcPts val="1001"/>
              </a:spcBef>
              <a:buClr>
                <a:srgbClr val="ff0000"/>
              </a:buClr>
              <a:buFont typeface="Wingdings" charset="2"/>
              <a:buChar char=""/>
            </a:pPr>
            <a:r>
              <a:rPr b="0" i="1" lang="de-DE" sz="2800" spc="-1" strike="noStrike">
                <a:solidFill>
                  <a:srgbClr val="ff0000"/>
                </a:solidFill>
                <a:latin typeface="Calibri"/>
              </a:rPr>
              <a:t>grundsätzlich positiv</a:t>
            </a:r>
            <a:endParaRPr b="0" lang="de-DE" sz="2800" spc="-1" strike="noStrike">
              <a:solidFill>
                <a:srgbClr val="000000"/>
              </a:solidFill>
              <a:latin typeface="Calibri"/>
            </a:endParaRPr>
          </a:p>
          <a:p>
            <a:pPr marL="228600" indent="-228600">
              <a:lnSpc>
                <a:spcPct val="90000"/>
              </a:lnSpc>
              <a:spcBef>
                <a:spcPts val="1001"/>
              </a:spcBef>
              <a:buClr>
                <a:srgbClr val="ff0000"/>
              </a:buClr>
              <a:buFont typeface="Wingdings" charset="2"/>
              <a:buChar char=""/>
            </a:pPr>
            <a:r>
              <a:rPr b="0" i="1" lang="de-DE" sz="2800" spc="-1" strike="noStrike">
                <a:solidFill>
                  <a:srgbClr val="ff0000"/>
                </a:solidFill>
                <a:latin typeface="Calibri"/>
              </a:rPr>
              <a:t>Abschläge verschärfen Finanznot der betroffenen KH (Problem der finanziellen Steuerung)</a:t>
            </a:r>
            <a:endParaRPr b="0" lang="de-DE" sz="2800" spc="-1" strike="noStrike">
              <a:solidFill>
                <a:srgbClr val="000000"/>
              </a:solidFill>
              <a:latin typeface="Calibri"/>
            </a:endParaRPr>
          </a:p>
          <a:p>
            <a:pPr marL="228600" indent="-228600">
              <a:lnSpc>
                <a:spcPct val="90000"/>
              </a:lnSpc>
              <a:spcBef>
                <a:spcPts val="1001"/>
              </a:spcBef>
              <a:buClr>
                <a:srgbClr val="ff0000"/>
              </a:buClr>
              <a:buFont typeface="Wingdings" charset="2"/>
              <a:buChar char=""/>
            </a:pPr>
            <a:r>
              <a:rPr b="0" i="1" lang="de-DE" sz="2800" spc="-1" strike="noStrike">
                <a:solidFill>
                  <a:srgbClr val="ff0000"/>
                </a:solidFill>
                <a:latin typeface="Calibri"/>
              </a:rPr>
              <a:t>Abhängigkeit von Qualitätsindikatoren bedeutet im Kern P4P (pay for performance = qualitätsorientierte Vergütung), ebenfalls finanzielle Steuerung</a:t>
            </a:r>
            <a:endParaRPr b="0" lang="de-DE" sz="2800" spc="-1" strike="noStrike">
              <a:solidFill>
                <a:srgbClr val="000000"/>
              </a:solidFill>
              <a:latin typeface="Calibri"/>
            </a:endParaRPr>
          </a:p>
          <a:p>
            <a:pPr>
              <a:lnSpc>
                <a:spcPct val="90000"/>
              </a:lnSpc>
              <a:spcBef>
                <a:spcPts val="1001"/>
              </a:spcBef>
              <a:buNone/>
            </a:pPr>
            <a:endParaRPr b="0" lang="de-DE" sz="2800" spc="-1" strike="noStrike">
              <a:solidFill>
                <a:srgbClr val="000000"/>
              </a:solidFill>
              <a:latin typeface="Calibri"/>
            </a:endParaRPr>
          </a:p>
          <a:p>
            <a:pPr>
              <a:lnSpc>
                <a:spcPct val="90000"/>
              </a:lnSpc>
              <a:spcBef>
                <a:spcPts val="1001"/>
              </a:spcBef>
              <a:buNone/>
            </a:pPr>
            <a:endParaRPr b="0" lang="de-DE" sz="28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5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1" name="PlaceHolder 1"/>
          <p:cNvSpPr>
            <a:spLocks noGrp="1"/>
          </p:cNvSpPr>
          <p:nvPr>
            <p:ph type="title"/>
          </p:nvPr>
        </p:nvSpPr>
        <p:spPr>
          <a:xfrm>
            <a:off x="838080" y="365040"/>
            <a:ext cx="10515240" cy="1325160"/>
          </a:xfrm>
          <a:prstGeom prst="rect">
            <a:avLst/>
          </a:prstGeom>
          <a:noFill/>
          <a:ln w="0">
            <a:noFill/>
          </a:ln>
        </p:spPr>
        <p:txBody>
          <a:bodyPr anchor="ctr">
            <a:noAutofit/>
          </a:bodyPr>
          <a:p>
            <a:pPr>
              <a:lnSpc>
                <a:spcPct val="90000"/>
              </a:lnSpc>
              <a:buNone/>
            </a:pPr>
            <a:r>
              <a:rPr b="1" lang="de-DE" sz="4400" spc="-1" strike="noStrike" u="sng">
                <a:solidFill>
                  <a:srgbClr val="000000"/>
                </a:solidFill>
                <a:uFillTx/>
                <a:latin typeface="Calibri Light"/>
              </a:rPr>
              <a:t>Ärztliche Personalbemessung </a:t>
            </a:r>
            <a:r>
              <a:rPr b="1" lang="de-DE" sz="2400" spc="-1" strike="noStrike" u="sng">
                <a:solidFill>
                  <a:srgbClr val="000000"/>
                </a:solidFill>
                <a:uFillTx/>
                <a:latin typeface="Calibri Light"/>
              </a:rPr>
              <a:t>(SGB 5 § 137m)</a:t>
            </a:r>
            <a:br>
              <a:rPr sz="4400"/>
            </a:br>
            <a:endParaRPr b="0" lang="de-DE" sz="2400" spc="-1" strike="noStrike">
              <a:solidFill>
                <a:srgbClr val="000000"/>
              </a:solidFill>
              <a:latin typeface="Calibri"/>
            </a:endParaRPr>
          </a:p>
        </p:txBody>
      </p:sp>
      <p:sp>
        <p:nvSpPr>
          <p:cNvPr id="202" name="PlaceHolder 2"/>
          <p:cNvSpPr>
            <a:spLocks noGrp="1"/>
          </p:cNvSpPr>
          <p:nvPr>
            <p:ph/>
          </p:nvPr>
        </p:nvSpPr>
        <p:spPr>
          <a:xfrm>
            <a:off x="838080" y="1537920"/>
            <a:ext cx="10515240" cy="4350960"/>
          </a:xfrm>
          <a:prstGeom prst="rect">
            <a:avLst/>
          </a:prstGeom>
          <a:noFill/>
          <a:ln w="0">
            <a:noFill/>
          </a:ln>
        </p:spPr>
        <p:txBody>
          <a:bodyPr anchor="t">
            <a:normAutofit fontScale="90000"/>
          </a:bodyPr>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KH sind verpflichtet eine bedarfsgerechte ärztliche Versorgung sicherzustellen</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Bis 31.3.25 Beauftragung der Erprobung eines Konzepts zur ärztlichen Personalausstattung durch BMG in Abstimmung mit BÄK.</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BMG kann Rechtsverordnung (mit Zustimmung Bundesrat) hierzu erlassen</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Wenn RV erlassen wird, müssen die KH den festgelegten Bedarf, die Zahl der vorhandenen Ärzte und die Differenz regelmäßig an InEK melden.</a:t>
            </a:r>
            <a:endParaRPr b="0" lang="de-DE" sz="2800" spc="-1" strike="noStrike">
              <a:solidFill>
                <a:srgbClr val="000000"/>
              </a:solidFill>
              <a:latin typeface="Calibri"/>
            </a:endParaRPr>
          </a:p>
          <a:p>
            <a:pPr marL="228600" indent="-228600">
              <a:lnSpc>
                <a:spcPct val="90000"/>
              </a:lnSpc>
              <a:spcBef>
                <a:spcPts val="1001"/>
              </a:spcBef>
              <a:buClr>
                <a:srgbClr val="ff0000"/>
              </a:buClr>
              <a:buFont typeface="Wingdings" charset="2"/>
              <a:buChar char=""/>
            </a:pPr>
            <a:r>
              <a:rPr b="0" i="1" lang="de-DE" sz="2800" spc="-1" strike="noStrike">
                <a:solidFill>
                  <a:srgbClr val="ff0000"/>
                </a:solidFill>
                <a:latin typeface="Calibri"/>
              </a:rPr>
              <a:t>Wäre ein Fortschritt, aber RV nur „Kann“-Regelung</a:t>
            </a:r>
            <a:endParaRPr b="0" lang="de-DE" sz="2800" spc="-1" strike="noStrike">
              <a:solidFill>
                <a:srgbClr val="000000"/>
              </a:solidFill>
              <a:latin typeface="Calibri"/>
            </a:endParaRPr>
          </a:p>
          <a:p>
            <a:pPr>
              <a:lnSpc>
                <a:spcPct val="90000"/>
              </a:lnSpc>
              <a:spcBef>
                <a:spcPts val="1001"/>
              </a:spcBef>
              <a:buNone/>
            </a:pPr>
            <a:endParaRPr b="0" lang="de-DE" sz="28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5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3" name="PlaceHolder 1"/>
          <p:cNvSpPr>
            <a:spLocks noGrp="1"/>
          </p:cNvSpPr>
          <p:nvPr>
            <p:ph type="title"/>
          </p:nvPr>
        </p:nvSpPr>
        <p:spPr>
          <a:xfrm>
            <a:off x="402840" y="365040"/>
            <a:ext cx="11331720" cy="1325160"/>
          </a:xfrm>
          <a:prstGeom prst="rect">
            <a:avLst/>
          </a:prstGeom>
          <a:noFill/>
          <a:ln w="0">
            <a:noFill/>
          </a:ln>
        </p:spPr>
        <p:txBody>
          <a:bodyPr anchor="ctr">
            <a:normAutofit fontScale="66000"/>
          </a:bodyPr>
          <a:p>
            <a:pPr>
              <a:lnSpc>
                <a:spcPct val="90000"/>
              </a:lnSpc>
              <a:buNone/>
            </a:pPr>
            <a:r>
              <a:rPr b="1" lang="de-DE" sz="4400" spc="-1" strike="noStrike" u="sng">
                <a:solidFill>
                  <a:srgbClr val="000000"/>
                </a:solidFill>
                <a:uFillTx/>
                <a:latin typeface="Calibri Light"/>
              </a:rPr>
              <a:t>Kommission für Personalbemessung im Krankenhaus </a:t>
            </a:r>
            <a:r>
              <a:rPr b="1" lang="de-DE" sz="2700" spc="-1" strike="noStrike" u="sng">
                <a:solidFill>
                  <a:srgbClr val="000000"/>
                </a:solidFill>
                <a:uFillTx/>
                <a:latin typeface="Calibri Light"/>
              </a:rPr>
              <a:t>(SGB 5 § 137n)</a:t>
            </a:r>
            <a:br>
              <a:rPr sz="4400"/>
            </a:br>
            <a:endParaRPr b="0" lang="de-DE" sz="2700" spc="-1" strike="noStrike">
              <a:solidFill>
                <a:srgbClr val="000000"/>
              </a:solidFill>
              <a:latin typeface="Calibri"/>
            </a:endParaRPr>
          </a:p>
        </p:txBody>
      </p:sp>
      <p:sp>
        <p:nvSpPr>
          <p:cNvPr id="204" name="PlaceHolder 2"/>
          <p:cNvSpPr>
            <a:spLocks noGrp="1"/>
          </p:cNvSpPr>
          <p:nvPr>
            <p:ph/>
          </p:nvPr>
        </p:nvSpPr>
        <p:spPr>
          <a:xfrm>
            <a:off x="838080" y="1825560"/>
            <a:ext cx="10515240" cy="4350960"/>
          </a:xfrm>
          <a:prstGeom prst="rect">
            <a:avLst/>
          </a:prstGeom>
          <a:noFill/>
          <a:ln w="0">
            <a:noFill/>
          </a:ln>
        </p:spPr>
        <p:txBody>
          <a:bodyPr anchor="t">
            <a:normAutofit fontScale="92000"/>
          </a:bodyPr>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Bis 20.9.25: Einrichtung einer Kommission für Personalbemessung bei anderen Gesundheitsberufen durch Kassen und DKG auf der Basis eines gemeinsamen Konzeptes</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Kommission soll dem BMG Empfehlungen vorlegen</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Mitglieder: Kassen (1), Privat-Versicherungen (1), DKG (1), Vertreter der jeweiligen Gesundheitsberufe mit Praxiserfahrung (3), „einschlägige Wissenschaft“ (2)</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Auswahl der Mitglieder durch Kassen und DKG</a:t>
            </a:r>
            <a:endParaRPr b="0" lang="de-DE" sz="2800" spc="-1" strike="noStrike">
              <a:solidFill>
                <a:srgbClr val="000000"/>
              </a:solidFill>
              <a:latin typeface="Calibri"/>
            </a:endParaRPr>
          </a:p>
          <a:p>
            <a:pPr>
              <a:lnSpc>
                <a:spcPct val="90000"/>
              </a:lnSpc>
              <a:spcBef>
                <a:spcPts val="1001"/>
              </a:spcBef>
              <a:buNone/>
            </a:pPr>
            <a:endParaRPr b="0" lang="de-DE" sz="2800" spc="-1" strike="noStrike">
              <a:solidFill>
                <a:srgbClr val="000000"/>
              </a:solidFill>
              <a:latin typeface="Calibri"/>
            </a:endParaRPr>
          </a:p>
          <a:p>
            <a:pPr marL="228600" indent="-228600">
              <a:lnSpc>
                <a:spcPct val="90000"/>
              </a:lnSpc>
              <a:spcBef>
                <a:spcPts val="1001"/>
              </a:spcBef>
              <a:buClr>
                <a:srgbClr val="ff0000"/>
              </a:buClr>
              <a:buFont typeface="Wingdings" charset="2"/>
              <a:buChar char=""/>
            </a:pPr>
            <a:r>
              <a:rPr b="0" i="1" lang="de-DE" sz="2800" spc="-1" strike="noStrike">
                <a:solidFill>
                  <a:srgbClr val="ff0000"/>
                </a:solidFill>
                <a:latin typeface="Calibri"/>
              </a:rPr>
              <a:t>Wäre ein Fortschritt, aber sehr unverbindlich</a:t>
            </a:r>
            <a:endParaRPr b="0" lang="de-DE" sz="28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5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5" name="PlaceHolder 1"/>
          <p:cNvSpPr>
            <a:spLocks noGrp="1"/>
          </p:cNvSpPr>
          <p:nvPr>
            <p:ph type="title"/>
          </p:nvPr>
        </p:nvSpPr>
        <p:spPr>
          <a:xfrm>
            <a:off x="838080" y="145080"/>
            <a:ext cx="10515240" cy="2032200"/>
          </a:xfrm>
          <a:prstGeom prst="rect">
            <a:avLst/>
          </a:prstGeom>
          <a:noFill/>
          <a:ln w="0">
            <a:noFill/>
          </a:ln>
        </p:spPr>
        <p:txBody>
          <a:bodyPr anchor="ctr">
            <a:normAutofit/>
          </a:bodyPr>
          <a:p>
            <a:pPr>
              <a:lnSpc>
                <a:spcPct val="90000"/>
              </a:lnSpc>
              <a:buNone/>
            </a:pPr>
            <a:r>
              <a:rPr b="1" lang="de-DE" sz="4000" spc="-1" strike="noStrike" u="sng">
                <a:solidFill>
                  <a:srgbClr val="000000"/>
                </a:solidFill>
                <a:uFillTx/>
                <a:latin typeface="Calibri Light"/>
              </a:rPr>
              <a:t>Pflegebudget und pflegentlastende Maßnahmen </a:t>
            </a:r>
            <a:r>
              <a:rPr b="1" lang="de-DE" sz="2400" spc="-1" strike="noStrike" u="sng">
                <a:solidFill>
                  <a:srgbClr val="000000"/>
                </a:solidFill>
                <a:uFillTx/>
                <a:latin typeface="Calibri Light"/>
              </a:rPr>
              <a:t>(KHG §17b, KHEntgG § 6a)</a:t>
            </a:r>
            <a:br>
              <a:rPr sz="4400"/>
            </a:br>
            <a:endParaRPr b="0" lang="de-DE" sz="2400" spc="-1" strike="noStrike">
              <a:solidFill>
                <a:srgbClr val="000000"/>
              </a:solidFill>
              <a:latin typeface="Calibri"/>
            </a:endParaRPr>
          </a:p>
        </p:txBody>
      </p:sp>
      <p:sp>
        <p:nvSpPr>
          <p:cNvPr id="206" name="PlaceHolder 2"/>
          <p:cNvSpPr>
            <a:spLocks noGrp="1"/>
          </p:cNvSpPr>
          <p:nvPr>
            <p:ph/>
          </p:nvPr>
        </p:nvSpPr>
        <p:spPr>
          <a:xfrm>
            <a:off x="905400" y="1872720"/>
            <a:ext cx="10515240" cy="4350960"/>
          </a:xfrm>
          <a:prstGeom prst="rect">
            <a:avLst/>
          </a:prstGeom>
          <a:noFill/>
          <a:ln w="0">
            <a:noFill/>
          </a:ln>
        </p:spPr>
        <p:txBody>
          <a:bodyPr anchor="t">
            <a:normAutofit fontScale="86000"/>
          </a:bodyPr>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Ab 2025: Kosten von Auszubildenden (beruflich oder hochschulisch) und von Pflegekräften im Anerkennungsverfahren fallen unter das Pflegebudget, soweit sie nicht bereits über den Ausbildungsfonds finanziert sind</a:t>
            </a:r>
            <a:endParaRPr b="0" lang="de-DE" sz="2800" spc="-1" strike="noStrike">
              <a:solidFill>
                <a:srgbClr val="000000"/>
              </a:solidFill>
              <a:latin typeface="Calibri"/>
            </a:endParaRPr>
          </a:p>
          <a:p>
            <a:pPr marL="228600" indent="-228600">
              <a:lnSpc>
                <a:spcPct val="90000"/>
              </a:lnSpc>
              <a:spcBef>
                <a:spcPts val="1001"/>
              </a:spcBef>
              <a:buClr>
                <a:srgbClr val="ff0000"/>
              </a:buClr>
              <a:buFont typeface="Wingdings" charset="2"/>
              <a:buChar char=""/>
            </a:pPr>
            <a:r>
              <a:rPr b="0" lang="de-DE" sz="2800" spc="-1" strike="noStrike">
                <a:solidFill>
                  <a:srgbClr val="ff0000"/>
                </a:solidFill>
                <a:latin typeface="Calibri"/>
              </a:rPr>
              <a:t>Richtig, aber eher geringe finanzielle Verbesserung</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Ab 2025: Maßnahmen zur Entlastung des Pflegepersonals werden pauschal bis 2,5% des Pflegebudgets berücksichtigt. (bisher Einzelnachweis und Verhandlung mit Kassen bis max. 4%)</a:t>
            </a:r>
            <a:endParaRPr b="0" lang="de-DE" sz="2800" spc="-1" strike="noStrike">
              <a:solidFill>
                <a:srgbClr val="000000"/>
              </a:solidFill>
              <a:latin typeface="Calibri"/>
            </a:endParaRPr>
          </a:p>
          <a:p>
            <a:pPr marL="228600" indent="-228600">
              <a:lnSpc>
                <a:spcPct val="90000"/>
              </a:lnSpc>
              <a:spcBef>
                <a:spcPts val="1001"/>
              </a:spcBef>
              <a:buClr>
                <a:srgbClr val="ff0000"/>
              </a:buClr>
              <a:buFont typeface="Wingdings" charset="2"/>
              <a:buChar char=""/>
            </a:pPr>
            <a:r>
              <a:rPr b="0" lang="de-DE" sz="2800" spc="-1" strike="noStrike">
                <a:solidFill>
                  <a:srgbClr val="ff0000"/>
                </a:solidFill>
                <a:latin typeface="Calibri"/>
              </a:rPr>
              <a:t>Erleichterung in der Handhabung (weniger Nachweispflichten und damit Bürokratie. Finanzielle Auswirkung hängt davon ab, wieviel vorher von den Kassen akzeptiert wurde</a:t>
            </a:r>
            <a:endParaRPr b="0" lang="de-DE" sz="28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5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7" name="PlaceHolder 1"/>
          <p:cNvSpPr>
            <a:spLocks noGrp="1"/>
          </p:cNvSpPr>
          <p:nvPr>
            <p:ph type="title"/>
          </p:nvPr>
        </p:nvSpPr>
        <p:spPr>
          <a:xfrm>
            <a:off x="838080" y="365040"/>
            <a:ext cx="10515240" cy="1325160"/>
          </a:xfrm>
          <a:prstGeom prst="rect">
            <a:avLst/>
          </a:prstGeom>
          <a:noFill/>
          <a:ln w="0">
            <a:noFill/>
          </a:ln>
        </p:spPr>
        <p:txBody>
          <a:bodyPr anchor="ctr">
            <a:normAutofit fontScale="88000"/>
          </a:bodyPr>
          <a:p>
            <a:pPr>
              <a:lnSpc>
                <a:spcPct val="90000"/>
              </a:lnSpc>
              <a:buNone/>
            </a:pPr>
            <a:r>
              <a:rPr b="1" lang="de-DE" sz="4400" spc="-1" strike="noStrike" u="sng">
                <a:solidFill>
                  <a:srgbClr val="000000"/>
                </a:solidFill>
                <a:uFillTx/>
                <a:latin typeface="Calibri Light"/>
              </a:rPr>
              <a:t>Kartellrechtliche Regelungen </a:t>
            </a:r>
            <a:r>
              <a:rPr b="1" lang="de-DE" sz="2700" spc="-1" strike="noStrike" u="sng">
                <a:solidFill>
                  <a:srgbClr val="000000"/>
                </a:solidFill>
                <a:uFillTx/>
                <a:latin typeface="Calibri Light"/>
              </a:rPr>
              <a:t>(Gesetz gegen Wettbewerbsbeschränkungen § 187 Abs. 9 u. 10)</a:t>
            </a:r>
            <a:br>
              <a:rPr sz="2700"/>
            </a:br>
            <a:endParaRPr b="0" lang="de-DE" sz="2700" spc="-1" strike="noStrike">
              <a:solidFill>
                <a:srgbClr val="000000"/>
              </a:solidFill>
              <a:latin typeface="Calibri"/>
            </a:endParaRPr>
          </a:p>
        </p:txBody>
      </p:sp>
      <p:sp>
        <p:nvSpPr>
          <p:cNvPr id="208" name="PlaceHolder 2"/>
          <p:cNvSpPr>
            <a:spLocks noGrp="1"/>
          </p:cNvSpPr>
          <p:nvPr>
            <p:ph/>
          </p:nvPr>
        </p:nvSpPr>
        <p:spPr>
          <a:xfrm>
            <a:off x="838080" y="1825560"/>
            <a:ext cx="10515240" cy="4350960"/>
          </a:xfrm>
          <a:prstGeom prst="rect">
            <a:avLst/>
          </a:prstGeom>
          <a:noFill/>
          <a:ln w="0">
            <a:noFill/>
          </a:ln>
        </p:spPr>
        <p:txBody>
          <a:bodyPr anchor="t">
            <a:normAutofit fontScale="84000"/>
          </a:bodyPr>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 </a:t>
            </a:r>
            <a:r>
              <a:rPr b="0" lang="de-DE" sz="2800" spc="-1" strike="noStrike">
                <a:solidFill>
                  <a:srgbClr val="000000"/>
                </a:solidFill>
                <a:latin typeface="Calibri"/>
              </a:rPr>
              <a:t>Ab 12.12.24 bis 31.12.30: Zusammenschlüsse auch ohne Finanzierung durch Fonds (s.u.) sind kartellrechtlich zulässig, wenn der Zusammenschluss zu einer Konzentration von Häusern und Fachrichtungen führt und das Land die Notwendigkeit bestätigt</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Ab 1.1.31 bis 31.12.38 Zusammenschlüsse sind unter denselben Bedingungen wie oben zulässig, wenn zusätzlich eine Finanzierung nach Strukturfonds oder Transformationsfonds vorliegt</a:t>
            </a:r>
            <a:endParaRPr b="0" lang="de-DE" sz="2800" spc="-1" strike="noStrike">
              <a:solidFill>
                <a:srgbClr val="000000"/>
              </a:solidFill>
              <a:latin typeface="Calibri"/>
            </a:endParaRPr>
          </a:p>
          <a:p>
            <a:pPr marL="228600" indent="-228600">
              <a:lnSpc>
                <a:spcPct val="90000"/>
              </a:lnSpc>
              <a:spcBef>
                <a:spcPts val="1001"/>
              </a:spcBef>
              <a:buClr>
                <a:srgbClr val="ff0000"/>
              </a:buClr>
              <a:buFont typeface="Wingdings" charset="2"/>
              <a:buChar char=""/>
            </a:pPr>
            <a:r>
              <a:rPr b="0" i="1" lang="de-DE" sz="2800" spc="-1" strike="noStrike">
                <a:solidFill>
                  <a:srgbClr val="ff0000"/>
                </a:solidFill>
                <a:latin typeface="Calibri"/>
              </a:rPr>
              <a:t>Richtige (leider zeitlich begrenzte)Regelung</a:t>
            </a:r>
            <a:endParaRPr b="0" lang="de-DE" sz="2800" spc="-1" strike="noStrike">
              <a:solidFill>
                <a:srgbClr val="000000"/>
              </a:solidFill>
              <a:latin typeface="Calibri"/>
            </a:endParaRPr>
          </a:p>
          <a:p>
            <a:pPr marL="228600" indent="-228600">
              <a:lnSpc>
                <a:spcPct val="90000"/>
              </a:lnSpc>
              <a:spcBef>
                <a:spcPts val="1001"/>
              </a:spcBef>
              <a:buClr>
                <a:srgbClr val="ff0000"/>
              </a:buClr>
              <a:buFont typeface="Wingdings" charset="2"/>
              <a:buChar char=""/>
            </a:pPr>
            <a:r>
              <a:rPr b="0" i="1" lang="de-DE" sz="2800" spc="-1" strike="noStrike">
                <a:solidFill>
                  <a:srgbClr val="ff0000"/>
                </a:solidFill>
                <a:latin typeface="Calibri"/>
              </a:rPr>
              <a:t>Krankenhäuser sollen kooperieren und nicht konkurrieren</a:t>
            </a:r>
            <a:endParaRPr b="0" lang="de-DE" sz="2800" spc="-1" strike="noStrike">
              <a:solidFill>
                <a:srgbClr val="000000"/>
              </a:solidFill>
              <a:latin typeface="Calibri"/>
            </a:endParaRPr>
          </a:p>
          <a:p>
            <a:pPr marL="228600" indent="-228600">
              <a:lnSpc>
                <a:spcPct val="90000"/>
              </a:lnSpc>
              <a:spcBef>
                <a:spcPts val="1001"/>
              </a:spcBef>
              <a:buClr>
                <a:srgbClr val="ff0000"/>
              </a:buClr>
              <a:buFont typeface="Wingdings" charset="2"/>
              <a:buChar char=""/>
            </a:pPr>
            <a:r>
              <a:rPr b="0" i="1" lang="de-DE" sz="2800" spc="-1" strike="noStrike">
                <a:solidFill>
                  <a:srgbClr val="ff0000"/>
                </a:solidFill>
                <a:latin typeface="Calibri"/>
              </a:rPr>
              <a:t>Das Problem der Dominanz privater Klinikbetreiber ist besser durch ein Gewinnerzielungsverbot zu erzielen als durch Kartellrecht</a:t>
            </a:r>
            <a:endParaRPr b="0" lang="de-DE" sz="2800" spc="-1" strike="noStrike">
              <a:solidFill>
                <a:srgbClr val="000000"/>
              </a:solidFill>
              <a:latin typeface="Calibri"/>
            </a:endParaRPr>
          </a:p>
          <a:p>
            <a:pPr>
              <a:lnSpc>
                <a:spcPct val="90000"/>
              </a:lnSpc>
              <a:spcBef>
                <a:spcPts val="1001"/>
              </a:spcBef>
              <a:buNone/>
            </a:pPr>
            <a:endParaRPr b="0" lang="de-DE" sz="28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1" name="PlaceHolder 1"/>
          <p:cNvSpPr>
            <a:spLocks noGrp="1"/>
          </p:cNvSpPr>
          <p:nvPr>
            <p:ph type="title"/>
          </p:nvPr>
        </p:nvSpPr>
        <p:spPr>
          <a:xfrm>
            <a:off x="292320" y="-123480"/>
            <a:ext cx="11148840" cy="1325160"/>
          </a:xfrm>
          <a:prstGeom prst="rect">
            <a:avLst/>
          </a:prstGeom>
          <a:noFill/>
          <a:ln w="0">
            <a:noFill/>
          </a:ln>
        </p:spPr>
        <p:txBody>
          <a:bodyPr anchor="ctr">
            <a:normAutofit/>
          </a:bodyPr>
          <a:p>
            <a:pPr>
              <a:lnSpc>
                <a:spcPct val="90000"/>
              </a:lnSpc>
              <a:buNone/>
            </a:pPr>
            <a:r>
              <a:rPr b="1" lang="de-DE" sz="4400" spc="-1" strike="noStrike" u="sng">
                <a:solidFill>
                  <a:srgbClr val="000000"/>
                </a:solidFill>
                <a:uFillTx/>
                <a:latin typeface="Calibri Light"/>
              </a:rPr>
              <a:t>Leistungsgruppen - 1 </a:t>
            </a:r>
            <a:r>
              <a:rPr b="1" lang="de-DE" sz="2000" spc="-1" strike="noStrike" u="sng">
                <a:solidFill>
                  <a:srgbClr val="000000"/>
                </a:solidFill>
                <a:uFillTx/>
                <a:latin typeface="Calibri Light"/>
              </a:rPr>
              <a:t>(SGB 5 § 135e)</a:t>
            </a:r>
            <a:endParaRPr b="0" lang="de-DE" sz="2000" spc="-1" strike="noStrike">
              <a:solidFill>
                <a:srgbClr val="000000"/>
              </a:solidFill>
              <a:latin typeface="Calibri"/>
            </a:endParaRPr>
          </a:p>
        </p:txBody>
      </p:sp>
      <p:sp>
        <p:nvSpPr>
          <p:cNvPr id="102" name="PlaceHolder 2"/>
          <p:cNvSpPr>
            <a:spLocks noGrp="1"/>
          </p:cNvSpPr>
          <p:nvPr>
            <p:ph/>
          </p:nvPr>
        </p:nvSpPr>
        <p:spPr>
          <a:xfrm>
            <a:off x="292320" y="1202040"/>
            <a:ext cx="11789280" cy="5298480"/>
          </a:xfrm>
          <a:prstGeom prst="rect">
            <a:avLst/>
          </a:prstGeom>
          <a:noFill/>
          <a:ln w="0">
            <a:noFill/>
          </a:ln>
        </p:spPr>
        <p:txBody>
          <a:bodyPr anchor="t">
            <a:normAutofit fontScale="84000"/>
          </a:bodyPr>
          <a:p>
            <a:pPr marL="343080" indent="-343080">
              <a:lnSpc>
                <a:spcPct val="107000"/>
              </a:lnSpc>
              <a:spcBef>
                <a:spcPts val="1001"/>
              </a:spcBef>
              <a:buClr>
                <a:srgbClr val="000000"/>
              </a:buClr>
              <a:buFont typeface="Symbol"/>
              <a:buChar char=""/>
            </a:pPr>
            <a:r>
              <a:rPr b="1" lang="de-DE" sz="2800" spc="-1" strike="noStrike">
                <a:solidFill>
                  <a:srgbClr val="000000"/>
                </a:solidFill>
                <a:latin typeface="Calibri"/>
                <a:ea typeface="Calibri"/>
              </a:rPr>
              <a:t>65 Leistungsgruppen – 60 aus NRW plus 5</a:t>
            </a:r>
            <a:endParaRPr b="0" lang="de-DE" sz="2800" spc="-1" strike="noStrike">
              <a:solidFill>
                <a:srgbClr val="000000"/>
              </a:solidFill>
              <a:latin typeface="Calibri"/>
            </a:endParaRPr>
          </a:p>
          <a:p>
            <a:pPr marL="343080" indent="-343080">
              <a:lnSpc>
                <a:spcPct val="107000"/>
              </a:lnSpc>
              <a:spcBef>
                <a:spcPts val="1001"/>
              </a:spcBef>
              <a:buClr>
                <a:srgbClr val="000000"/>
              </a:buClr>
              <a:buFont typeface="Symbol"/>
              <a:buChar char=""/>
            </a:pPr>
            <a:r>
              <a:rPr b="1" lang="de-DE" sz="2800" spc="-1" strike="noStrike">
                <a:solidFill>
                  <a:srgbClr val="000000"/>
                </a:solidFill>
                <a:latin typeface="Calibri"/>
                <a:ea typeface="Calibri"/>
              </a:rPr>
              <a:t>Alles bezogen auf Standort </a:t>
            </a:r>
            <a:r>
              <a:rPr b="0" lang="de-DE" sz="2800" spc="-1" strike="noStrike">
                <a:solidFill>
                  <a:srgbClr val="000000"/>
                </a:solidFill>
                <a:latin typeface="Calibri"/>
                <a:ea typeface="Calibri"/>
              </a:rPr>
              <a:t>(wenn weniger als 2 km entfernt)</a:t>
            </a:r>
            <a:endParaRPr b="0" lang="de-DE" sz="2800" spc="-1" strike="noStrike">
              <a:solidFill>
                <a:srgbClr val="000000"/>
              </a:solidFill>
              <a:latin typeface="Calibri"/>
            </a:endParaRPr>
          </a:p>
          <a:p>
            <a:pPr marL="343080" indent="-343080">
              <a:lnSpc>
                <a:spcPct val="107000"/>
              </a:lnSpc>
              <a:spcBef>
                <a:spcPts val="1001"/>
              </a:spcBef>
              <a:buClr>
                <a:srgbClr val="000000"/>
              </a:buClr>
              <a:buFont typeface="Symbol"/>
              <a:buChar char=""/>
            </a:pPr>
            <a:r>
              <a:rPr b="0" lang="de-DE" sz="2800" spc="-1" strike="noStrike">
                <a:solidFill>
                  <a:srgbClr val="000000"/>
                </a:solidFill>
                <a:latin typeface="Calibri"/>
                <a:ea typeface="Calibri"/>
              </a:rPr>
              <a:t>Anwendung ab 1.1.27</a:t>
            </a:r>
            <a:endParaRPr b="0" lang="de-DE" sz="2800" spc="-1" strike="noStrike">
              <a:solidFill>
                <a:srgbClr val="000000"/>
              </a:solidFill>
              <a:latin typeface="Calibri"/>
            </a:endParaRPr>
          </a:p>
          <a:p>
            <a:pPr marL="343080" indent="-343080">
              <a:lnSpc>
                <a:spcPct val="107000"/>
              </a:lnSpc>
              <a:spcBef>
                <a:spcPts val="1001"/>
              </a:spcBef>
              <a:buClr>
                <a:srgbClr val="000000"/>
              </a:buClr>
              <a:buFont typeface="Symbol"/>
              <a:buChar char=""/>
            </a:pPr>
            <a:r>
              <a:rPr b="1" lang="de-DE" sz="2800" spc="-1" strike="noStrike">
                <a:solidFill>
                  <a:srgbClr val="000000"/>
                </a:solidFill>
                <a:latin typeface="Calibri"/>
                <a:ea typeface="Calibri"/>
              </a:rPr>
              <a:t>Bundeseinheitliche Qualitätskriterien</a:t>
            </a:r>
            <a:endParaRPr b="0" lang="de-DE" sz="2800" spc="-1" strike="noStrike">
              <a:solidFill>
                <a:srgbClr val="000000"/>
              </a:solidFill>
              <a:latin typeface="Calibri"/>
            </a:endParaRPr>
          </a:p>
          <a:p>
            <a:pPr lvl="1" marL="800280" indent="-343080">
              <a:lnSpc>
                <a:spcPct val="107000"/>
              </a:lnSpc>
              <a:spcBef>
                <a:spcPts val="499"/>
              </a:spcBef>
              <a:buClr>
                <a:srgbClr val="000000"/>
              </a:buClr>
              <a:buFont typeface="Symbol"/>
              <a:buChar char=""/>
            </a:pPr>
            <a:r>
              <a:rPr b="0" lang="de-DE" sz="2400" spc="-1" strike="noStrike">
                <a:solidFill>
                  <a:srgbClr val="000000"/>
                </a:solidFill>
                <a:latin typeface="Calibri"/>
                <a:ea typeface="Calibri"/>
              </a:rPr>
              <a:t>Sachliche und personelle Ausstattung, sonstige Struktur- und Prozesskriterien</a:t>
            </a:r>
            <a:endParaRPr b="0" lang="de-DE" sz="2400" spc="-1" strike="noStrike">
              <a:solidFill>
                <a:srgbClr val="000000"/>
              </a:solidFill>
              <a:latin typeface="Calibri"/>
            </a:endParaRPr>
          </a:p>
          <a:p>
            <a:pPr lvl="1" marL="800280" indent="-343080">
              <a:lnSpc>
                <a:spcPct val="107000"/>
              </a:lnSpc>
              <a:spcBef>
                <a:spcPts val="499"/>
              </a:spcBef>
              <a:buClr>
                <a:srgbClr val="000000"/>
              </a:buClr>
              <a:buFont typeface="Symbol"/>
              <a:buChar char=""/>
            </a:pPr>
            <a:r>
              <a:rPr b="0" lang="de-DE" sz="2400" spc="-1" strike="noStrike">
                <a:solidFill>
                  <a:srgbClr val="000000"/>
                </a:solidFill>
                <a:latin typeface="Calibri"/>
                <a:ea typeface="Calibri"/>
              </a:rPr>
              <a:t>Verwandte Leistungsgruppen (dürfen nur gemeinsam erbracht werden)</a:t>
            </a:r>
            <a:endParaRPr b="0" lang="de-DE" sz="2400" spc="-1" strike="noStrike">
              <a:solidFill>
                <a:srgbClr val="000000"/>
              </a:solidFill>
              <a:latin typeface="Calibri"/>
            </a:endParaRPr>
          </a:p>
          <a:p>
            <a:pPr lvl="1" marL="800280" indent="-343080">
              <a:lnSpc>
                <a:spcPct val="107000"/>
              </a:lnSpc>
              <a:spcBef>
                <a:spcPts val="499"/>
              </a:spcBef>
              <a:buClr>
                <a:srgbClr val="000000"/>
              </a:buClr>
              <a:buFont typeface="Symbol"/>
              <a:buChar char=""/>
            </a:pPr>
            <a:r>
              <a:rPr b="0" lang="de-DE" sz="2400" spc="-1" strike="noStrike">
                <a:solidFill>
                  <a:srgbClr val="000000"/>
                </a:solidFill>
                <a:latin typeface="Calibri"/>
                <a:ea typeface="Calibri"/>
              </a:rPr>
              <a:t>Mögliche Erbringung von best. Q-Kriterien in Kooperation</a:t>
            </a:r>
            <a:endParaRPr b="0" lang="de-DE" sz="2400" spc="-1" strike="noStrike">
              <a:solidFill>
                <a:srgbClr val="000000"/>
              </a:solidFill>
              <a:latin typeface="Calibri"/>
            </a:endParaRPr>
          </a:p>
          <a:p>
            <a:pPr lvl="1" marL="800280" indent="-343080">
              <a:lnSpc>
                <a:spcPct val="107000"/>
              </a:lnSpc>
              <a:spcBef>
                <a:spcPts val="499"/>
              </a:spcBef>
              <a:buClr>
                <a:srgbClr val="000000"/>
              </a:buClr>
              <a:buFont typeface="Symbol"/>
              <a:buChar char=""/>
            </a:pPr>
            <a:r>
              <a:rPr b="0" lang="de-DE" sz="2400" spc="-1" strike="noStrike">
                <a:solidFill>
                  <a:srgbClr val="000000"/>
                </a:solidFill>
                <a:latin typeface="Calibri"/>
                <a:ea typeface="Calibri"/>
              </a:rPr>
              <a:t>Auswahlkriterien bei mehreren Bewerbern</a:t>
            </a:r>
            <a:endParaRPr b="0" lang="de-DE" sz="2400" spc="-1" strike="noStrike">
              <a:solidFill>
                <a:srgbClr val="000000"/>
              </a:solidFill>
              <a:latin typeface="Calibri"/>
            </a:endParaRPr>
          </a:p>
          <a:p>
            <a:pPr marL="343080" indent="-343080">
              <a:lnSpc>
                <a:spcPct val="107000"/>
              </a:lnSpc>
              <a:spcBef>
                <a:spcPts val="1001"/>
              </a:spcBef>
              <a:buClr>
                <a:srgbClr val="000000"/>
              </a:buClr>
              <a:buFont typeface="Symbol"/>
              <a:buChar char=""/>
            </a:pPr>
            <a:r>
              <a:rPr b="1" lang="de-DE" sz="2800" spc="-1" strike="noStrike">
                <a:solidFill>
                  <a:srgbClr val="000000"/>
                </a:solidFill>
                <a:latin typeface="Calibri"/>
                <a:ea typeface="Calibri"/>
              </a:rPr>
              <a:t>Bei Nichterfüllung keine Zuweisung der LG durch Land </a:t>
            </a:r>
            <a:r>
              <a:rPr b="0" lang="de-DE" sz="2800" spc="-1" strike="noStrike">
                <a:solidFill>
                  <a:srgbClr val="000000"/>
                </a:solidFill>
                <a:latin typeface="Calibri"/>
                <a:ea typeface="Calibri"/>
              </a:rPr>
              <a:t>(Ausnahmeregelungen s.u.)</a:t>
            </a:r>
            <a:endParaRPr b="0" lang="de-DE" sz="2800" spc="-1" strike="noStrike">
              <a:solidFill>
                <a:srgbClr val="000000"/>
              </a:solidFill>
              <a:latin typeface="Calibri"/>
            </a:endParaRPr>
          </a:p>
          <a:p>
            <a:pPr marL="343080" indent="-343080">
              <a:lnSpc>
                <a:spcPct val="107000"/>
              </a:lnSpc>
              <a:spcBef>
                <a:spcPts val="1001"/>
              </a:spcBef>
              <a:buClr>
                <a:srgbClr val="000000"/>
              </a:buClr>
              <a:buFont typeface="Symbol"/>
              <a:buChar char=""/>
            </a:pPr>
            <a:r>
              <a:rPr b="1" lang="de-DE" sz="2800" spc="-1" strike="noStrike">
                <a:solidFill>
                  <a:srgbClr val="000000"/>
                </a:solidFill>
                <a:latin typeface="Calibri"/>
                <a:ea typeface="Calibri"/>
              </a:rPr>
              <a:t>Keine Behandlung von Patienten außerhalb der zugewiesenen LG </a:t>
            </a:r>
            <a:r>
              <a:rPr b="0" lang="de-DE" sz="2800" spc="-1" strike="noStrike">
                <a:solidFill>
                  <a:srgbClr val="000000"/>
                </a:solidFill>
                <a:latin typeface="Calibri"/>
                <a:ea typeface="Calibri"/>
              </a:rPr>
              <a:t>(außer Notfälle)</a:t>
            </a:r>
            <a:endParaRPr b="0" lang="de-DE" sz="28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03" name="PlaceHolder 1"/>
          <p:cNvSpPr>
            <a:spLocks noGrp="1"/>
          </p:cNvSpPr>
          <p:nvPr>
            <p:ph type="title"/>
          </p:nvPr>
        </p:nvSpPr>
        <p:spPr>
          <a:xfrm>
            <a:off x="866880" y="0"/>
            <a:ext cx="10234800" cy="1325160"/>
          </a:xfrm>
          <a:prstGeom prst="rect">
            <a:avLst/>
          </a:prstGeom>
          <a:noFill/>
          <a:ln w="0">
            <a:noFill/>
          </a:ln>
        </p:spPr>
        <p:txBody>
          <a:bodyPr anchor="ctr">
            <a:normAutofit/>
          </a:bodyPr>
          <a:p>
            <a:pPr>
              <a:lnSpc>
                <a:spcPct val="90000"/>
              </a:lnSpc>
              <a:buNone/>
            </a:pPr>
            <a:r>
              <a:rPr b="1" lang="de-DE" sz="4400" spc="-1" strike="noStrike" u="sng">
                <a:solidFill>
                  <a:srgbClr val="000000"/>
                </a:solidFill>
                <a:uFillTx/>
                <a:latin typeface="Calibri Light"/>
              </a:rPr>
              <a:t>Beispiele Leistungsgruppen</a:t>
            </a:r>
            <a:endParaRPr b="0" lang="de-DE" sz="4400" spc="-1" strike="noStrike">
              <a:solidFill>
                <a:srgbClr val="000000"/>
              </a:solidFill>
              <a:latin typeface="Calibri"/>
            </a:endParaRPr>
          </a:p>
        </p:txBody>
      </p:sp>
      <p:sp>
        <p:nvSpPr>
          <p:cNvPr id="104" name="Textfeld 4"/>
          <p:cNvSpPr/>
          <p:nvPr/>
        </p:nvSpPr>
        <p:spPr>
          <a:xfrm>
            <a:off x="5387760" y="1783080"/>
            <a:ext cx="4408200" cy="2650680"/>
          </a:xfrm>
          <a:prstGeom prst="rect">
            <a:avLst/>
          </a:prstGeom>
          <a:noFill/>
          <a:ln w="0">
            <a:noFill/>
          </a:ln>
        </p:spPr>
        <p:style>
          <a:lnRef idx="0"/>
          <a:fillRef idx="0"/>
          <a:effectRef idx="0"/>
          <a:fontRef idx="minor"/>
        </p:style>
        <p:txBody>
          <a:bodyPr lIns="90000" rIns="90000" tIns="45000" bIns="45000" anchor="t">
            <a:spAutoFit/>
          </a:bodyPr>
          <a:p>
            <a:pPr>
              <a:lnSpc>
                <a:spcPct val="100000"/>
              </a:lnSpc>
              <a:buNone/>
            </a:pPr>
            <a:r>
              <a:rPr b="1" lang="de-DE" sz="2800" spc="-1" strike="noStrike">
                <a:solidFill>
                  <a:srgbClr val="ff0000"/>
                </a:solidFill>
                <a:latin typeface="Calibri"/>
              </a:rPr>
              <a:t>Neu:</a:t>
            </a:r>
            <a:endParaRPr b="0" lang="de-DE" sz="2800" spc="-1" strike="noStrike">
              <a:latin typeface="Arial"/>
            </a:endParaRPr>
          </a:p>
          <a:p>
            <a:pPr>
              <a:lnSpc>
                <a:spcPct val="100000"/>
              </a:lnSpc>
              <a:buNone/>
            </a:pPr>
            <a:r>
              <a:rPr b="0" lang="de-DE" sz="2000" spc="-1" strike="noStrike">
                <a:solidFill>
                  <a:srgbClr val="000000"/>
                </a:solidFill>
                <a:latin typeface="Calibri"/>
              </a:rPr>
              <a:t>Infektiologie</a:t>
            </a:r>
            <a:endParaRPr b="0" lang="de-DE" sz="2000" spc="-1" strike="noStrike">
              <a:latin typeface="Arial"/>
            </a:endParaRPr>
          </a:p>
          <a:p>
            <a:pPr>
              <a:lnSpc>
                <a:spcPct val="100000"/>
              </a:lnSpc>
              <a:buNone/>
            </a:pPr>
            <a:r>
              <a:rPr b="0" lang="de-DE" sz="2000" spc="-1" strike="noStrike">
                <a:solidFill>
                  <a:srgbClr val="000000"/>
                </a:solidFill>
                <a:latin typeface="Calibri"/>
              </a:rPr>
              <a:t>Notfallmedizin</a:t>
            </a:r>
            <a:endParaRPr b="0" lang="de-DE" sz="2000" spc="-1" strike="noStrike">
              <a:latin typeface="Arial"/>
            </a:endParaRPr>
          </a:p>
          <a:p>
            <a:pPr>
              <a:lnSpc>
                <a:spcPct val="100000"/>
              </a:lnSpc>
              <a:buNone/>
            </a:pPr>
            <a:r>
              <a:rPr b="0" lang="de-DE" sz="2000" spc="-1" strike="noStrike">
                <a:solidFill>
                  <a:srgbClr val="000000"/>
                </a:solidFill>
                <a:latin typeface="Calibri"/>
              </a:rPr>
              <a:t>spezielle Traumatologie</a:t>
            </a:r>
            <a:endParaRPr b="0" lang="de-DE" sz="2000" spc="-1" strike="noStrike">
              <a:latin typeface="Arial"/>
            </a:endParaRPr>
          </a:p>
          <a:p>
            <a:pPr>
              <a:lnSpc>
                <a:spcPct val="100000"/>
              </a:lnSpc>
              <a:buNone/>
            </a:pPr>
            <a:r>
              <a:rPr b="0" lang="de-DE" sz="2000" spc="-1" strike="noStrike">
                <a:solidFill>
                  <a:srgbClr val="000000"/>
                </a:solidFill>
                <a:latin typeface="Calibri"/>
              </a:rPr>
              <a:t>spezielle Kinder- und Jugendmedizin</a:t>
            </a:r>
            <a:endParaRPr b="0" lang="de-DE" sz="2000" spc="-1" strike="noStrike">
              <a:latin typeface="Arial"/>
            </a:endParaRPr>
          </a:p>
          <a:p>
            <a:pPr>
              <a:lnSpc>
                <a:spcPct val="100000"/>
              </a:lnSpc>
              <a:buNone/>
            </a:pPr>
            <a:r>
              <a:rPr b="0" lang="de-DE" sz="2000" spc="-1" strike="noStrike">
                <a:solidFill>
                  <a:srgbClr val="000000"/>
                </a:solidFill>
                <a:latin typeface="Calibri"/>
              </a:rPr>
              <a:t>speziellen Kinder- und Jugendchirurgie</a:t>
            </a:r>
            <a:endParaRPr b="0" lang="de-DE" sz="2000" spc="-1" strike="noStrike">
              <a:latin typeface="Arial"/>
            </a:endParaRPr>
          </a:p>
        </p:txBody>
      </p:sp>
      <p:sp>
        <p:nvSpPr>
          <p:cNvPr id="105" name="Textfeld 2"/>
          <p:cNvSpPr/>
          <p:nvPr/>
        </p:nvSpPr>
        <p:spPr>
          <a:xfrm>
            <a:off x="1103400" y="1575360"/>
            <a:ext cx="3871080" cy="2985120"/>
          </a:xfrm>
          <a:prstGeom prst="rect">
            <a:avLst/>
          </a:prstGeom>
          <a:noFill/>
          <a:ln w="0">
            <a:noFill/>
          </a:ln>
        </p:spPr>
        <p:style>
          <a:lnRef idx="0"/>
          <a:fillRef idx="0"/>
          <a:effectRef idx="0"/>
          <a:fontRef idx="minor"/>
        </p:style>
        <p:txBody>
          <a:bodyPr lIns="90000" rIns="90000" tIns="45000" bIns="45000" anchor="t">
            <a:spAutoFit/>
          </a:bodyPr>
          <a:p>
            <a:pPr>
              <a:lnSpc>
                <a:spcPct val="100000"/>
              </a:lnSpc>
              <a:buNone/>
            </a:pPr>
            <a:r>
              <a:rPr b="1" lang="de-DE" sz="2800" spc="-1" strike="noStrike">
                <a:solidFill>
                  <a:srgbClr val="ff0000"/>
                </a:solidFill>
                <a:latin typeface="Calibri"/>
              </a:rPr>
              <a:t>NRW:</a:t>
            </a:r>
            <a:endParaRPr b="0" lang="de-DE" sz="2800" spc="-1" strike="noStrike">
              <a:latin typeface="Arial"/>
            </a:endParaRPr>
          </a:p>
          <a:p>
            <a:pPr marL="285840" indent="-285840">
              <a:lnSpc>
                <a:spcPct val="100000"/>
              </a:lnSpc>
              <a:buClr>
                <a:srgbClr val="000000"/>
              </a:buClr>
              <a:buFont typeface="Arial"/>
              <a:buChar char="•"/>
            </a:pPr>
            <a:r>
              <a:rPr b="0" lang="de-DE" sz="1800" spc="-1" strike="noStrike">
                <a:solidFill>
                  <a:srgbClr val="000000"/>
                </a:solidFill>
                <a:latin typeface="Calibri"/>
              </a:rPr>
              <a:t>Allgemeine Innere</a:t>
            </a:r>
            <a:endParaRPr b="0" lang="de-DE" sz="1800" spc="-1" strike="noStrike">
              <a:latin typeface="Arial"/>
            </a:endParaRPr>
          </a:p>
          <a:p>
            <a:pPr marL="285840" indent="-285840">
              <a:lnSpc>
                <a:spcPct val="100000"/>
              </a:lnSpc>
              <a:buClr>
                <a:srgbClr val="000000"/>
              </a:buClr>
              <a:buFont typeface="Arial"/>
              <a:buChar char="•"/>
            </a:pPr>
            <a:r>
              <a:rPr b="0" lang="de-DE" sz="1800" spc="-1" strike="noStrike">
                <a:solidFill>
                  <a:srgbClr val="000000"/>
                </a:solidFill>
                <a:latin typeface="Calibri"/>
              </a:rPr>
              <a:t>Komplexe Gastroenterologie</a:t>
            </a:r>
            <a:endParaRPr b="0" lang="de-DE" sz="1800" spc="-1" strike="noStrike">
              <a:latin typeface="Arial"/>
            </a:endParaRPr>
          </a:p>
          <a:p>
            <a:pPr marL="285840" indent="-285840">
              <a:lnSpc>
                <a:spcPct val="100000"/>
              </a:lnSpc>
              <a:buClr>
                <a:srgbClr val="000000"/>
              </a:buClr>
              <a:buFont typeface="Arial"/>
              <a:buChar char="•"/>
            </a:pPr>
            <a:r>
              <a:rPr b="0" lang="de-DE" sz="1800" spc="-1" strike="noStrike">
                <a:solidFill>
                  <a:srgbClr val="000000"/>
                </a:solidFill>
                <a:latin typeface="Calibri"/>
              </a:rPr>
              <a:t>Leukämie und Lymphome</a:t>
            </a:r>
            <a:endParaRPr b="0" lang="de-DE" sz="1800" spc="-1" strike="noStrike">
              <a:latin typeface="Arial"/>
            </a:endParaRPr>
          </a:p>
          <a:p>
            <a:pPr marL="285840" indent="-285840">
              <a:lnSpc>
                <a:spcPct val="100000"/>
              </a:lnSpc>
              <a:buClr>
                <a:srgbClr val="000000"/>
              </a:buClr>
              <a:buFont typeface="Arial"/>
              <a:buChar char="•"/>
            </a:pPr>
            <a:r>
              <a:rPr b="0" lang="de-DE" sz="1800" spc="-1" strike="noStrike">
                <a:solidFill>
                  <a:srgbClr val="000000"/>
                </a:solidFill>
                <a:latin typeface="Calibri"/>
              </a:rPr>
              <a:t>Interventionelle Kardiologie</a:t>
            </a:r>
            <a:endParaRPr b="0" lang="de-DE" sz="1800" spc="-1" strike="noStrike">
              <a:latin typeface="Arial"/>
            </a:endParaRPr>
          </a:p>
          <a:p>
            <a:pPr>
              <a:lnSpc>
                <a:spcPct val="100000"/>
              </a:lnSpc>
              <a:buNone/>
            </a:pPr>
            <a:endParaRPr b="0" lang="de-DE" sz="1800" spc="-1" strike="noStrike">
              <a:latin typeface="Arial"/>
            </a:endParaRPr>
          </a:p>
          <a:p>
            <a:pPr>
              <a:lnSpc>
                <a:spcPct val="100000"/>
              </a:lnSpc>
              <a:buNone/>
            </a:pPr>
            <a:endParaRPr b="0" lang="de-DE" sz="1800" spc="-1" strike="noStrike">
              <a:latin typeface="Arial"/>
            </a:endParaRPr>
          </a:p>
          <a:p>
            <a:pPr marL="285840" indent="-285840">
              <a:lnSpc>
                <a:spcPct val="100000"/>
              </a:lnSpc>
              <a:buClr>
                <a:srgbClr val="000000"/>
              </a:buClr>
              <a:buFont typeface="Arial"/>
              <a:buChar char="•"/>
            </a:pPr>
            <a:r>
              <a:rPr b="0" lang="de-DE" sz="1800" spc="-1" strike="noStrike">
                <a:solidFill>
                  <a:srgbClr val="000000"/>
                </a:solidFill>
                <a:latin typeface="Calibri"/>
              </a:rPr>
              <a:t>Augenheilkunde</a:t>
            </a:r>
            <a:endParaRPr b="0" lang="de-DE" sz="1800" spc="-1" strike="noStrike">
              <a:latin typeface="Arial"/>
            </a:endParaRPr>
          </a:p>
          <a:p>
            <a:pPr marL="285840" indent="-285840">
              <a:lnSpc>
                <a:spcPct val="100000"/>
              </a:lnSpc>
              <a:buClr>
                <a:srgbClr val="000000"/>
              </a:buClr>
              <a:buFont typeface="Arial"/>
              <a:buChar char="•"/>
            </a:pPr>
            <a:r>
              <a:rPr b="0" lang="de-DE" sz="1800" spc="-1" strike="noStrike">
                <a:solidFill>
                  <a:srgbClr val="000000"/>
                </a:solidFill>
                <a:latin typeface="Calibri"/>
              </a:rPr>
              <a:t>Urologie</a:t>
            </a:r>
            <a:endParaRPr b="0" lang="de-DE" sz="1800" spc="-1" strike="noStrike">
              <a:latin typeface="Arial"/>
            </a:endParaRPr>
          </a:p>
          <a:p>
            <a:pPr>
              <a:lnSpc>
                <a:spcPct val="100000"/>
              </a:lnSpc>
              <a:buNone/>
            </a:pPr>
            <a:endParaRPr b="0" lang="de-DE" sz="1800" spc="-1" strike="noStrike">
              <a:latin typeface="Arial"/>
            </a:endParaRPr>
          </a:p>
        </p:txBody>
      </p:sp>
      <p:sp>
        <p:nvSpPr>
          <p:cNvPr id="106" name="Textfeld 3"/>
          <p:cNvSpPr/>
          <p:nvPr/>
        </p:nvSpPr>
        <p:spPr>
          <a:xfrm>
            <a:off x="5450760" y="4052880"/>
            <a:ext cx="5814000" cy="2527560"/>
          </a:xfrm>
          <a:prstGeom prst="rect">
            <a:avLst/>
          </a:prstGeom>
          <a:noFill/>
          <a:ln w="0">
            <a:noFill/>
          </a:ln>
        </p:spPr>
        <p:style>
          <a:lnRef idx="0"/>
          <a:fillRef idx="0"/>
          <a:effectRef idx="0"/>
          <a:fontRef idx="minor"/>
        </p:style>
        <p:txBody>
          <a:bodyPr lIns="90000" rIns="90000" tIns="45000" bIns="45000" anchor="t">
            <a:spAutoFit/>
          </a:bodyPr>
          <a:p>
            <a:pPr marL="457200" indent="-457200">
              <a:lnSpc>
                <a:spcPct val="100000"/>
              </a:lnSpc>
              <a:buClr>
                <a:srgbClr val="ff0000"/>
              </a:buClr>
              <a:buFont typeface="Wingdings" charset="2"/>
              <a:buChar char=""/>
            </a:pPr>
            <a:r>
              <a:rPr b="0" i="1" lang="de-DE" sz="2800" spc="-1" strike="noStrike">
                <a:solidFill>
                  <a:srgbClr val="ff0000"/>
                </a:solidFill>
                <a:latin typeface="Calibri"/>
              </a:rPr>
              <a:t>Die neuen LG überschneiden sich z.T. mit den NRW-LG</a:t>
            </a:r>
            <a:endParaRPr b="0" lang="de-DE" sz="2800" spc="-1" strike="noStrike">
              <a:latin typeface="Arial"/>
            </a:endParaRPr>
          </a:p>
          <a:p>
            <a:pPr marL="457200" indent="-457200">
              <a:lnSpc>
                <a:spcPct val="100000"/>
              </a:lnSpc>
              <a:buClr>
                <a:srgbClr val="ff0000"/>
              </a:buClr>
              <a:buFont typeface="Wingdings" charset="2"/>
              <a:buChar char=""/>
            </a:pPr>
            <a:r>
              <a:rPr b="0" i="1" lang="de-DE" sz="2800" spc="-1" strike="noStrike">
                <a:solidFill>
                  <a:srgbClr val="ff0000"/>
                </a:solidFill>
                <a:latin typeface="Calibri"/>
              </a:rPr>
              <a:t>Problem: Eindeutige Zuordnung jeder DRG zu jeweils 1 LG</a:t>
            </a:r>
            <a:endParaRPr b="0" lang="de-DE" sz="2800" spc="-1" strike="noStrike">
              <a:latin typeface="Arial"/>
            </a:endParaRPr>
          </a:p>
          <a:p>
            <a:pPr>
              <a:lnSpc>
                <a:spcPct val="100000"/>
              </a:lnSpc>
              <a:buNone/>
            </a:pPr>
            <a:endParaRPr b="0" lang="de-DE" sz="2000" spc="-1" strike="noStrike">
              <a:latin typeface="Arial"/>
            </a:endParaRPr>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be5d6"/>
        </a:solidFill>
      </p:bgPr>
    </p:bg>
    <p:spTree>
      <p:nvGrpSpPr>
        <p:cNvPr id="1" name=""/>
        <p:cNvGrpSpPr/>
        <p:nvPr/>
      </p:nvGrpSpPr>
      <p:grpSpPr>
        <a:xfrm>
          <a:off x="0" y="0"/>
          <a:ext cx="0" cy="0"/>
          <a:chOff x="0" y="0"/>
          <a:chExt cx="0" cy="0"/>
        </a:xfrm>
      </p:grpSpPr>
      <p:sp>
        <p:nvSpPr>
          <p:cNvPr id="107" name="PlaceHolder 1"/>
          <p:cNvSpPr>
            <a:spLocks noGrp="1"/>
          </p:cNvSpPr>
          <p:nvPr>
            <p:ph type="title"/>
          </p:nvPr>
        </p:nvSpPr>
        <p:spPr>
          <a:xfrm>
            <a:off x="838080" y="157320"/>
            <a:ext cx="10515240" cy="1325160"/>
          </a:xfrm>
          <a:prstGeom prst="rect">
            <a:avLst/>
          </a:prstGeom>
          <a:noFill/>
          <a:ln w="0">
            <a:noFill/>
          </a:ln>
        </p:spPr>
        <p:txBody>
          <a:bodyPr anchor="ctr">
            <a:noAutofit/>
          </a:bodyPr>
          <a:p>
            <a:pPr>
              <a:lnSpc>
                <a:spcPct val="90000"/>
              </a:lnSpc>
              <a:buNone/>
            </a:pPr>
            <a:r>
              <a:rPr b="1" lang="de-DE" sz="4400" spc="-1" strike="noStrike" u="sng">
                <a:solidFill>
                  <a:srgbClr val="000000"/>
                </a:solidFill>
                <a:uFillTx/>
                <a:latin typeface="Calibri Light"/>
              </a:rPr>
              <a:t>Exkurs: Leistungsgruppen NRW und Gefahren</a:t>
            </a:r>
            <a:endParaRPr b="0" lang="de-DE" sz="4400" spc="-1" strike="noStrike">
              <a:solidFill>
                <a:srgbClr val="000000"/>
              </a:solidFill>
              <a:latin typeface="Calibri"/>
            </a:endParaRPr>
          </a:p>
        </p:txBody>
      </p:sp>
      <p:sp>
        <p:nvSpPr>
          <p:cNvPr id="108" name="PlaceHolder 2"/>
          <p:cNvSpPr>
            <a:spLocks noGrp="1"/>
          </p:cNvSpPr>
          <p:nvPr>
            <p:ph/>
          </p:nvPr>
        </p:nvSpPr>
        <p:spPr>
          <a:xfrm>
            <a:off x="838080" y="1575000"/>
            <a:ext cx="10886760" cy="4574880"/>
          </a:xfrm>
          <a:prstGeom prst="rect">
            <a:avLst/>
          </a:prstGeom>
          <a:noFill/>
          <a:ln w="0">
            <a:noFill/>
          </a:ln>
        </p:spPr>
        <p:txBody>
          <a:bodyPr anchor="t">
            <a:normAutofit fontScale="79000"/>
          </a:bodyPr>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16 Versorgungsgebiete - 60 somatische Leistungsgruppen</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Vorgabe einer „Ambulantisierungsquote“</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Land weist Patientenzahlen pro LG und pro VG aus</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Kassen und Krankenhausträger verteilen über Verhandlungen diese Fallzahlen auf die einzelnen Häuser</a:t>
            </a:r>
            <a:endParaRPr b="0" lang="de-DE" sz="2800" spc="-1" strike="noStrike">
              <a:solidFill>
                <a:srgbClr val="000000"/>
              </a:solidFill>
              <a:latin typeface="Calibri"/>
            </a:endParaRPr>
          </a:p>
          <a:p>
            <a:pPr lvl="1" marL="685800" indent="-228600">
              <a:lnSpc>
                <a:spcPct val="90000"/>
              </a:lnSpc>
              <a:spcBef>
                <a:spcPts val="499"/>
              </a:spcBef>
              <a:buClr>
                <a:srgbClr val="ff0000"/>
              </a:buClr>
              <a:buFont typeface="Wingdings" charset="2"/>
              <a:buChar char=""/>
            </a:pPr>
            <a:r>
              <a:rPr b="0" i="1" lang="de-DE" sz="2600" spc="-1" strike="noStrike">
                <a:solidFill>
                  <a:srgbClr val="ff0000"/>
                </a:solidFill>
                <a:latin typeface="Calibri"/>
              </a:rPr>
              <a:t>Verhandlungen geben Kassen Einfluss auf die Planung</a:t>
            </a:r>
            <a:endParaRPr b="0" lang="de-DE" sz="2600" spc="-1" strike="noStrike">
              <a:solidFill>
                <a:srgbClr val="000000"/>
              </a:solidFill>
              <a:latin typeface="Calibri"/>
            </a:endParaRPr>
          </a:p>
          <a:p>
            <a:pPr lvl="1" marL="685800" indent="-228600">
              <a:lnSpc>
                <a:spcPct val="90000"/>
              </a:lnSpc>
              <a:spcBef>
                <a:spcPts val="499"/>
              </a:spcBef>
              <a:buClr>
                <a:srgbClr val="ff0000"/>
              </a:buClr>
              <a:buFont typeface="Wingdings" charset="2"/>
              <a:buChar char=""/>
            </a:pPr>
            <a:r>
              <a:rPr b="0" i="1" lang="de-DE" sz="2600" spc="-1" strike="noStrike">
                <a:solidFill>
                  <a:srgbClr val="ff0000"/>
                </a:solidFill>
                <a:latin typeface="Calibri"/>
              </a:rPr>
              <a:t>Annäherung an Vertragsmodell/Einkaufsmodell (Kassen verhandeln frei mit KHs)</a:t>
            </a:r>
            <a:endParaRPr b="0" lang="de-DE" sz="26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Ausgehandelte Fallzahlen gelten als Obergrenze (mit Korridor)</a:t>
            </a:r>
            <a:endParaRPr b="0" lang="de-DE" sz="2800" spc="-1" strike="noStrike">
              <a:solidFill>
                <a:srgbClr val="000000"/>
              </a:solidFill>
              <a:latin typeface="Calibri"/>
            </a:endParaRPr>
          </a:p>
          <a:p>
            <a:pPr lvl="1" marL="685800" indent="-228600">
              <a:lnSpc>
                <a:spcPct val="90000"/>
              </a:lnSpc>
              <a:spcBef>
                <a:spcPts val="499"/>
              </a:spcBef>
              <a:buClr>
                <a:srgbClr val="ff0000"/>
              </a:buClr>
              <a:buFont typeface="Wingdings" charset="2"/>
              <a:buChar char=""/>
            </a:pPr>
            <a:r>
              <a:rPr b="0" i="1" lang="de-DE" sz="2600" spc="-1" strike="noStrike">
                <a:solidFill>
                  <a:srgbClr val="ff0000"/>
                </a:solidFill>
                <a:latin typeface="Calibri"/>
              </a:rPr>
              <a:t>Strafe: Entfernung aus Plan</a:t>
            </a:r>
            <a:endParaRPr b="0" lang="de-DE" sz="2600" spc="-1" strike="noStrike">
              <a:solidFill>
                <a:srgbClr val="000000"/>
              </a:solidFill>
              <a:latin typeface="Calibri"/>
            </a:endParaRPr>
          </a:p>
          <a:p>
            <a:pPr lvl="1" marL="685800" indent="-228600">
              <a:lnSpc>
                <a:spcPct val="90000"/>
              </a:lnSpc>
              <a:spcBef>
                <a:spcPts val="499"/>
              </a:spcBef>
              <a:buClr>
                <a:srgbClr val="ff0000"/>
              </a:buClr>
              <a:buFont typeface="Wingdings" charset="2"/>
              <a:buChar char=""/>
            </a:pPr>
            <a:r>
              <a:rPr b="0" i="1" lang="de-DE" sz="2600" spc="-1" strike="noStrike">
                <a:solidFill>
                  <a:srgbClr val="ff0000"/>
                </a:solidFill>
                <a:latin typeface="Calibri"/>
              </a:rPr>
              <a:t>Morbiditätsrisiko geht von Kassen auf Krankenhäuser über</a:t>
            </a:r>
            <a:endParaRPr b="0" lang="de-DE" sz="2600" spc="-1" strike="noStrike">
              <a:solidFill>
                <a:srgbClr val="000000"/>
              </a:solidFill>
              <a:latin typeface="Calibri"/>
            </a:endParaRPr>
          </a:p>
          <a:p>
            <a:pPr lvl="1" marL="685800" indent="-228600">
              <a:lnSpc>
                <a:spcPct val="90000"/>
              </a:lnSpc>
              <a:spcBef>
                <a:spcPts val="499"/>
              </a:spcBef>
              <a:buClr>
                <a:srgbClr val="ff0000"/>
              </a:buClr>
              <a:buFont typeface="Wingdings" charset="2"/>
              <a:buChar char=""/>
            </a:pPr>
            <a:r>
              <a:rPr b="0" i="1" lang="de-DE" sz="2600" spc="-1" strike="noStrike">
                <a:solidFill>
                  <a:srgbClr val="ff0000"/>
                </a:solidFill>
                <a:latin typeface="Calibri"/>
              </a:rPr>
              <a:t>Anreiz Patienten nicht mehr zu behandeln, wenn Grenze erreicht (Wartezeiten, Verschieben in andere Bereiche/KHs (= Unterversorgung)</a:t>
            </a:r>
            <a:endParaRPr b="0" lang="de-DE" sz="2600" spc="-1" strike="noStrike">
              <a:solidFill>
                <a:srgbClr val="000000"/>
              </a:solidFill>
              <a:latin typeface="Calibri"/>
            </a:endParaRPr>
          </a:p>
          <a:p>
            <a:pPr>
              <a:lnSpc>
                <a:spcPct val="90000"/>
              </a:lnSpc>
              <a:spcBef>
                <a:spcPts val="1001"/>
              </a:spcBef>
              <a:buNone/>
            </a:pPr>
            <a:endParaRPr b="0" lang="de-DE" sz="2800" spc="-1" strike="noStrike">
              <a:solidFill>
                <a:srgbClr val="000000"/>
              </a:solidFill>
              <a:latin typeface="Calibri"/>
            </a:endParaRPr>
          </a:p>
          <a:p>
            <a:pPr>
              <a:lnSpc>
                <a:spcPct val="90000"/>
              </a:lnSpc>
              <a:spcBef>
                <a:spcPts val="1001"/>
              </a:spcBef>
              <a:buNone/>
            </a:pPr>
            <a:endParaRPr b="0" lang="de-DE" sz="2800" spc="-1" strike="noStrike">
              <a:solidFill>
                <a:srgbClr val="000000"/>
              </a:solidFill>
              <a:latin typeface="Calibri"/>
            </a:endParaRPr>
          </a:p>
          <a:p>
            <a:pPr>
              <a:lnSpc>
                <a:spcPct val="90000"/>
              </a:lnSpc>
              <a:spcBef>
                <a:spcPts val="1001"/>
              </a:spcBef>
              <a:buNone/>
            </a:pPr>
            <a:endParaRPr b="0" lang="de-DE" sz="2800" spc="-1" strike="noStrike">
              <a:solidFill>
                <a:srgbClr val="000000"/>
              </a:solidFill>
              <a:latin typeface="Calibri"/>
            </a:endParaRPr>
          </a:p>
          <a:p>
            <a:pPr>
              <a:lnSpc>
                <a:spcPct val="90000"/>
              </a:lnSpc>
              <a:spcBef>
                <a:spcPts val="1001"/>
              </a:spcBef>
              <a:buNone/>
            </a:pPr>
            <a:endParaRPr b="0" lang="de-DE" sz="28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09" name="PlaceHolder 1"/>
          <p:cNvSpPr>
            <a:spLocks noGrp="1"/>
          </p:cNvSpPr>
          <p:nvPr>
            <p:ph type="title"/>
          </p:nvPr>
        </p:nvSpPr>
        <p:spPr>
          <a:xfrm>
            <a:off x="821160" y="0"/>
            <a:ext cx="10549080" cy="1325160"/>
          </a:xfrm>
          <a:prstGeom prst="rect">
            <a:avLst/>
          </a:prstGeom>
          <a:noFill/>
          <a:ln w="0">
            <a:noFill/>
          </a:ln>
        </p:spPr>
        <p:txBody>
          <a:bodyPr anchor="ctr">
            <a:normAutofit/>
          </a:bodyPr>
          <a:p>
            <a:pPr>
              <a:lnSpc>
                <a:spcPct val="90000"/>
              </a:lnSpc>
              <a:buNone/>
            </a:pPr>
            <a:r>
              <a:rPr b="1" lang="de-DE" sz="4400" spc="-1" strike="noStrike" u="sng">
                <a:solidFill>
                  <a:srgbClr val="000000"/>
                </a:solidFill>
                <a:uFillTx/>
                <a:latin typeface="Calibri Light"/>
              </a:rPr>
              <a:t>Qualitätskriterien im Gesetz - Beispiele </a:t>
            </a:r>
            <a:endParaRPr b="0" lang="de-DE" sz="4400" spc="-1" strike="noStrike">
              <a:solidFill>
                <a:srgbClr val="000000"/>
              </a:solidFill>
              <a:latin typeface="Calibri"/>
            </a:endParaRPr>
          </a:p>
        </p:txBody>
      </p:sp>
      <p:sp>
        <p:nvSpPr>
          <p:cNvPr id="110" name="Textfeld 6"/>
          <p:cNvSpPr/>
          <p:nvPr/>
        </p:nvSpPr>
        <p:spPr>
          <a:xfrm>
            <a:off x="981360" y="4765680"/>
            <a:ext cx="9713880" cy="1654920"/>
          </a:xfrm>
          <a:prstGeom prst="rect">
            <a:avLst/>
          </a:prstGeom>
          <a:noFill/>
          <a:ln w="0">
            <a:noFill/>
          </a:ln>
        </p:spPr>
        <p:style>
          <a:lnRef idx="0"/>
          <a:fillRef idx="0"/>
          <a:effectRef idx="0"/>
          <a:fontRef idx="minor"/>
        </p:style>
        <p:txBody>
          <a:bodyPr lIns="90000" rIns="90000" tIns="45000" bIns="45000" anchor="t">
            <a:spAutoFit/>
          </a:bodyPr>
          <a:p>
            <a:pPr marL="343080" indent="-343080">
              <a:lnSpc>
                <a:spcPct val="107000"/>
              </a:lnSpc>
              <a:buClr>
                <a:srgbClr val="ff0000"/>
              </a:buClr>
              <a:buFont typeface="Wingdings" charset="2"/>
              <a:buChar char=""/>
            </a:pPr>
            <a:r>
              <a:rPr b="0" i="1" lang="de-DE" sz="2400" spc="-1" strike="noStrike">
                <a:solidFill>
                  <a:srgbClr val="ff0000"/>
                </a:solidFill>
                <a:latin typeface="Calibri"/>
                <a:ea typeface="Calibri"/>
              </a:rPr>
              <a:t>Q-kriterien NRW sind noch relativ einfach zu erfüllen</a:t>
            </a:r>
            <a:endParaRPr b="0" lang="de-DE" sz="2400" spc="-1" strike="noStrike">
              <a:latin typeface="Arial"/>
            </a:endParaRPr>
          </a:p>
          <a:p>
            <a:pPr marL="343080" indent="-343080">
              <a:lnSpc>
                <a:spcPct val="107000"/>
              </a:lnSpc>
              <a:buClr>
                <a:srgbClr val="ff0000"/>
              </a:buClr>
              <a:buFont typeface="Wingdings" charset="2"/>
              <a:buChar char=""/>
            </a:pPr>
            <a:r>
              <a:rPr b="0" i="1" lang="de-DE" sz="2400" spc="-1" strike="noStrike">
                <a:solidFill>
                  <a:srgbClr val="ff0000"/>
                </a:solidFill>
                <a:latin typeface="Calibri"/>
                <a:ea typeface="Calibri"/>
              </a:rPr>
              <a:t>Verschärfung bereits bei den Q-Kriterien der neuen LG  (z.T. 5 Fachärzte, z.T. sehr hohe Spezialisierung der Fachärzte)</a:t>
            </a:r>
            <a:endParaRPr b="0" lang="de-DE" sz="2400" spc="-1" strike="noStrike">
              <a:latin typeface="Arial"/>
            </a:endParaRPr>
          </a:p>
          <a:p>
            <a:pPr marL="343080" indent="-343080">
              <a:lnSpc>
                <a:spcPct val="107000"/>
              </a:lnSpc>
              <a:buClr>
                <a:srgbClr val="ff0000"/>
              </a:buClr>
              <a:buFont typeface="Wingdings" charset="2"/>
              <a:buChar char=""/>
            </a:pPr>
            <a:r>
              <a:rPr b="0" i="1" lang="de-DE" sz="2400" spc="-1" strike="noStrike">
                <a:solidFill>
                  <a:srgbClr val="ff0000"/>
                </a:solidFill>
                <a:latin typeface="Calibri"/>
                <a:ea typeface="Calibri"/>
              </a:rPr>
              <a:t>Nochmalige Verschärfung droht über Rechtsverordnung</a:t>
            </a:r>
            <a:endParaRPr b="0" lang="de-DE" sz="2400" spc="-1" strike="noStrike">
              <a:latin typeface="Arial"/>
            </a:endParaRPr>
          </a:p>
        </p:txBody>
      </p:sp>
      <p:sp>
        <p:nvSpPr>
          <p:cNvPr id="111" name="Textfeld 3"/>
          <p:cNvSpPr/>
          <p:nvPr/>
        </p:nvSpPr>
        <p:spPr>
          <a:xfrm>
            <a:off x="1087560" y="1333440"/>
            <a:ext cx="9607680" cy="912600"/>
          </a:xfrm>
          <a:prstGeom prst="rect">
            <a:avLst/>
          </a:prstGeom>
          <a:noFill/>
          <a:ln w="0">
            <a:noFill/>
          </a:ln>
        </p:spPr>
        <p:style>
          <a:lnRef idx="0"/>
          <a:fillRef idx="0"/>
          <a:effectRef idx="0"/>
          <a:fontRef idx="minor"/>
        </p:style>
        <p:txBody>
          <a:bodyPr lIns="90000" rIns="90000" tIns="45000" bIns="45000" anchor="t">
            <a:spAutoFit/>
          </a:bodyPr>
          <a:p>
            <a:pPr>
              <a:lnSpc>
                <a:spcPct val="100000"/>
              </a:lnSpc>
              <a:buNone/>
            </a:pPr>
            <a:r>
              <a:rPr b="1" lang="de-DE" sz="1800" spc="-1" strike="noStrike" u="sng">
                <a:solidFill>
                  <a:srgbClr val="000000"/>
                </a:solidFill>
                <a:uFillTx/>
                <a:latin typeface="Calibri"/>
              </a:rPr>
              <a:t>Allg. Innere: </a:t>
            </a:r>
            <a:r>
              <a:rPr b="0" lang="de-DE" sz="1800" spc="-1" strike="noStrike">
                <a:solidFill>
                  <a:srgbClr val="000000"/>
                </a:solidFill>
                <a:latin typeface="Calibri"/>
              </a:rPr>
              <a:t>LG Intensivmedizin (Standort), LG Allg. Chirurgie (Kooperation), Rö, EKG, Sono, Basislabor 24/7, CT 24/7 (Kooperation), Endoskopie tgl. 10 Std., FA Innere (3 VZÄ), Rufdienst (24/7), PPUGV</a:t>
            </a:r>
            <a:endParaRPr b="0" lang="de-DE" sz="1800" spc="-1" strike="noStrike">
              <a:latin typeface="Arial"/>
            </a:endParaRPr>
          </a:p>
        </p:txBody>
      </p:sp>
      <p:sp>
        <p:nvSpPr>
          <p:cNvPr id="112" name="Textfeld 5"/>
          <p:cNvSpPr/>
          <p:nvPr/>
        </p:nvSpPr>
        <p:spPr>
          <a:xfrm>
            <a:off x="1087560" y="2802960"/>
            <a:ext cx="9607680" cy="1186920"/>
          </a:xfrm>
          <a:prstGeom prst="rect">
            <a:avLst/>
          </a:prstGeom>
          <a:noFill/>
          <a:ln w="0">
            <a:noFill/>
          </a:ln>
        </p:spPr>
        <p:style>
          <a:lnRef idx="0"/>
          <a:fillRef idx="0"/>
          <a:effectRef idx="0"/>
          <a:fontRef idx="minor"/>
        </p:style>
        <p:txBody>
          <a:bodyPr lIns="90000" rIns="90000" tIns="45000" bIns="45000" anchor="t">
            <a:spAutoFit/>
          </a:bodyPr>
          <a:p>
            <a:pPr>
              <a:lnSpc>
                <a:spcPct val="100000"/>
              </a:lnSpc>
              <a:buNone/>
            </a:pPr>
            <a:r>
              <a:rPr b="1" lang="de-DE" sz="1800" spc="-1" strike="noStrike" u="sng">
                <a:solidFill>
                  <a:srgbClr val="000000"/>
                </a:solidFill>
                <a:uFillTx/>
                <a:latin typeface="Calibri"/>
              </a:rPr>
              <a:t>Komplexe Gastroenterologie: </a:t>
            </a:r>
            <a:r>
              <a:rPr b="0" lang="de-DE" sz="1800" spc="-1" strike="noStrike">
                <a:solidFill>
                  <a:srgbClr val="000000"/>
                </a:solidFill>
                <a:latin typeface="Calibri"/>
              </a:rPr>
              <a:t>LG Intensivmedizin, LG Allg. Innere, LG Allg. Chirurgie (alles Standort), LG Palliativmedizin (Kooperation), Gastroskopie, Koloskopie, Sono, Endosono, CT 24/7 (Standort),  FA Innere u. Gastro (2 VZÄ) und FA Innere (1 VZÄ), Rufdienst (24/7), PPUGV</a:t>
            </a:r>
            <a:endParaRPr b="0" lang="de-DE" sz="1800" spc="-1" strike="noStrike">
              <a:latin typeface="Arial"/>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0</TotalTime>
  <Application>LibreOffice/7.3.7.2$Linux_X86_64 LibreOffice_project/30$Build-2</Application>
  <AppVersion>15.0000</AppVersion>
  <Words>5488</Words>
  <Paragraphs>501</Paragraphs>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2023-07-17T13:06:19Z</dcterms:created>
  <dc:creator>Thomas Böhm</dc:creator>
  <dc:description/>
  <dc:language>de-DE</dc:language>
  <cp:lastModifiedBy>Thomas Böhm</cp:lastModifiedBy>
  <dcterms:modified xsi:type="dcterms:W3CDTF">2025-03-17T18:58:46Z</dcterms:modified>
  <cp:revision>26</cp:revision>
  <dc:subject/>
  <dc:title>Massiver Abbau droht, Finanz‐„Revolution“ fällt aus</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otes">
    <vt:i4>21</vt:i4>
  </property>
  <property fmtid="{D5CDD505-2E9C-101B-9397-08002B2CF9AE}" pid="3" name="PresentationFormat">
    <vt:lpwstr>Breitbild</vt:lpwstr>
  </property>
  <property fmtid="{D5CDD505-2E9C-101B-9397-08002B2CF9AE}" pid="4" name="Slides">
    <vt:i4>59</vt:i4>
  </property>
</Properties>
</file>