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7.xml.rels" ContentType="application/vnd.openxmlformats-package.relationships+xml"/>
  <Override PartName="/ppt/notesSlides/_rels/notesSlide12.xml.rels" ContentType="application/vnd.openxmlformats-package.relationships+xml"/>
  <Override PartName="/ppt/notesSlides/_rels/notesSlide23.xml.rels" ContentType="application/vnd.openxmlformats-package.relationships+xml"/>
  <Override PartName="/ppt/notesSlides/_rels/notesSlide29.xml.rels" ContentType="application/vnd.openxmlformats-package.relationships+xml"/>
  <Override PartName="/ppt/notesSlides/_rels/notesSlide37.xml.rels" ContentType="application/vnd.openxmlformats-package.relationships+xml"/>
  <Override PartName="/ppt/notesSlides/_rels/notesSlide6.xml.rels" ContentType="application/vnd.openxmlformats-package.relationships+xml"/>
  <Override PartName="/ppt/notesSlides/_rels/notesSlide15.xml.rels" ContentType="application/vnd.openxmlformats-package.relationships+xml"/>
  <Override PartName="/ppt/notesSlides/_rels/notesSlide9.xml.rels" ContentType="application/vnd.openxmlformats-package.relationships+xml"/>
  <Override PartName="/ppt/notesSlides/_rels/notesSlide21.xml.rels" ContentType="application/vnd.openxmlformats-package.relationships+xml"/>
  <Override PartName="/ppt/notesSlides/_rels/notesSlide19.xml.rels" ContentType="application/vnd.openxmlformats-package.relationships+xml"/>
  <Override PartName="/ppt/notesSlides/_rels/notesSlide39.xml.rels" ContentType="application/vnd.openxmlformats-package.relationships+xml"/>
  <Override PartName="/ppt/notesSlides/_rels/notesSlide13.xml.rels" ContentType="application/vnd.openxmlformats-package.relationships+xml"/>
  <Override PartName="/ppt/notesSlides/_rels/notesSlide11.xml.rels" ContentType="application/vnd.openxmlformats-package.relationships+xml"/>
  <Override PartName="/ppt/notesSlides/_rels/notesSlide1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xml.rels" ContentType="application/vnd.openxmlformats-package.relationships+xml"/>
  <Override PartName="/ppt/notesSlides/_rels/notesSlide43.xml.rels" ContentType="application/vnd.openxmlformats-package.relationships+xml"/>
  <Override PartName="/ppt/notesSlides/_rels/notesSlide42.xml.rels" ContentType="application/vnd.openxmlformats-package.relationships+xml"/>
  <Override PartName="/ppt/notesSlides/_rels/notesSlide40.xml.rels" ContentType="application/vnd.openxmlformats-package.relationships+xml"/>
  <Override PartName="/ppt/notesSlides/_rels/notesSlide41.xml.rels" ContentType="application/vnd.openxmlformats-package.relationships+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43.xml" ContentType="application/vnd.openxmlformats-officedocument.presentationml.notesSlide+xml"/>
  <Override PartName="/ppt/notesSlides/notesSlide42.xml" ContentType="application/vnd.openxmlformats-officedocument.presentationml.notesSlide+xml"/>
  <Override PartName="/ppt/notesSlides/notesSlide40.xml" ContentType="application/vnd.openxmlformats-officedocument.presentationml.notesSlide+xml"/>
  <Override PartName="/ppt/notesSlides/notesSlide29.xml" ContentType="application/vnd.openxmlformats-officedocument.presentationml.notesSlide+xml"/>
  <Override PartName="/ppt/notesSlides/notesSlide41.xml" ContentType="application/vnd.openxmlformats-officedocument.presentationml.notesSlide+xml"/>
  <Override PartName="/ppt/notesSlides/notesSlide39.xml" ContentType="application/vnd.openxmlformats-officedocument.presentationml.notesSlide+xml"/>
  <Override PartName="/ppt/notesSlides/notesSlide9.xml" ContentType="application/vnd.openxmlformats-officedocument.presentationml.notesSlide+xml"/>
  <Override PartName="/ppt/notesSlides/notesSlide37.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wmf" ContentType="image/x-wmf"/>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7.xml.rels" ContentType="application/vnd.openxmlformats-package.relationships+xml"/>
  <Override PartName="/ppt/slides/_rels/slide42.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20.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25.xml.rels" ContentType="application/vnd.openxmlformats-package.relationships+xml"/>
  <Override PartName="/ppt/slides/_rels/slide30.xml.rels" ContentType="application/vnd.openxmlformats-package.relationships+xml"/>
  <Override PartName="/ppt/slides/_rels/slide45.xml.rels" ContentType="application/vnd.openxmlformats-package.relationships+xml"/>
  <Override PartName="/ppt/slides/_rels/slide14.xml.rels" ContentType="application/vnd.openxmlformats-package.relationships+xml"/>
  <Override PartName="/ppt/slides/_rels/slide29.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28.xml.rels" ContentType="application/vnd.openxmlformats-package.relationships+xml"/>
  <Override PartName="/ppt/slides/_rels/slide44.xml.rels" ContentType="application/vnd.openxmlformats-package.relationships+xml"/>
  <Override PartName="/ppt/slides/_rels/slide2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43.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12.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33.xml" ContentType="application/vnd.openxmlformats-officedocument.presentationml.slide+xml"/>
  <Override PartName="/ppt/slides/slide4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44.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2.xml" ContentType="application/vnd.openxmlformats-officedocument.presentationml.slide+xml"/>
  <Override PartName="/ppt/slides/slide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5"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6" name="PlaceHolder 4"/>
          <p:cNvSpPr>
            <a:spLocks noGrp="1"/>
          </p:cNvSpPr>
          <p:nvPr>
            <p:ph type="dt" idx="7"/>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7" name="PlaceHolder 5"/>
          <p:cNvSpPr>
            <a:spLocks noGrp="1"/>
          </p:cNvSpPr>
          <p:nvPr>
            <p:ph type="ftr" idx="8"/>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8" name="PlaceHolder 6"/>
          <p:cNvSpPr>
            <a:spLocks noGrp="1"/>
          </p:cNvSpPr>
          <p:nvPr>
            <p:ph type="sldNum" idx="9"/>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548488C9-2E77-4F82-8844-78C1E6CD456F}"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7.xml.rels><?xml version="1.0" encoding="UTF-8"?>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
</Relationships>
</file>

<file path=ppt/notesSlides/_rels/notesSlide39.xml.rels><?xml version="1.0" encoding="UTF-8"?>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1.xml.rels><?xml version="1.0" encoding="UTF-8"?>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
</Relationships>
</file>

<file path=ppt/notesSlides/_rels/notesSlide42.xml.rels><?xml version="1.0" encoding="UTF-8"?>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
</Relationships>
</file>

<file path=ppt/notesSlides/_rels/notesSlide43.xml.rels><?xml version="1.0" encoding="UTF-8"?>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sldImg"/>
          </p:nvPr>
        </p:nvSpPr>
        <p:spPr>
          <a:xfrm>
            <a:off x="685800" y="1143000"/>
            <a:ext cx="5486040" cy="3085920"/>
          </a:xfrm>
          <a:prstGeom prst="rect">
            <a:avLst/>
          </a:prstGeom>
          <a:ln w="0">
            <a:noFill/>
          </a:ln>
        </p:spPr>
      </p:sp>
      <p:sp>
        <p:nvSpPr>
          <p:cNvPr id="17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80"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3CB9E887-F89B-4024-A65C-B0EE3848892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PlaceHolder 1"/>
          <p:cNvSpPr>
            <a:spLocks noGrp="1"/>
          </p:cNvSpPr>
          <p:nvPr>
            <p:ph type="sldImg"/>
          </p:nvPr>
        </p:nvSpPr>
        <p:spPr>
          <a:xfrm>
            <a:off x="685800" y="1143000"/>
            <a:ext cx="5486040" cy="3085920"/>
          </a:xfrm>
          <a:prstGeom prst="rect">
            <a:avLst/>
          </a:prstGeom>
          <a:ln w="0">
            <a:noFill/>
          </a:ln>
        </p:spPr>
      </p:sp>
      <p:sp>
        <p:nvSpPr>
          <p:cNvPr id="194"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spcAft>
                <a:spcPts val="1199"/>
              </a:spcAft>
              <a:buNone/>
              <a:tabLst>
                <a:tab algn="l" pos="0"/>
              </a:tabLst>
            </a:pPr>
            <a:endParaRPr b="0" lang="de-DE" sz="1800" spc="-1" strike="noStrike">
              <a:latin typeface="Arial"/>
            </a:endParaRPr>
          </a:p>
          <a:p>
            <a:pPr>
              <a:lnSpc>
                <a:spcPct val="100000"/>
              </a:lnSpc>
              <a:buNone/>
              <a:tabLst>
                <a:tab algn="l" pos="0"/>
              </a:tabLst>
            </a:pPr>
            <a:r>
              <a:rPr b="0" lang="de-DE" sz="2000" spc="-1" strike="noStrike">
                <a:latin typeface="Aptos"/>
                <a:ea typeface="Times New Roman"/>
              </a:rPr>
              <a:t>Gibt an wie viele Fälle unterhalb einer prozentualen Grenze liegen</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Bsp: 20% Perzentile</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Man hat 100 Standorte und sortiert sie aufsteigend nach ihrer Fallzahl.</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Ergebnis: Die 20 Standorte (20%) mit den geringsten Fallzahlen liegen unter der 10%-Perzentile (Grenze zwischen 20. und 21. KH)</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Die Grenze (Fallzahl) ergibt sich aus der Betrachtung der Zahl der Standorte (wann sind es 20%)</a:t>
            </a:r>
            <a:endParaRPr b="0" lang="de-DE" sz="2000" spc="-1" strike="noStrike">
              <a:latin typeface="Arial"/>
            </a:endParaRPr>
          </a:p>
          <a:p>
            <a:pPr>
              <a:lnSpc>
                <a:spcPct val="100000"/>
              </a:lnSpc>
              <a:buNone/>
              <a:tabLst>
                <a:tab algn="l" pos="0"/>
              </a:tabLst>
            </a:pPr>
            <a:r>
              <a:rPr b="1" lang="de-DE" sz="2000" spc="-1" strike="noStrike">
                <a:latin typeface="Aptos"/>
                <a:ea typeface="Times New Roman"/>
              </a:rPr>
              <a:t>Mindestvorhaltezahl wird anders berechnet: </a:t>
            </a:r>
            <a:r>
              <a:rPr b="0" lang="de-DE" sz="2000" spc="-1" strike="noStrike">
                <a:latin typeface="Aptos"/>
                <a:ea typeface="Times New Roman"/>
              </a:rPr>
              <a:t>Grenze liegt bei 20% der gesamten </a:t>
            </a:r>
            <a:r>
              <a:rPr b="1" lang="de-DE" sz="2000" spc="-1" strike="noStrike">
                <a:latin typeface="Aptos"/>
                <a:ea typeface="Times New Roman"/>
              </a:rPr>
              <a:t>Fallzahl </a:t>
            </a:r>
            <a:r>
              <a:rPr b="0" lang="de-DE" sz="2000" spc="-1" strike="noStrike">
                <a:latin typeface="Aptos"/>
                <a:ea typeface="Times New Roman"/>
              </a:rPr>
              <a:t>einer LG</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Mindestvorhaltezahl bleibt damit gleich (bis neue RV), damit auch Grenze für die Frage, wann ein Krankenhaus betroffen ist.</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Allerdings sind jeweils mehr Krankenhäuser betroffen, wenn kleinere ausscheiden</a:t>
            </a:r>
            <a:endParaRPr b="0" lang="de-DE" sz="2000" spc="-1" strike="noStrike">
              <a:latin typeface="Arial"/>
            </a:endParaRPr>
          </a:p>
          <a:p>
            <a:pPr>
              <a:lnSpc>
                <a:spcPct val="100000"/>
              </a:lnSpc>
              <a:buNone/>
              <a:tabLst>
                <a:tab algn="l" pos="0"/>
              </a:tabLst>
            </a:pPr>
            <a:endParaRPr b="0" lang="de-DE" sz="2000" spc="-1" strike="noStrike">
              <a:latin typeface="Arial"/>
            </a:endParaRPr>
          </a:p>
          <a:p>
            <a:pPr>
              <a:lnSpc>
                <a:spcPct val="100000"/>
              </a:lnSpc>
              <a:buNone/>
              <a:tabLst>
                <a:tab algn="l" pos="0"/>
              </a:tabLst>
            </a:pPr>
            <a:r>
              <a:rPr b="0" lang="de-DE" sz="2000" spc="-1" strike="noStrike">
                <a:latin typeface="Aptos"/>
                <a:ea typeface="Times New Roman"/>
              </a:rPr>
              <a:t>Auszug aus der Begründung (Drs. 20/11854 S. 158</a:t>
            </a:r>
            <a:r>
              <a:rPr b="0" i="1" lang="de-DE" sz="2000" spc="-1" strike="noStrike">
                <a:latin typeface="Aptos"/>
                <a:ea typeface="Times New Roman"/>
              </a:rPr>
              <a:t>): „Das IQWiG soll seine Empfehlungen grundsätzlich in Form der Angabe von Perzentilen der gesamten Behandlungsfälle eines Kalenderjahres je Leistungsgruppe angeben. … So könnte in einer Leistungsgruppe beispielsweise das 20. Perzentil der Behandlungsfälle vorgeschlagen werden („Cut-Off“), das im Ergebnis dann dazu führt, dass Krankenhausstandorte, die unterhalb des 20. Perzentils der gesamten Behandlungsfälle eines Kalenderjahres je Leistungsgruppe liegen, die Mindestvorhaltezahl nicht erfüllen.“</a:t>
            </a:r>
            <a:endParaRPr b="0" lang="de-DE" sz="2000" spc="-1" strike="noStrike">
              <a:latin typeface="Arial"/>
            </a:endParaRPr>
          </a:p>
          <a:p>
            <a:pPr>
              <a:lnSpc>
                <a:spcPct val="100000"/>
              </a:lnSpc>
              <a:buNone/>
              <a:tabLst>
                <a:tab algn="l" pos="0"/>
              </a:tabLst>
            </a:pPr>
            <a:endParaRPr b="0" lang="de-DE" sz="2000" spc="-1" strike="noStrike">
              <a:latin typeface="Arial"/>
            </a:endParaRPr>
          </a:p>
        </p:txBody>
      </p:sp>
      <p:sp>
        <p:nvSpPr>
          <p:cNvPr id="195"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D075256E-C226-4E6B-AB00-165F32CDA14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sldImg"/>
          </p:nvPr>
        </p:nvSpPr>
        <p:spPr>
          <a:xfrm>
            <a:off x="685800" y="1143000"/>
            <a:ext cx="5486040" cy="3085920"/>
          </a:xfrm>
          <a:prstGeom prst="rect">
            <a:avLst/>
          </a:prstGeom>
          <a:ln w="0">
            <a:noFill/>
          </a:ln>
        </p:spPr>
      </p:sp>
      <p:sp>
        <p:nvSpPr>
          <p:cNvPr id="19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98"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D5303891-DB11-4860-A802-963D39F98084}"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PlaceHolder 1"/>
          <p:cNvSpPr>
            <a:spLocks noGrp="1"/>
          </p:cNvSpPr>
          <p:nvPr>
            <p:ph type="sldImg"/>
          </p:nvPr>
        </p:nvSpPr>
        <p:spPr>
          <a:xfrm>
            <a:off x="685800" y="1143000"/>
            <a:ext cx="5486040" cy="3085920"/>
          </a:xfrm>
          <a:prstGeom prst="rect">
            <a:avLst/>
          </a:prstGeom>
          <a:ln w="0">
            <a:noFill/>
          </a:ln>
        </p:spPr>
      </p:sp>
      <p:sp>
        <p:nvSpPr>
          <p:cNvPr id="20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01" name="PlaceHolder 3"/>
          <p:cNvSpPr>
            <a:spLocks noGrp="1"/>
          </p:cNvSpPr>
          <p:nvPr>
            <p:ph type="sldNum" idx="1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90ADF40-CF79-4BF0-A20C-79F142D01F1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sldImg"/>
          </p:nvPr>
        </p:nvSpPr>
        <p:spPr>
          <a:xfrm>
            <a:off x="685800" y="1143000"/>
            <a:ext cx="5486040" cy="3085920"/>
          </a:xfrm>
          <a:prstGeom prst="rect">
            <a:avLst/>
          </a:prstGeom>
          <a:ln w="0">
            <a:noFill/>
          </a:ln>
        </p:spPr>
      </p:sp>
      <p:sp>
        <p:nvSpPr>
          <p:cNvPr id="20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04" name="PlaceHolder 3"/>
          <p:cNvSpPr>
            <a:spLocks noGrp="1"/>
          </p:cNvSpPr>
          <p:nvPr>
            <p:ph type="sldNum" idx="1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B94B9C1-A806-403A-9D53-9604748C0BAD}"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PlaceHolder 1"/>
          <p:cNvSpPr>
            <a:spLocks noGrp="1"/>
          </p:cNvSpPr>
          <p:nvPr>
            <p:ph type="sldImg"/>
          </p:nvPr>
        </p:nvSpPr>
        <p:spPr>
          <a:xfrm>
            <a:off x="685800" y="1143000"/>
            <a:ext cx="5486040" cy="3085920"/>
          </a:xfrm>
          <a:prstGeom prst="rect">
            <a:avLst/>
          </a:prstGeom>
          <a:ln w="0">
            <a:noFill/>
          </a:ln>
        </p:spPr>
      </p:sp>
      <p:sp>
        <p:nvSpPr>
          <p:cNvPr id="206"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Kommentar Arndt:</a:t>
            </a:r>
            <a:endParaRPr b="0" lang="de-DE" sz="2000" spc="-1" strike="noStrike">
              <a:latin typeface="Arial"/>
            </a:endParaRPr>
          </a:p>
          <a:p>
            <a:pPr marL="216000" indent="-216000">
              <a:lnSpc>
                <a:spcPct val="100000"/>
              </a:lnSpc>
              <a:buNone/>
            </a:pPr>
            <a:r>
              <a:rPr b="0" i="1" lang="de-DE" sz="2000" spc="-1" strike="noStrike">
                <a:latin typeface="Arial"/>
              </a:rPr>
              <a:t>Datum in Folie korrigiert.</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i="1" lang="de-DE" sz="2000" spc="-1" strike="noStrike">
                <a:latin typeface="Arial"/>
              </a:rPr>
              <a:t>ok</a:t>
            </a:r>
            <a:endParaRPr b="0" lang="de-DE" sz="2000" spc="-1" strike="noStrike">
              <a:latin typeface="Arial"/>
            </a:endParaRPr>
          </a:p>
        </p:txBody>
      </p:sp>
      <p:sp>
        <p:nvSpPr>
          <p:cNvPr id="207"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D01D06F6-8B8F-4568-ACD8-11351DEEC17E}"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sldImg"/>
          </p:nvPr>
        </p:nvSpPr>
        <p:spPr>
          <a:xfrm>
            <a:off x="685800" y="1143000"/>
            <a:ext cx="5486040" cy="3085920"/>
          </a:xfrm>
          <a:prstGeom prst="rect">
            <a:avLst/>
          </a:prstGeom>
          <a:ln w="0">
            <a:noFill/>
          </a:ln>
        </p:spPr>
      </p:sp>
      <p:sp>
        <p:nvSpPr>
          <p:cNvPr id="20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Obergrenze: Übergang Morbiditätsrisiko, Unterversorgung am Jahresende</a:t>
            </a:r>
            <a:endParaRPr b="0" lang="de-DE" sz="2000" spc="-1" strike="noStrike">
              <a:latin typeface="Arial"/>
            </a:endParaRPr>
          </a:p>
        </p:txBody>
      </p:sp>
      <p:sp>
        <p:nvSpPr>
          <p:cNvPr id="210"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CDB601A-0211-4495-B164-6DFE358D8B1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PlaceHolder 1"/>
          <p:cNvSpPr>
            <a:spLocks noGrp="1"/>
          </p:cNvSpPr>
          <p:nvPr>
            <p:ph type="sldImg"/>
          </p:nvPr>
        </p:nvSpPr>
        <p:spPr>
          <a:xfrm>
            <a:off x="685800" y="1143000"/>
            <a:ext cx="5486040" cy="3085920"/>
          </a:xfrm>
          <a:prstGeom prst="rect">
            <a:avLst/>
          </a:prstGeom>
          <a:ln w="0">
            <a:noFill/>
          </a:ln>
        </p:spPr>
      </p:sp>
      <p:sp>
        <p:nvSpPr>
          <p:cNvPr id="212"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r>
              <a:rPr b="0" lang="de-DE" sz="2000" spc="-1" strike="noStrike">
                <a:latin typeface="Arial"/>
              </a:rPr>
              <a:t>Kommentar Arndt:</a:t>
            </a:r>
            <a:r>
              <a:rPr b="0" i="1" lang="de-DE" sz="1200" spc="-1" strike="noStrike">
                <a:latin typeface="Arial"/>
              </a:rPr>
              <a:t>weil Schließungen als Folge der Bestrafung keine Entscheidung im Rahmen der jeweiligen Landeskrankenhausplanung sind</a:t>
            </a:r>
            <a:endParaRPr b="0" lang="de-DE" sz="1200" spc="-1" strike="noStrike">
              <a:latin typeface="Arial"/>
            </a:endParaRPr>
          </a:p>
          <a:p>
            <a:pPr>
              <a:lnSpc>
                <a:spcPct val="100000"/>
              </a:lnSpc>
              <a:buNone/>
              <a:tabLst>
                <a:tab algn="l" pos="0"/>
              </a:tabLst>
            </a:pPr>
            <a:endParaRPr b="0" lang="de-DE" sz="1200" spc="-1" strike="noStrike">
              <a:latin typeface="Arial"/>
            </a:endParaRPr>
          </a:p>
          <a:p>
            <a:pPr>
              <a:lnSpc>
                <a:spcPct val="100000"/>
              </a:lnSpc>
              <a:buNone/>
              <a:tabLst>
                <a:tab algn="l" pos="0"/>
              </a:tabLst>
            </a:pPr>
            <a:r>
              <a:rPr b="0" i="1" lang="de-DE" sz="1200" spc="-1" strike="noStrike">
                <a:latin typeface="Arial"/>
              </a:rPr>
              <a:t>geändert</a:t>
            </a:r>
            <a:endParaRPr b="0" lang="de-DE" sz="1200" spc="-1" strike="noStrike">
              <a:latin typeface="Arial"/>
            </a:endParaRPr>
          </a:p>
          <a:p>
            <a:pPr>
              <a:lnSpc>
                <a:spcPct val="100000"/>
              </a:lnSpc>
              <a:buNone/>
              <a:tabLst>
                <a:tab algn="l" pos="0"/>
              </a:tabLst>
            </a:pPr>
            <a:endParaRPr b="0" lang="de-DE" sz="1200" spc="-1" strike="noStrike">
              <a:latin typeface="Arial"/>
            </a:endParaRPr>
          </a:p>
        </p:txBody>
      </p:sp>
      <p:sp>
        <p:nvSpPr>
          <p:cNvPr id="213" name="PlaceHolder 3"/>
          <p:cNvSpPr>
            <a:spLocks noGrp="1"/>
          </p:cNvSpPr>
          <p:nvPr>
            <p:ph type="sldNum" idx="2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319E79AE-E796-4385-9C1A-3CFDD0DA830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sldImg"/>
          </p:nvPr>
        </p:nvSpPr>
        <p:spPr>
          <a:xfrm>
            <a:off x="685800" y="1143000"/>
            <a:ext cx="5486040" cy="3085920"/>
          </a:xfrm>
          <a:prstGeom prst="rect">
            <a:avLst/>
          </a:prstGeom>
          <a:ln w="0">
            <a:noFill/>
          </a:ln>
        </p:spPr>
      </p:sp>
      <p:sp>
        <p:nvSpPr>
          <p:cNvPr id="21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6" name="PlaceHolder 3"/>
          <p:cNvSpPr>
            <a:spLocks noGrp="1"/>
          </p:cNvSpPr>
          <p:nvPr>
            <p:ph type="sldNum" idx="2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71B7E9F-F7E6-4AF1-B52B-B49FA9C7CB1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PlaceHolder 1"/>
          <p:cNvSpPr>
            <a:spLocks noGrp="1"/>
          </p:cNvSpPr>
          <p:nvPr>
            <p:ph type="sldImg"/>
          </p:nvPr>
        </p:nvSpPr>
        <p:spPr>
          <a:xfrm>
            <a:off x="685800" y="1143000"/>
            <a:ext cx="5486040" cy="3085920"/>
          </a:xfrm>
          <a:prstGeom prst="rect">
            <a:avLst/>
          </a:prstGeom>
          <a:ln w="0">
            <a:noFill/>
          </a:ln>
        </p:spPr>
      </p:sp>
      <p:sp>
        <p:nvSpPr>
          <p:cNvPr id="21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9" name="PlaceHolder 3"/>
          <p:cNvSpPr>
            <a:spLocks noGrp="1"/>
          </p:cNvSpPr>
          <p:nvPr>
            <p:ph type="sldNum" idx="2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AE79040-C778-4D31-8A51-0B87886D6929}"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sldImg"/>
          </p:nvPr>
        </p:nvSpPr>
        <p:spPr>
          <a:xfrm>
            <a:off x="685800" y="1143000"/>
            <a:ext cx="5486040" cy="3085920"/>
          </a:xfrm>
          <a:prstGeom prst="rect">
            <a:avLst/>
          </a:prstGeom>
          <a:ln w="0">
            <a:noFill/>
          </a:ln>
        </p:spPr>
      </p:sp>
      <p:sp>
        <p:nvSpPr>
          <p:cNvPr id="22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2" name="PlaceHolder 3"/>
          <p:cNvSpPr>
            <a:spLocks noGrp="1"/>
          </p:cNvSpPr>
          <p:nvPr>
            <p:ph type="sldNum" idx="2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1F3C17A-FC68-4E5E-8D0A-0DB6C444BD58}"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1"/>
          <p:cNvSpPr>
            <a:spLocks noGrp="1"/>
          </p:cNvSpPr>
          <p:nvPr>
            <p:ph type="sldImg"/>
          </p:nvPr>
        </p:nvSpPr>
        <p:spPr>
          <a:xfrm>
            <a:off x="685800" y="1143000"/>
            <a:ext cx="5486040" cy="3085920"/>
          </a:xfrm>
          <a:prstGeom prst="rect">
            <a:avLst/>
          </a:prstGeom>
          <a:ln w="0">
            <a:noFill/>
          </a:ln>
        </p:spPr>
      </p:sp>
      <p:sp>
        <p:nvSpPr>
          <p:cNvPr id="22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5" name="PlaceHolder 3"/>
          <p:cNvSpPr>
            <a:spLocks noGrp="1"/>
          </p:cNvSpPr>
          <p:nvPr>
            <p:ph type="sldNum" idx="2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48CE974-C854-4694-94B2-08852BA03341}"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sldImg"/>
          </p:nvPr>
        </p:nvSpPr>
        <p:spPr>
          <a:xfrm>
            <a:off x="685800" y="1143000"/>
            <a:ext cx="5486040" cy="3085920"/>
          </a:xfrm>
          <a:prstGeom prst="rect">
            <a:avLst/>
          </a:prstGeom>
          <a:ln w="0">
            <a:noFill/>
          </a:ln>
        </p:spPr>
      </p:sp>
      <p:sp>
        <p:nvSpPr>
          <p:cNvPr id="227"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r>
              <a:rPr b="0" lang="de-DE" sz="1200" spc="-1" strike="noStrike">
                <a:latin typeface="Arial"/>
              </a:rPr>
              <a:t>Förderbetrag: 300 Mio., Es gibt 3 LG;: Anteil LG 1: 20% der VHBR, Anteil LG 2: 30%, Anteil LG 3: 50%</a:t>
            </a:r>
            <a:endParaRPr b="0" lang="de-DE" sz="1200" spc="-1" strike="noStrike">
              <a:latin typeface="Arial"/>
            </a:endParaRPr>
          </a:p>
          <a:p>
            <a:pPr>
              <a:lnSpc>
                <a:spcPct val="100000"/>
              </a:lnSpc>
              <a:buNone/>
              <a:tabLst>
                <a:tab algn="l" pos="0"/>
              </a:tabLst>
            </a:pPr>
            <a:r>
              <a:rPr b="1" lang="de-DE" sz="1200" spc="-1" strike="noStrike">
                <a:latin typeface="Arial"/>
              </a:rPr>
              <a:t>Aufteilung auf die LG im Bund:</a:t>
            </a:r>
            <a:endParaRPr b="0" lang="de-DE" sz="1200" spc="-1" strike="noStrike">
              <a:latin typeface="Arial"/>
            </a:endParaRPr>
          </a:p>
          <a:p>
            <a:pPr>
              <a:lnSpc>
                <a:spcPct val="100000"/>
              </a:lnSpc>
              <a:buNone/>
              <a:tabLst>
                <a:tab algn="l" pos="0"/>
              </a:tabLst>
            </a:pPr>
            <a:r>
              <a:rPr b="0" lang="de-DE" sz="1200" spc="-1" strike="noStrike">
                <a:latin typeface="Arial"/>
              </a:rPr>
              <a:t>LG 1 bekommt 60 Mio. </a:t>
            </a:r>
            <a:endParaRPr b="0" lang="de-DE" sz="1200" spc="-1" strike="noStrike">
              <a:latin typeface="Arial"/>
            </a:endParaRPr>
          </a:p>
          <a:p>
            <a:pPr>
              <a:lnSpc>
                <a:spcPct val="100000"/>
              </a:lnSpc>
              <a:buNone/>
              <a:tabLst>
                <a:tab algn="l" pos="0"/>
              </a:tabLst>
            </a:pPr>
            <a:r>
              <a:rPr b="0" lang="de-DE" sz="1200" spc="-1" strike="noStrike">
                <a:latin typeface="Arial"/>
              </a:rPr>
              <a:t>LG 2 bekommt 90 Mio.</a:t>
            </a:r>
            <a:endParaRPr b="0" lang="de-DE" sz="1200" spc="-1" strike="noStrike">
              <a:latin typeface="Arial"/>
            </a:endParaRPr>
          </a:p>
          <a:p>
            <a:pPr>
              <a:lnSpc>
                <a:spcPct val="100000"/>
              </a:lnSpc>
              <a:buNone/>
              <a:tabLst>
                <a:tab algn="l" pos="0"/>
              </a:tabLst>
            </a:pPr>
            <a:r>
              <a:rPr b="0" lang="de-DE" sz="1200" spc="-1" strike="noStrike">
                <a:latin typeface="Arial"/>
              </a:rPr>
              <a:t>LG 3 bekommt 150 Mio.</a:t>
            </a:r>
            <a:endParaRPr b="0" lang="de-DE" sz="1200" spc="-1" strike="noStrike">
              <a:latin typeface="Arial"/>
            </a:endParaRPr>
          </a:p>
          <a:p>
            <a:pPr>
              <a:lnSpc>
                <a:spcPct val="100000"/>
              </a:lnSpc>
              <a:buNone/>
              <a:tabLst>
                <a:tab algn="l" pos="0"/>
              </a:tabLst>
            </a:pPr>
            <a:r>
              <a:rPr b="1" lang="de-DE" sz="1200" spc="-1" strike="noStrike">
                <a:latin typeface="Arial"/>
              </a:rPr>
              <a:t>Aufteilung auf Länder:</a:t>
            </a:r>
            <a:endParaRPr b="0" lang="de-DE" sz="1200" spc="-1" strike="noStrike">
              <a:latin typeface="Arial"/>
            </a:endParaRPr>
          </a:p>
          <a:p>
            <a:pPr>
              <a:lnSpc>
                <a:spcPct val="100000"/>
              </a:lnSpc>
              <a:buNone/>
              <a:tabLst>
                <a:tab algn="l" pos="0"/>
              </a:tabLst>
            </a:pPr>
            <a:r>
              <a:rPr b="0" lang="de-DE" sz="1200" spc="-1" strike="noStrike">
                <a:latin typeface="Arial"/>
              </a:rPr>
              <a:t>Beispiel: LG 1 60 Mio. </a:t>
            </a:r>
            <a:endParaRPr b="0" lang="de-DE" sz="1200" spc="-1" strike="noStrike">
              <a:latin typeface="Arial"/>
            </a:endParaRPr>
          </a:p>
          <a:p>
            <a:pPr>
              <a:lnSpc>
                <a:spcPct val="100000"/>
              </a:lnSpc>
              <a:buNone/>
              <a:tabLst>
                <a:tab algn="l" pos="0"/>
              </a:tabLst>
            </a:pPr>
            <a:r>
              <a:rPr b="0" lang="de-DE" sz="1200" spc="-1" strike="noStrike">
                <a:latin typeface="Arial"/>
              </a:rPr>
              <a:t>Land A hat 20% der VHBR im Bund: Land bekommt also 12 Mio.</a:t>
            </a:r>
            <a:endParaRPr b="0" lang="de-DE" sz="1200" spc="-1" strike="noStrike">
              <a:latin typeface="Arial"/>
            </a:endParaRPr>
          </a:p>
          <a:p>
            <a:pPr>
              <a:lnSpc>
                <a:spcPct val="100000"/>
              </a:lnSpc>
              <a:buNone/>
              <a:tabLst>
                <a:tab algn="l" pos="0"/>
              </a:tabLst>
            </a:pPr>
            <a:r>
              <a:rPr b="1" lang="de-DE" sz="1200" spc="-1" strike="noStrike">
                <a:latin typeface="Arial"/>
              </a:rPr>
              <a:t>Aufteilung auf Standorte </a:t>
            </a:r>
            <a:r>
              <a:rPr b="0" lang="de-DE" sz="1200" spc="-1" strike="noStrike">
                <a:latin typeface="Arial"/>
              </a:rPr>
              <a:t>(siehe Land)</a:t>
            </a:r>
            <a:endParaRPr b="0" lang="de-DE" sz="1200" spc="-1" strike="noStrike">
              <a:latin typeface="Arial"/>
            </a:endParaRPr>
          </a:p>
          <a:p>
            <a:pPr>
              <a:lnSpc>
                <a:spcPct val="100000"/>
              </a:lnSpc>
              <a:buNone/>
              <a:tabLst>
                <a:tab algn="l" pos="0"/>
              </a:tabLst>
            </a:pPr>
            <a:r>
              <a:rPr b="0" lang="de-DE" sz="1200" spc="-1" strike="noStrike">
                <a:latin typeface="Arial"/>
              </a:rPr>
              <a:t>Beispiel: Standort y hat 10% der VHBR des Landes in der LG 1: Standort bekommt also 1,2 Mio. für LG 1</a:t>
            </a:r>
            <a:endParaRPr b="0" lang="de-DE" sz="1200" spc="-1" strike="noStrike">
              <a:latin typeface="Arial"/>
            </a:endParaRPr>
          </a:p>
          <a:p>
            <a:pPr>
              <a:lnSpc>
                <a:spcPct val="100000"/>
              </a:lnSpc>
              <a:buNone/>
              <a:tabLst>
                <a:tab algn="l" pos="0"/>
              </a:tabLst>
            </a:pPr>
            <a:r>
              <a:rPr b="1" lang="de-DE" sz="1200" spc="-1" strike="noStrike">
                <a:latin typeface="Arial"/>
              </a:rPr>
              <a:t>Auszahlung:</a:t>
            </a:r>
            <a:endParaRPr b="0" lang="de-DE" sz="1200" spc="-1" strike="noStrike">
              <a:latin typeface="Arial"/>
            </a:endParaRPr>
          </a:p>
          <a:p>
            <a:pPr>
              <a:lnSpc>
                <a:spcPct val="100000"/>
              </a:lnSpc>
              <a:buNone/>
              <a:tabLst>
                <a:tab algn="l" pos="0"/>
              </a:tabLst>
            </a:pPr>
            <a:r>
              <a:rPr b="0" lang="de-DE" sz="1200" spc="-1" strike="noStrike">
                <a:latin typeface="Arial"/>
              </a:rPr>
              <a:t>Beispiel: LG 1 hat bundesweit 100.000 VHBR (entspricht 400 Mio. Euro)</a:t>
            </a:r>
            <a:endParaRPr b="0" lang="de-DE" sz="1200" spc="-1" strike="noStrike">
              <a:latin typeface="Arial"/>
            </a:endParaRPr>
          </a:p>
          <a:p>
            <a:pPr>
              <a:lnSpc>
                <a:spcPct val="100000"/>
              </a:lnSpc>
              <a:buNone/>
              <a:tabLst>
                <a:tab algn="l" pos="0"/>
              </a:tabLst>
            </a:pPr>
            <a:r>
              <a:rPr b="0" lang="de-DE" sz="1200" spc="-1" strike="noStrike">
                <a:latin typeface="Arial"/>
              </a:rPr>
              <a:t>60 Mio. (gesamter Förderbetrag) / gesamte VHBR in LG 1 x 4000 Euro (Bundesbasisfallwert) </a:t>
            </a:r>
            <a:endParaRPr b="0" lang="de-DE" sz="1200" spc="-1" strike="noStrike">
              <a:latin typeface="Arial"/>
            </a:endParaRPr>
          </a:p>
          <a:p>
            <a:pPr>
              <a:lnSpc>
                <a:spcPct val="100000"/>
              </a:lnSpc>
              <a:buNone/>
              <a:tabLst>
                <a:tab algn="l" pos="0"/>
              </a:tabLst>
            </a:pPr>
            <a:r>
              <a:rPr b="0" lang="de-DE" sz="1200" spc="-1" strike="noStrike">
                <a:latin typeface="Arial"/>
              </a:rPr>
              <a:t>60 Mio. / 100.000x4000 / = 0,15 = Erhöhung der VHBR um 15%  (115.000 VHBR x 4000 = 460 Mio)</a:t>
            </a:r>
            <a:endParaRPr b="0" lang="de-DE" sz="1200" spc="-1" strike="noStrike">
              <a:latin typeface="Arial"/>
            </a:endParaRPr>
          </a:p>
          <a:p>
            <a:pPr>
              <a:lnSpc>
                <a:spcPct val="100000"/>
              </a:lnSpc>
              <a:buNone/>
              <a:tabLst>
                <a:tab algn="l" pos="0"/>
              </a:tabLst>
            </a:pPr>
            <a:endParaRPr b="0" lang="de-DE" sz="1200" spc="-1" strike="noStrike">
              <a:latin typeface="Arial"/>
            </a:endParaRPr>
          </a:p>
        </p:txBody>
      </p:sp>
      <p:sp>
        <p:nvSpPr>
          <p:cNvPr id="228" name="PlaceHolder 3"/>
          <p:cNvSpPr>
            <a:spLocks noGrp="1"/>
          </p:cNvSpPr>
          <p:nvPr>
            <p:ph type="sldNum" idx="2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00BFDBF-5F1C-409C-A208-A1A5299C30D9}"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PlaceHolder 1"/>
          <p:cNvSpPr>
            <a:spLocks noGrp="1"/>
          </p:cNvSpPr>
          <p:nvPr>
            <p:ph type="sldImg"/>
          </p:nvPr>
        </p:nvSpPr>
        <p:spPr>
          <a:xfrm>
            <a:off x="685800" y="1143000"/>
            <a:ext cx="5486040" cy="3085920"/>
          </a:xfrm>
          <a:prstGeom prst="rect">
            <a:avLst/>
          </a:prstGeom>
          <a:ln w="0">
            <a:noFill/>
          </a:ln>
        </p:spPr>
      </p:sp>
      <p:sp>
        <p:nvSpPr>
          <p:cNvPr id="230"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Beispiel: Landesvorhaltevolumen ist 10% des Bundesvorhaltevolumens: Land bekommt 12,5 Mio.</a:t>
            </a:r>
            <a:endParaRPr b="0" lang="de-DE" sz="2000" spc="-1" strike="noStrike">
              <a:latin typeface="Arial"/>
            </a:endParaRPr>
          </a:p>
          <a:p>
            <a:pPr marL="216000" indent="-216000">
              <a:lnSpc>
                <a:spcPct val="100000"/>
              </a:lnSpc>
              <a:buNone/>
            </a:pPr>
            <a:r>
              <a:rPr b="0" lang="de-DE" sz="2000" spc="-1" strike="noStrike">
                <a:latin typeface="Arial"/>
              </a:rPr>
              <a:t>Anteil des Vorhaltevolumens eines KH ist 10% des gesamten Vorhaltevolumens der zuschlagsberechtigten KHs: KH bekommt 1,25 Mio.</a:t>
            </a:r>
            <a:endParaRPr b="0" lang="de-DE" sz="2000" spc="-1" strike="noStrike">
              <a:latin typeface="Arial"/>
            </a:endParaRPr>
          </a:p>
        </p:txBody>
      </p:sp>
      <p:sp>
        <p:nvSpPr>
          <p:cNvPr id="231" name="PlaceHolder 3"/>
          <p:cNvSpPr>
            <a:spLocks noGrp="1"/>
          </p:cNvSpPr>
          <p:nvPr>
            <p:ph type="sldNum" idx="2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FE29B144-3091-4867-A780-6BBADBC69A2C}"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PlaceHolder 1"/>
          <p:cNvSpPr>
            <a:spLocks noGrp="1"/>
          </p:cNvSpPr>
          <p:nvPr>
            <p:ph type="sldImg"/>
          </p:nvPr>
        </p:nvSpPr>
        <p:spPr>
          <a:xfrm>
            <a:off x="685800" y="1143000"/>
            <a:ext cx="5486040" cy="3085920"/>
          </a:xfrm>
          <a:prstGeom prst="rect">
            <a:avLst/>
          </a:prstGeom>
          <a:ln w="0">
            <a:noFill/>
          </a:ln>
        </p:spPr>
      </p:sp>
      <p:sp>
        <p:nvSpPr>
          <p:cNvPr id="23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4" name="PlaceHolder 3"/>
          <p:cNvSpPr>
            <a:spLocks noGrp="1"/>
          </p:cNvSpPr>
          <p:nvPr>
            <p:ph type="sldNum" idx="2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BBDACC1-8369-4949-91D8-FFCAB544015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
          <p:cNvSpPr>
            <a:spLocks noGrp="1"/>
          </p:cNvSpPr>
          <p:nvPr>
            <p:ph type="sldImg"/>
          </p:nvPr>
        </p:nvSpPr>
        <p:spPr>
          <a:xfrm>
            <a:off x="685800" y="1143000"/>
            <a:ext cx="5486040" cy="3085920"/>
          </a:xfrm>
          <a:prstGeom prst="rect">
            <a:avLst/>
          </a:prstGeom>
          <a:ln w="0">
            <a:noFill/>
          </a:ln>
        </p:spPr>
      </p:sp>
      <p:sp>
        <p:nvSpPr>
          <p:cNvPr id="236"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1" lang="de-DE" sz="2000" spc="-1" strike="noStrike">
                <a:latin typeface="Arial"/>
              </a:rPr>
              <a:t>Veränderungsrate</a:t>
            </a:r>
            <a:r>
              <a:rPr b="0" lang="de-DE" sz="2000" spc="-1" strike="noStrike">
                <a:latin typeface="Arial"/>
              </a:rPr>
              <a:t> gem. § 71 SGB 5 („Beitragssatzstabilität“): jährliche Steigerung der Einnahmen der Krankenkassen (in %)</a:t>
            </a:r>
            <a:endParaRPr b="0" lang="de-DE" sz="2000" spc="-1" strike="noStrike">
              <a:latin typeface="Arial"/>
            </a:endParaRPr>
          </a:p>
          <a:p>
            <a:pPr marL="216000" indent="-216000">
              <a:lnSpc>
                <a:spcPct val="100000"/>
              </a:lnSpc>
              <a:buNone/>
            </a:pPr>
            <a:r>
              <a:rPr b="0" lang="de-DE" sz="2000" spc="-1" strike="noStrike">
                <a:latin typeface="Arial"/>
              </a:rPr>
              <a:t>Die Ausgaben für die jeweiligen Versorgungsbereiche (z.B. Krankenhäuser) dürfen nicht stärker steigen als dieser Prozentsatz</a:t>
            </a:r>
            <a:endParaRPr b="0" lang="de-DE" sz="2000" spc="-1" strike="noStrike">
              <a:latin typeface="Arial"/>
            </a:endParaRPr>
          </a:p>
          <a:p>
            <a:pPr marL="216000" indent="-216000">
              <a:lnSpc>
                <a:spcPct val="100000"/>
              </a:lnSpc>
              <a:buNone/>
            </a:pPr>
            <a:r>
              <a:rPr b="0" lang="de-DE" sz="2000" spc="-1" strike="noStrike">
                <a:latin typeface="Arial"/>
              </a:rPr>
              <a:t>Im KH-Bereich KHEntgG § 10: Landesbasisfallwerte dürfen nicht stärken steigen als dieser Prozentsatz</a:t>
            </a:r>
            <a:endParaRPr b="0" lang="de-DE" sz="2000" spc="-1" strike="noStrike">
              <a:latin typeface="Arial"/>
            </a:endParaRPr>
          </a:p>
          <a:p>
            <a:pPr marL="216000" indent="-216000">
              <a:lnSpc>
                <a:spcPct val="100000"/>
              </a:lnSpc>
              <a:buNone/>
            </a:pPr>
            <a:r>
              <a:rPr b="1" lang="de-DE" sz="2000" spc="-1" strike="noStrike">
                <a:latin typeface="Arial"/>
              </a:rPr>
              <a:t>Orientierungswert: </a:t>
            </a:r>
            <a:r>
              <a:rPr b="0" lang="de-DE" sz="2000" spc="-1" strike="noStrike">
                <a:latin typeface="Arial"/>
              </a:rPr>
              <a:t>vom Statistischen Bundesamt festgestellte Preissteigerungsrate für Krankenhäuser (Personal- und Sachkosten)</a:t>
            </a:r>
            <a:endParaRPr b="0" lang="de-DE" sz="2000" spc="-1" strike="noStrike">
              <a:latin typeface="Arial"/>
            </a:endParaRPr>
          </a:p>
          <a:p>
            <a:pPr marL="216000" indent="-216000">
              <a:lnSpc>
                <a:spcPct val="100000"/>
              </a:lnSpc>
              <a:buNone/>
            </a:pPr>
            <a:r>
              <a:rPr b="1" lang="de-DE" sz="2000" spc="-1" strike="noStrike">
                <a:latin typeface="Arial"/>
              </a:rPr>
              <a:t>Veränderungswert: </a:t>
            </a:r>
            <a:r>
              <a:rPr b="0" lang="de-DE" sz="2000" spc="-1" strike="noStrike">
                <a:latin typeface="Arial"/>
              </a:rPr>
              <a:t>Der Anteil des Orientierungswertes um den der Orientierungswert die Veränderungsrate übersteigen darf (z.B. 1/3 der Differenz)</a:t>
            </a:r>
            <a:endParaRPr b="0" lang="de-DE" sz="2000" spc="-1" strike="noStrike">
              <a:latin typeface="Arial"/>
            </a:endParaRPr>
          </a:p>
          <a:p>
            <a:pPr marL="216000" indent="-216000">
              <a:lnSpc>
                <a:spcPct val="100000"/>
              </a:lnSpc>
              <a:buNone/>
            </a:pPr>
            <a:r>
              <a:rPr b="1" lang="de-DE" sz="2000" spc="-1" strike="noStrike">
                <a:latin typeface="Arial"/>
              </a:rPr>
              <a:t>Tarifrate: </a:t>
            </a:r>
            <a:r>
              <a:rPr b="0" lang="de-DE" sz="2000" spc="-1" strike="noStrike">
                <a:latin typeface="Arial"/>
              </a:rPr>
              <a:t>durchschnittliche Steigerung der Tariflöhne (getrennt nach Pflege am Bett, Ärzte und übriger Personalbereich)</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237" name="PlaceHolder 3"/>
          <p:cNvSpPr>
            <a:spLocks noGrp="1"/>
          </p:cNvSpPr>
          <p:nvPr>
            <p:ph type="sldNum" idx="2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18D4B01-7C56-46CF-A724-5FE9C83393E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PlaceHolder 1"/>
          <p:cNvSpPr>
            <a:spLocks noGrp="1"/>
          </p:cNvSpPr>
          <p:nvPr>
            <p:ph type="sldImg"/>
          </p:nvPr>
        </p:nvSpPr>
        <p:spPr>
          <a:xfrm>
            <a:off x="685800" y="1143000"/>
            <a:ext cx="5486040" cy="3085920"/>
          </a:xfrm>
          <a:prstGeom prst="rect">
            <a:avLst/>
          </a:prstGeom>
          <a:ln w="0">
            <a:noFill/>
          </a:ln>
        </p:spPr>
      </p:sp>
      <p:sp>
        <p:nvSpPr>
          <p:cNvPr id="23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Form: Fallpauschalen mit unterschiedlichen Schweregradstufen</a:t>
            </a:r>
            <a:endParaRPr b="0" lang="de-DE" sz="2000" spc="-1" strike="noStrike">
              <a:latin typeface="Arial"/>
            </a:endParaRPr>
          </a:p>
          <a:p>
            <a:pPr marL="216000" indent="-216000">
              <a:lnSpc>
                <a:spcPct val="100000"/>
              </a:lnSpc>
              <a:buNone/>
            </a:pPr>
            <a:r>
              <a:rPr b="0" lang="de-DE" sz="2000" spc="-1" strike="noStrike">
                <a:latin typeface="DejaVuSansCondensed"/>
              </a:rPr>
              <a:t>Kassen, KV und DKG vereinbaren für welche Leistungen aus dem Katalog zum „ambulanten Operieren im KH“ (SGB 5 § 115b) diese Vergütung gilt</a:t>
            </a:r>
            <a:endParaRPr b="0" lang="de-DE" sz="2000" spc="-1" strike="noStrike">
              <a:latin typeface="Arial"/>
            </a:endParaRPr>
          </a:p>
          <a:p>
            <a:pPr marL="216000" indent="-216000">
              <a:lnSpc>
                <a:spcPct val="100000"/>
              </a:lnSpc>
              <a:buNone/>
            </a:pPr>
            <a:r>
              <a:rPr b="0" lang="de-DE" sz="2000" spc="-1" strike="noStrike">
                <a:latin typeface="DejaVuSansCondensed"/>
              </a:rPr>
              <a:t>2025: 22 Hybrid-DRG </a:t>
            </a:r>
            <a:endParaRPr b="0" lang="de-DE" sz="2000" spc="-1" strike="noStrike">
              <a:latin typeface="Arial"/>
            </a:endParaRPr>
          </a:p>
          <a:p>
            <a:pPr marL="216000" indent="-216000">
              <a:lnSpc>
                <a:spcPct val="100000"/>
              </a:lnSpc>
              <a:buNone/>
            </a:pPr>
            <a:r>
              <a:rPr b="0" lang="de-DE" sz="2000" spc="-1" strike="noStrike">
                <a:latin typeface="DejaVuSansCondensed"/>
              </a:rPr>
              <a:t>Vergütung zwischen 929 (Eingriffe am Anus) und 2227 Euro (beidseitige Leistenhernien)</a:t>
            </a:r>
            <a:endParaRPr b="0" lang="de-DE" sz="2000" spc="-1" strike="noStrike">
              <a:latin typeface="Arial"/>
            </a:endParaRPr>
          </a:p>
        </p:txBody>
      </p:sp>
      <p:sp>
        <p:nvSpPr>
          <p:cNvPr id="240" name="PlaceHolder 3"/>
          <p:cNvSpPr>
            <a:spLocks noGrp="1"/>
          </p:cNvSpPr>
          <p:nvPr>
            <p:ph type="sldNum" idx="3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22B122D-0F07-4B21-AEE1-567FDA8B4A2C}"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sldImg"/>
          </p:nvPr>
        </p:nvSpPr>
        <p:spPr>
          <a:xfrm>
            <a:off x="685800" y="1143000"/>
            <a:ext cx="5486040" cy="3085920"/>
          </a:xfrm>
          <a:prstGeom prst="rect">
            <a:avLst/>
          </a:prstGeom>
          <a:ln w="0">
            <a:noFill/>
          </a:ln>
        </p:spPr>
      </p:sp>
      <p:sp>
        <p:nvSpPr>
          <p:cNvPr id="18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83"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3625A7B-A66C-4977-87D5-8DB3B3106A6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sldImg"/>
          </p:nvPr>
        </p:nvSpPr>
        <p:spPr>
          <a:xfrm>
            <a:off x="685800" y="1143000"/>
            <a:ext cx="5486040" cy="3085920"/>
          </a:xfrm>
          <a:prstGeom prst="rect">
            <a:avLst/>
          </a:prstGeom>
          <a:ln w="0">
            <a:noFill/>
          </a:ln>
        </p:spPr>
      </p:sp>
      <p:sp>
        <p:nvSpPr>
          <p:cNvPr id="18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86"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40B1753-BE7B-4C5F-A2BD-FB8AA8A6877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sldImg"/>
          </p:nvPr>
        </p:nvSpPr>
        <p:spPr>
          <a:xfrm>
            <a:off x="685800" y="1143000"/>
            <a:ext cx="5486040" cy="3085920"/>
          </a:xfrm>
          <a:prstGeom prst="rect">
            <a:avLst/>
          </a:prstGeom>
          <a:ln w="0">
            <a:noFill/>
          </a:ln>
        </p:spPr>
      </p:sp>
      <p:sp>
        <p:nvSpPr>
          <p:cNvPr id="18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89"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073F7A5-EEBD-4AF2-984B-E1195AAD411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Img"/>
          </p:nvPr>
        </p:nvSpPr>
        <p:spPr>
          <a:xfrm>
            <a:off x="685800" y="1143000"/>
            <a:ext cx="5486040" cy="3085920"/>
          </a:xfrm>
          <a:prstGeom prst="rect">
            <a:avLst/>
          </a:prstGeom>
          <a:ln w="0">
            <a:noFill/>
          </a:ln>
        </p:spPr>
      </p:sp>
      <p:sp>
        <p:nvSpPr>
          <p:cNvPr id="19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92"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9723246-C904-49C9-980B-FDB89993BC85}"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13840EA-535B-41D4-911F-8D4B2D539090}"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B16CEE2-FA00-481A-B700-C96B27A80C14}"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BBFA0F1-279E-4CB8-8B69-965963D788A3}"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B0625CFD-0B00-4BD0-A48E-08C20276EC38}"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07814FD3-D968-43AD-A1E1-C2623947F4DF}"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8"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03430306-83BC-4BC3-A11A-457D15820303}"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14744A7B-99D5-49A8-8924-6F5ED5853E42}"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3"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08EB9EE6-805A-4E55-910C-BA3DF01BB9F2}"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2DDE5C7C-C30E-41FD-A208-BC4D47BB3E63}"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3340F388-7B3A-472E-9397-4A500CF6101F}"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9"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2A71234F-7046-495F-82AA-58AE291B9B28}"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41F5685-E26B-4D3F-B5D7-B5014C851509}"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3"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E80C0B64-8D23-44F4-9396-77010C77CAB3}"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7"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41239E1E-25E8-4B3A-818D-91531BEF5496}"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9"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0"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67CA5F1E-24BD-495E-B893-6EB2A112CAF3}"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0455EC52-010D-43E5-8342-6BD31A84BFC2}"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7"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2"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43D84FF1-9ED7-4265-BA3F-640EB897178D}"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DA7BED5-4986-4070-B803-E86587FD4313}"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F798A32-8377-47E3-97FE-79DB87CB5E42}"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8DB91D8-77D3-4919-AEA1-E9F365AC7DD0}"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57D0B1B-48EA-4BE0-8963-BD0DA5C55668}"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7DEC880-525B-4261-A839-B337DC9BF5B5}"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DC660ED-451D-4EB6-8DF3-B2A3626B6D40}"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662A8D5-8311-4E80-86D2-2C60B8CE00E6}"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56BC1A7F-6B33-492E-8D54-EDB5E70EBE03}"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fld id="{0452EE6D-C8DB-48D9-BCCF-0C3C54FE3F4F}" type="slidenum">
              <a:rPr b="0" lang="de-DE" sz="1800" spc="-1" strike="noStrike">
                <a:solidFill>
                  <a:srgbClr val="000000"/>
                </a:solidFill>
                <a:latin typeface="Calibri"/>
              </a:rPr>
              <a:t>&lt;Foliennummer&gt;</a:t>
            </a:fld>
            <a:endParaRPr b="0" lang="de-DE" sz="1800" spc="-1" strike="noStrike">
              <a:solidFill>
                <a:srgbClr val="000000"/>
              </a:solidFill>
              <a:latin typeface="Calibri"/>
            </a:endParaRPr>
          </a:p>
        </p:txBody>
      </p:sp>
      <p:pic>
        <p:nvPicPr>
          <p:cNvPr id="43" name="Grafik 6" descr=""/>
          <p:cNvPicPr/>
          <p:nvPr/>
        </p:nvPicPr>
        <p:blipFill>
          <a:blip r:embed="rId2"/>
          <a:stretch/>
        </p:blipFill>
        <p:spPr>
          <a:xfrm>
            <a:off x="10859400" y="6311880"/>
            <a:ext cx="1211760" cy="530640"/>
          </a:xfrm>
          <a:prstGeom prst="rect">
            <a:avLst/>
          </a:prstGeom>
          <a:ln w="0">
            <a:noFill/>
          </a:ln>
        </p:spPr>
      </p:pic>
      <p:sp>
        <p:nvSpPr>
          <p:cNvPr id="44"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5"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6"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8F29C695-D148-4F6D-B399-78F6101227B2}" type="slidenum">
              <a:rPr b="0" lang="de-DE" sz="1200" spc="-1" strike="noStrike">
                <a:solidFill>
                  <a:srgbClr val="8b8b8b"/>
                </a:solidFill>
                <a:latin typeface="Calibri"/>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1.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2.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656640" y="309240"/>
            <a:ext cx="9968760" cy="2387160"/>
          </a:xfrm>
          <a:prstGeom prst="rect">
            <a:avLst/>
          </a:prstGeom>
          <a:noFill/>
          <a:ln w="0">
            <a:noFill/>
          </a:ln>
        </p:spPr>
        <p:txBody>
          <a:bodyPr anchor="b">
            <a:normAutofit/>
          </a:bodyPr>
          <a:p>
            <a:pPr algn="ctr">
              <a:lnSpc>
                <a:spcPct val="90000"/>
              </a:lnSpc>
              <a:buNone/>
            </a:pP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90" name="PlaceHolder 2"/>
          <p:cNvSpPr>
            <a:spLocks noGrp="1"/>
          </p:cNvSpPr>
          <p:nvPr>
            <p:ph type="subTitle"/>
          </p:nvPr>
        </p:nvSpPr>
        <p:spPr>
          <a:xfrm>
            <a:off x="698760" y="4807800"/>
            <a:ext cx="9884520" cy="19328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Calibri"/>
              </a:rPr>
              <a:t>…</a:t>
            </a:r>
            <a:endParaRPr b="0" lang="de-DE" sz="2400" spc="-1" strike="noStrike">
              <a:latin typeface="Arial"/>
            </a:endParaRPr>
          </a:p>
        </p:txBody>
      </p:sp>
      <p:pic>
        <p:nvPicPr>
          <p:cNvPr id="91" name="Grafik 3" descr=""/>
          <p:cNvPicPr/>
          <p:nvPr/>
        </p:nvPicPr>
        <p:blipFill>
          <a:blip r:embed="rId1"/>
          <a:stretch/>
        </p:blipFill>
        <p:spPr>
          <a:xfrm>
            <a:off x="3907440" y="2973600"/>
            <a:ext cx="3551760" cy="1556640"/>
          </a:xfrm>
          <a:prstGeom prst="rect">
            <a:avLst/>
          </a:prstGeom>
          <a:ln w="0">
            <a:noFill/>
          </a:ln>
        </p:spPr>
      </p:pic>
      <p:sp>
        <p:nvSpPr>
          <p:cNvPr id="92" name="Textfeld 5"/>
          <p:cNvSpPr/>
          <p:nvPr/>
        </p:nvSpPr>
        <p:spPr>
          <a:xfrm>
            <a:off x="859320" y="511200"/>
            <a:ext cx="986976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Das </a:t>
            </a:r>
            <a:r>
              <a:rPr b="1" i="1" lang="de-DE" sz="2800" spc="-1" strike="noStrike">
                <a:solidFill>
                  <a:srgbClr val="000000"/>
                </a:solidFill>
                <a:latin typeface="Calibri"/>
              </a:rPr>
              <a:t>K</a:t>
            </a:r>
            <a:r>
              <a:rPr b="0" i="1" lang="de-DE" sz="2800" spc="-1" strike="noStrike">
                <a:solidFill>
                  <a:srgbClr val="000000"/>
                </a:solidFill>
                <a:latin typeface="Calibri"/>
              </a:rPr>
              <a:t>rankenhaus</a:t>
            </a:r>
            <a:r>
              <a:rPr b="1" i="1" lang="de-DE" sz="2800" spc="-1" strike="noStrike">
                <a:solidFill>
                  <a:srgbClr val="000000"/>
                </a:solidFill>
                <a:latin typeface="Calibri"/>
              </a:rPr>
              <a:t>v</a:t>
            </a:r>
            <a:r>
              <a:rPr b="0" i="1" lang="de-DE" sz="2800" spc="-1" strike="noStrike">
                <a:solidFill>
                  <a:srgbClr val="000000"/>
                </a:solidFill>
                <a:latin typeface="Calibri"/>
              </a:rPr>
              <a:t>ersorgungs</a:t>
            </a:r>
            <a:r>
              <a:rPr b="1" i="1" lang="de-DE" sz="2800" spc="-1" strike="noStrike">
                <a:solidFill>
                  <a:srgbClr val="000000"/>
                </a:solidFill>
                <a:latin typeface="Calibri"/>
              </a:rPr>
              <a:t>v</a:t>
            </a:r>
            <a:r>
              <a:rPr b="0" i="1" lang="de-DE" sz="2800" spc="-1" strike="noStrike">
                <a:solidFill>
                  <a:srgbClr val="000000"/>
                </a:solidFill>
                <a:latin typeface="Calibri"/>
              </a:rPr>
              <a:t>erbesserungs</a:t>
            </a:r>
            <a:r>
              <a:rPr b="1" i="1" lang="de-DE" sz="2800" spc="-1" strike="noStrike">
                <a:solidFill>
                  <a:srgbClr val="000000"/>
                </a:solidFill>
                <a:latin typeface="Calibri"/>
              </a:rPr>
              <a:t>g</a:t>
            </a:r>
            <a:r>
              <a:rPr b="0" i="1" lang="de-DE" sz="2800" spc="-1" strike="noStrike">
                <a:solidFill>
                  <a:srgbClr val="000000"/>
                </a:solidFill>
                <a:latin typeface="Calibri"/>
              </a:rPr>
              <a:t>esetz (KHVVG):</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438120" y="-123480"/>
            <a:ext cx="115106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Mindestvorhaltezahlen</a:t>
            </a:r>
            <a:endParaRPr b="0" lang="de-DE" sz="4000" spc="-1" strike="noStrike">
              <a:solidFill>
                <a:srgbClr val="000000"/>
              </a:solidFill>
              <a:latin typeface="Calibri"/>
            </a:endParaRPr>
          </a:p>
        </p:txBody>
      </p:sp>
      <p:sp>
        <p:nvSpPr>
          <p:cNvPr id="110" name="PlaceHolder 2"/>
          <p:cNvSpPr>
            <a:spLocks noGrp="1"/>
          </p:cNvSpPr>
          <p:nvPr>
            <p:ph/>
          </p:nvPr>
        </p:nvSpPr>
        <p:spPr>
          <a:xfrm>
            <a:off x="342720" y="1202040"/>
            <a:ext cx="11410920" cy="534564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Festlegung einer „Mindestvorhaltezahl“ (MVHZ) für jede LG</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In der Gesetzesbegründung: 20% aller Fälle der LG</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Die Standorte, deren Fälle zusammengezählt unter der festgelegten Grenze liegen, erhalten </a:t>
            </a:r>
            <a:r>
              <a:rPr b="1" lang="de-DE" sz="3200" spc="-1" strike="noStrike">
                <a:solidFill>
                  <a:srgbClr val="000000"/>
                </a:solidFill>
                <a:latin typeface="Calibri"/>
                <a:ea typeface="Calibri"/>
              </a:rPr>
              <a:t>keine Vorhaltevergütung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183240" y="-173160"/>
            <a:ext cx="11824920" cy="1325160"/>
          </a:xfrm>
          <a:prstGeom prst="rect">
            <a:avLst/>
          </a:prstGeom>
          <a:noFill/>
          <a:ln w="0">
            <a:noFill/>
          </a:ln>
        </p:spPr>
        <p:txBody>
          <a:bodyPr anchor="ctr">
            <a:normAutofit/>
          </a:bodyPr>
          <a:p>
            <a:pPr>
              <a:lnSpc>
                <a:spcPct val="90000"/>
              </a:lnSpc>
              <a:buNone/>
            </a:pPr>
            <a:r>
              <a:rPr b="1" lang="de-DE" sz="3600" spc="-1" strike="noStrike" u="sng">
                <a:solidFill>
                  <a:srgbClr val="ff0000"/>
                </a:solidFill>
                <a:uFillTx/>
                <a:latin typeface="Calibri Light"/>
                <a:ea typeface="Calibri Light"/>
              </a:rPr>
              <a:t>Bewertung: </a:t>
            </a:r>
            <a:r>
              <a:rPr b="1" lang="de-DE" sz="3600" spc="-1" strike="noStrike" u="sng">
                <a:solidFill>
                  <a:srgbClr val="000000"/>
                </a:solidFill>
                <a:uFillTx/>
                <a:latin typeface="Calibri Light"/>
                <a:ea typeface="Calibri Light"/>
              </a:rPr>
              <a:t>Mindestvorhaltezahl</a:t>
            </a:r>
            <a:endParaRPr b="0" lang="de-DE" sz="3600" spc="-1" strike="noStrike">
              <a:solidFill>
                <a:srgbClr val="000000"/>
              </a:solidFill>
              <a:latin typeface="Calibri"/>
            </a:endParaRPr>
          </a:p>
        </p:txBody>
      </p:sp>
      <p:sp>
        <p:nvSpPr>
          <p:cNvPr id="112" name="PlaceHolder 2"/>
          <p:cNvSpPr>
            <a:spLocks noGrp="1"/>
          </p:cNvSpPr>
          <p:nvPr>
            <p:ph/>
          </p:nvPr>
        </p:nvSpPr>
        <p:spPr>
          <a:xfrm>
            <a:off x="390240" y="997560"/>
            <a:ext cx="11410920" cy="5860080"/>
          </a:xfrm>
          <a:prstGeom prst="rect">
            <a:avLst/>
          </a:prstGeom>
          <a:noFill/>
          <a:ln w="0">
            <a:noFill/>
          </a:ln>
        </p:spPr>
        <p:txBody>
          <a:bodyPr anchor="t">
            <a:normAutofit fontScale="73000"/>
          </a:bodyPr>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Es gibt jetzt schon Mindestfallzahlen, aber</a:t>
            </a:r>
            <a:endParaRPr b="0" lang="de-DE" sz="36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200" spc="-1" strike="noStrike">
                <a:solidFill>
                  <a:srgbClr val="ff0000"/>
                </a:solidFill>
                <a:latin typeface="Calibri"/>
                <a:ea typeface="Calibri"/>
              </a:rPr>
              <a:t>nur für einzelne Eingriffe</a:t>
            </a:r>
            <a:endParaRPr b="0" lang="de-DE" sz="32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200" spc="-1" strike="noStrike">
                <a:solidFill>
                  <a:srgbClr val="ff0000"/>
                </a:solidFill>
                <a:latin typeface="Calibri"/>
                <a:ea typeface="Calibri"/>
              </a:rPr>
              <a:t>nur mit wissenschaftlichem Nachweis eines Zusammenhangs zwischen Fallzahl und Qualität</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jetzt für ganze LG (hunderte bis tausende verschiedene Eingriffe)</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Damit kein wissenschaftlicher Nachweis, sondern Selektionsinstrument</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Kellertreppeneffekt</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Setzt Anreiz zur Mengenausdehnung an der unteren Grenze</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KH erfüllt zwar Q-Kriterien, aber nicht Mindestzahlen, dann Kürzung der Vergütung</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Zwang zur Aufgabe der LG / Schließung</a:t>
            </a:r>
            <a:endParaRPr b="0" lang="de-DE" sz="3600" spc="-1" strike="noStrike">
              <a:solidFill>
                <a:srgbClr val="000000"/>
              </a:solidFill>
              <a:latin typeface="Calibri"/>
            </a:endParaRPr>
          </a:p>
          <a:p>
            <a:pPr>
              <a:lnSpc>
                <a:spcPct val="107000"/>
              </a:lnSpc>
              <a:spcBef>
                <a:spcPts val="1001"/>
              </a:spcBef>
              <a:buNone/>
            </a:pPr>
            <a:endParaRPr b="0" lang="de-DE" sz="3600" spc="-1" strike="noStrike">
              <a:solidFill>
                <a:srgbClr val="000000"/>
              </a:solidFill>
              <a:latin typeface="Calibri"/>
            </a:endParaRPr>
          </a:p>
          <a:p>
            <a:pPr>
              <a:lnSpc>
                <a:spcPct val="107000"/>
              </a:lnSpc>
              <a:spcBef>
                <a:spcPts val="1001"/>
              </a:spcBef>
              <a:buNone/>
            </a:pPr>
            <a:endParaRPr b="0" lang="de-DE" sz="3200" spc="-1" strike="noStrike">
              <a:solidFill>
                <a:srgbClr val="000000"/>
              </a:solidFill>
              <a:latin typeface="Calibri"/>
            </a:endParaRPr>
          </a:p>
          <a:p>
            <a:pPr>
              <a:lnSpc>
                <a:spcPct val="107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281520" y="-178920"/>
            <a:ext cx="117842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Förderung der Spezialisierung  in der Onkochirurgie</a:t>
            </a:r>
            <a:endParaRPr b="0" lang="de-DE" sz="4000" spc="-1" strike="noStrike">
              <a:solidFill>
                <a:srgbClr val="000000"/>
              </a:solidFill>
              <a:latin typeface="Calibri"/>
            </a:endParaRPr>
          </a:p>
        </p:txBody>
      </p:sp>
      <p:sp>
        <p:nvSpPr>
          <p:cNvPr id="114" name="PlaceHolder 2"/>
          <p:cNvSpPr>
            <a:spLocks noGrp="1"/>
          </p:cNvSpPr>
          <p:nvPr>
            <p:ph/>
          </p:nvPr>
        </p:nvSpPr>
        <p:spPr>
          <a:xfrm>
            <a:off x="281520" y="1355400"/>
            <a:ext cx="11628720" cy="5064480"/>
          </a:xfrm>
          <a:prstGeom prst="rect">
            <a:avLst/>
          </a:prstGeom>
          <a:noFill/>
          <a:ln w="0">
            <a:noFill/>
          </a:ln>
        </p:spPr>
        <p:txBody>
          <a:bodyPr anchor="t">
            <a:normAutofit/>
          </a:bodyPr>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Definition aller chirurgischen Leistungen bei Krebs-Diagnosen.</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InEK ermittelt die Zahlen aller Standorte für diese Leistungen</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Alle Standorte, die gemeinsam weniger als 15% der gesamten Fälle eines IB behandeln, </a:t>
            </a:r>
            <a:r>
              <a:rPr b="1" lang="de-DE" sz="2800" spc="-1" strike="noStrike">
                <a:solidFill>
                  <a:srgbClr val="000000"/>
                </a:solidFill>
                <a:latin typeface="Calibri"/>
              </a:rPr>
              <a:t>erhalten nur die Vorhaltevergütung, keine Rest-DRG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281520" y="-178920"/>
            <a:ext cx="11784240" cy="1325160"/>
          </a:xfrm>
          <a:prstGeom prst="rect">
            <a:avLst/>
          </a:prstGeom>
          <a:noFill/>
          <a:ln w="0">
            <a:noFill/>
          </a:ln>
        </p:spPr>
        <p:txBody>
          <a:bodyPr anchor="ctr">
            <a:normAutofit/>
          </a:bodyPr>
          <a:p>
            <a:pPr>
              <a:lnSpc>
                <a:spcPct val="90000"/>
              </a:lnSpc>
              <a:buNone/>
            </a:pPr>
            <a:r>
              <a:rPr b="1" lang="de-DE" sz="4000" spc="-1" strike="noStrike" u="sng">
                <a:solidFill>
                  <a:srgbClr val="ff0000"/>
                </a:solidFill>
                <a:uFillTx/>
                <a:latin typeface="Calibri Light"/>
              </a:rPr>
              <a:t>Bewertung</a:t>
            </a:r>
            <a:r>
              <a:rPr b="1" lang="de-DE" sz="4000" spc="-1" strike="noStrike" u="sng">
                <a:solidFill>
                  <a:srgbClr val="000000"/>
                </a:solidFill>
                <a:uFillTx/>
                <a:latin typeface="Calibri Light"/>
              </a:rPr>
              <a:t> onkochirurgische Mindestzahlen</a:t>
            </a:r>
            <a:endParaRPr b="0" lang="de-DE" sz="4000" spc="-1" strike="noStrike">
              <a:solidFill>
                <a:srgbClr val="000000"/>
              </a:solidFill>
              <a:latin typeface="Calibri"/>
            </a:endParaRPr>
          </a:p>
        </p:txBody>
      </p:sp>
      <p:sp>
        <p:nvSpPr>
          <p:cNvPr id="116" name="PlaceHolder 2"/>
          <p:cNvSpPr>
            <a:spLocks noGrp="1"/>
          </p:cNvSpPr>
          <p:nvPr>
            <p:ph/>
          </p:nvPr>
        </p:nvSpPr>
        <p:spPr>
          <a:xfrm>
            <a:off x="281520" y="1355400"/>
            <a:ext cx="11628720" cy="5064480"/>
          </a:xfrm>
          <a:prstGeom prst="rect">
            <a:avLst/>
          </a:prstGeom>
          <a:noFill/>
          <a:ln w="0">
            <a:noFill/>
          </a:ln>
        </p:spPr>
        <p:txBody>
          <a:bodyPr anchor="t">
            <a:normAutofit/>
          </a:bodyPr>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Wie bei Mindestzahlen kein Bezug auf einzelne Maßnahmen, sondern Pauschalierung über große Indikationsbereiche, damit keine Evidenz und keine Qualitätsförderung</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200" spc="-1" strike="noStrike">
                <a:solidFill>
                  <a:srgbClr val="ff0000"/>
                </a:solidFill>
                <a:latin typeface="Calibri"/>
              </a:rPr>
              <a:t>Nochmalige massive Intervention zur Leistungskonzentration</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200" spc="-1" strike="noStrike">
                <a:solidFill>
                  <a:srgbClr val="ff0000"/>
                </a:solidFill>
                <a:latin typeface="Calibri"/>
              </a:rPr>
              <a:t>Ohne 40-50% der Vergütung bleibt nur die Aufgabe der Leistung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519480" y="0"/>
            <a:ext cx="11304720" cy="146880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Allgemeine Bewertung</a:t>
            </a:r>
            <a:r>
              <a:rPr b="1" lang="de-DE" sz="4400" spc="-1" strike="noStrike" u="sng">
                <a:solidFill>
                  <a:srgbClr val="000000"/>
                </a:solidFill>
                <a:uFillTx/>
                <a:latin typeface="Calibri Light"/>
              </a:rPr>
              <a:t> Leistungsgruppen (1)</a:t>
            </a:r>
            <a:endParaRPr b="0" lang="de-DE" sz="4400" spc="-1" strike="noStrike">
              <a:solidFill>
                <a:srgbClr val="000000"/>
              </a:solidFill>
              <a:latin typeface="Calibri"/>
            </a:endParaRPr>
          </a:p>
        </p:txBody>
      </p:sp>
      <p:sp>
        <p:nvSpPr>
          <p:cNvPr id="118" name="PlaceHolder 2"/>
          <p:cNvSpPr>
            <a:spLocks noGrp="1"/>
          </p:cNvSpPr>
          <p:nvPr>
            <p:ph/>
          </p:nvPr>
        </p:nvSpPr>
        <p:spPr>
          <a:xfrm>
            <a:off x="519480" y="1325520"/>
            <a:ext cx="11076480" cy="5272200"/>
          </a:xfrm>
          <a:prstGeom prst="rect">
            <a:avLst/>
          </a:prstGeom>
          <a:noFill/>
          <a:ln w="0">
            <a:noFill/>
          </a:ln>
        </p:spPr>
        <p:txBody>
          <a:bodyPr anchor="t">
            <a:normAutofit/>
          </a:bodyPr>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LG sind grundsätzlich richtig: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Wenn man nicht finanziell steuern will, muss man planen. Zum Planen gehören Kriterien und Bedingungen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Nähere Definition des Versorgungsauftrags verhindert, dass jedes KH/jede Abteilung alles macht, auch wenn es/sie von den Voraussetzungen her, dazu nicht geeignet ist</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Aber: </a:t>
            </a:r>
            <a:r>
              <a:rPr b="1" i="1" lang="de-DE" sz="2800" spc="-1" strike="noStrike">
                <a:solidFill>
                  <a:srgbClr val="ff0000"/>
                </a:solidFill>
                <a:latin typeface="Calibri"/>
              </a:rPr>
              <a:t>Gefahr, </a:t>
            </a:r>
            <a:r>
              <a:rPr b="0" i="1" lang="de-DE" sz="2800" spc="-1" strike="noStrike">
                <a:solidFill>
                  <a:srgbClr val="ff0000"/>
                </a:solidFill>
                <a:latin typeface="Calibri"/>
              </a:rPr>
              <a:t>dass solche Kriterien zum Bettenabbau und zu Krankenhausschließungen </a:t>
            </a:r>
            <a:r>
              <a:rPr b="1" i="1" lang="de-DE" sz="2800" spc="-1" strike="noStrike">
                <a:solidFill>
                  <a:srgbClr val="ff0000"/>
                </a:solidFill>
                <a:latin typeface="Calibri"/>
              </a:rPr>
              <a:t>missbraucht</a:t>
            </a:r>
            <a:r>
              <a:rPr b="0" i="1" lang="de-DE" sz="2800" spc="-1" strike="noStrike">
                <a:solidFill>
                  <a:srgbClr val="ff0000"/>
                </a:solidFill>
                <a:latin typeface="Calibri"/>
              </a:rPr>
              <a:t> werden</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19"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rPr>
              <a:t>Exkurs: Auswirkungen auf Planung</a:t>
            </a:r>
            <a:endParaRPr b="0" lang="de-DE" sz="4400" spc="-1" strike="noStrike">
              <a:solidFill>
                <a:srgbClr val="000000"/>
              </a:solidFill>
              <a:latin typeface="Calibri"/>
            </a:endParaRPr>
          </a:p>
        </p:txBody>
      </p:sp>
      <p:sp>
        <p:nvSpPr>
          <p:cNvPr id="120" name="PlaceHolder 2"/>
          <p:cNvSpPr>
            <a:spLocks noGrp="1"/>
          </p:cNvSpPr>
          <p:nvPr>
            <p:ph/>
          </p:nvPr>
        </p:nvSpPr>
        <p:spPr>
          <a:xfrm>
            <a:off x="838080" y="1693800"/>
            <a:ext cx="10515240" cy="435096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müssen noch in 2025 ihre Landeskrankenhausgesetze ändern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müssen spätestens in 2025 neue Krankenhauspläne erstellen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spätestens 30.9.2025 müssen die Länder die jeweiligen Leistungsgruppen den einzelnen Standorten zugeordnet und den Medizinischen Diensten mit der Prüfung der Q-Kriterien beauftragt haben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 30.6.2026 müssen die Medizinischen Dienste die Prüfung der Q-Kriterien für die Leistungsgruppen, die den einzelnen Standorten zugewiesen werden sollen, abgeschlossen haben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spätestens 31.10.2026 müssen die LG final durch die Länder den Standorten zugeordnet sein.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tabLst>
                <a:tab algn="l" pos="0"/>
              </a:tabLst>
            </a:pPr>
            <a:r>
              <a:rPr b="1" lang="de-DE" sz="3300" spc="-1" strike="noStrike">
                <a:solidFill>
                  <a:srgbClr val="4472c4"/>
                </a:solidFill>
                <a:latin typeface="Calibri"/>
              </a:rPr>
              <a:t> </a:t>
            </a:r>
            <a:r>
              <a:rPr b="1" lang="de-DE" sz="3300" spc="-1" strike="noStrike">
                <a:solidFill>
                  <a:srgbClr val="4472c4"/>
                </a:solidFill>
                <a:latin typeface="Calibri"/>
              </a:rPr>
              <a:t>Politischer Kampf um Planungsziele ist notwendig </a:t>
            </a:r>
            <a:endParaRPr b="0" lang="de-DE" sz="33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21"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rPr>
              <a:t>Exkurs: Nicht jede Planung ist gut</a:t>
            </a:r>
            <a:endParaRPr b="0" lang="de-DE" sz="4400" spc="-1" strike="noStrike">
              <a:solidFill>
                <a:srgbClr val="000000"/>
              </a:solidFill>
              <a:latin typeface="Calibri"/>
            </a:endParaRPr>
          </a:p>
        </p:txBody>
      </p:sp>
      <p:sp>
        <p:nvSpPr>
          <p:cNvPr id="122" name="PlaceHolder 2"/>
          <p:cNvSpPr>
            <a:spLocks noGrp="1"/>
          </p:cNvSpPr>
          <p:nvPr>
            <p:ph/>
          </p:nvPr>
        </p:nvSpPr>
        <p:spPr>
          <a:xfrm>
            <a:off x="838080" y="1852920"/>
            <a:ext cx="10515240" cy="4350960"/>
          </a:xfrm>
          <a:prstGeom prst="rect">
            <a:avLst/>
          </a:prstGeom>
          <a:noFill/>
          <a:ln w="0">
            <a:noFill/>
          </a:ln>
        </p:spPr>
        <p:txBody>
          <a:bodyPr anchor="t">
            <a:normAutofit fontScale="71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Von der Versorgungsqualität würden sogar 400 Krankenhäuser ausreichen</a:t>
            </a:r>
            <a:r>
              <a:rPr b="0" lang="de-DE" sz="2600" spc="-1" strike="noStrike">
                <a:solidFill>
                  <a:srgbClr val="000000"/>
                </a:solidFill>
                <a:latin typeface="Calibri"/>
              </a:rPr>
              <a:t>.“ (Prof. R. Busse 18.7.2019, Interview in "Die Debatte„)</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Eine starke Verringerung der Klinikanzahl von aktuell knapp 1.400 auf deutlich unter 600 Häuser, würde die Qualität der Versorgung für Patienten verbessern und bestehende Engpässe bei Ärzten und Pflegepersonal mildern." (Bertelsmann-Stiftung 5.7.2019)</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Hätte Deutschland die Krankenhausstruktur von Dänemark mit einem Krankenhaus pro 250.000 Einwohner, wären es bei uns 330 ..." </a:t>
            </a:r>
            <a:r>
              <a:rPr b="0" lang="de-DE" sz="2600" spc="-1" strike="noStrike">
                <a:solidFill>
                  <a:srgbClr val="000000"/>
                </a:solidFill>
                <a:latin typeface="Calibri"/>
              </a:rPr>
              <a:t>(Leopoldina, Zum Verhältnis von Medizin und Ökonomie im deutschen Gesundheitssystem, Okt. 2016) </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Insgesamt würden mit diesem Zielbild 1.165 Krankenhäuser mit knapp 320.000 Betten existieren." (Prof. C. Karagiannidis nach DÄ vom 11.5.2023)</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pPr>
            <a:r>
              <a:rPr b="1" lang="de-DE" sz="3300" spc="-1" strike="noStrike">
                <a:solidFill>
                  <a:srgbClr val="4472c4"/>
                </a:solidFill>
                <a:latin typeface="Calibri"/>
              </a:rPr>
              <a:t> </a:t>
            </a:r>
            <a:r>
              <a:rPr b="1" lang="de-DE" sz="3300" spc="-1" strike="noStrike">
                <a:solidFill>
                  <a:srgbClr val="4472c4"/>
                </a:solidFill>
                <a:latin typeface="Calibri"/>
              </a:rPr>
              <a:t>Politischer Kampf um Planungsziele ist notwendig </a:t>
            </a:r>
            <a:endParaRPr b="0" lang="de-DE" sz="33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Allgemeine Bewertung</a:t>
            </a:r>
            <a:r>
              <a:rPr b="1" lang="de-DE" sz="4400" spc="-1" strike="noStrike" u="sng">
                <a:solidFill>
                  <a:srgbClr val="000000"/>
                </a:solidFill>
                <a:uFillTx/>
                <a:latin typeface="Calibri Light"/>
              </a:rPr>
              <a:t> Leistungsgruppen (2)</a:t>
            </a:r>
            <a:endParaRPr b="0" lang="de-DE" sz="4400" spc="-1" strike="noStrike">
              <a:solidFill>
                <a:srgbClr val="000000"/>
              </a:solidFill>
              <a:latin typeface="Calibri"/>
            </a:endParaRPr>
          </a:p>
        </p:txBody>
      </p:sp>
      <p:sp>
        <p:nvSpPr>
          <p:cNvPr id="124" name="PlaceHolder 2"/>
          <p:cNvSpPr>
            <a:spLocks noGrp="1"/>
          </p:cNvSpPr>
          <p:nvPr>
            <p:ph/>
          </p:nvPr>
        </p:nvSpPr>
        <p:spPr>
          <a:xfrm>
            <a:off x="507600" y="1325520"/>
            <a:ext cx="11076480" cy="5027400"/>
          </a:xfrm>
          <a:prstGeom prst="rect">
            <a:avLst/>
          </a:prstGeom>
          <a:noFill/>
          <a:ln w="0">
            <a:noFill/>
          </a:ln>
        </p:spPr>
        <p:txBody>
          <a:bodyPr anchor="t">
            <a:normAutofit fontScale="96000"/>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MD ist nicht neutral (bleibt trotz Namensänderung auch finanziell eine von den Krankenkassen dominierte Organisation)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Weitere Einschränkung der Planungshoheit der Länder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Möglichkeit für die Länder </a:t>
            </a:r>
            <a:r>
              <a:rPr b="1" i="1" lang="de-DE" sz="2800" spc="-1" strike="noStrike">
                <a:solidFill>
                  <a:srgbClr val="ff0000"/>
                </a:solidFill>
                <a:latin typeface="Calibri"/>
              </a:rPr>
              <a:t>Ausnahmegenehmigungen</a:t>
            </a:r>
            <a:r>
              <a:rPr b="0" i="1" lang="de-DE" sz="2800" spc="-1" strike="noStrike">
                <a:solidFill>
                  <a:srgbClr val="ff0000"/>
                </a:solidFill>
                <a:latin typeface="Calibri"/>
              </a:rPr>
              <a:t> zu erteilen, sind stark eingeschränkt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Aber: Länder verfolgten in den letzten Jahren dieselben Schließungsziele. Jetzt Verweis auf die „bundesgesetzlichen“ Zwänge möglich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Harte Regeln für Ausscheiden und Abrechnungsverbot sollen das ursprüngliche Ziel der Schließung möglichst vieler kleiner Krankenhäuser über Umweg durchsetzen.</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25"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Qualitätsverbesserung ja - aber wie??</a:t>
            </a:r>
            <a:endParaRPr b="0" lang="de-DE" sz="4400" spc="-1" strike="noStrike">
              <a:solidFill>
                <a:srgbClr val="000000"/>
              </a:solidFill>
              <a:latin typeface="Calibri"/>
            </a:endParaRPr>
          </a:p>
        </p:txBody>
      </p:sp>
      <p:sp>
        <p:nvSpPr>
          <p:cNvPr id="126" name="PlaceHolder 2"/>
          <p:cNvSpPr>
            <a:spLocks noGrp="1"/>
          </p:cNvSpPr>
          <p:nvPr>
            <p:ph/>
          </p:nvPr>
        </p:nvSpPr>
        <p:spPr>
          <a:xfrm>
            <a:off x="507600" y="1325520"/>
            <a:ext cx="11076480" cy="5027400"/>
          </a:xfrm>
          <a:prstGeom prst="rect">
            <a:avLst/>
          </a:prstGeom>
          <a:solidFill>
            <a:srgbClr val="fbe5d6"/>
          </a:solidFill>
          <a:ln w="0">
            <a:noFill/>
          </a:ln>
        </p:spPr>
        <p:txBody>
          <a:bodyPr anchor="t">
            <a:normAutofit fontScale="83000"/>
          </a:bodyPr>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Schlechte Qualität muss verbessert werden aber nicht finanziell bestraft</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Dazu notwendig: sachliche Vorgaben (z.B. Peer-Review, Personalbemessung)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An Pranger stellen und Entzug der Vergütung schaden hierbei, weil Schließungen als Folge der Bestrafung keine Entscheidung im Rahmen der jeweiligen Landeskrankenhausplanung sind</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Es droht Schönung der Ergebnisse und Selektion „leichter“ Patienten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3200" spc="-1" strike="noStrike">
                <a:solidFill>
                  <a:srgbClr val="000000"/>
                </a:solidFill>
                <a:latin typeface="Calibri"/>
              </a:rPr>
              <a:t>Lauterbach behauptet seine Reform fördere die Qualität, aber die schlechteste Qualität ist, wenn keine Versorgung mehr da ist</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838080" y="0"/>
            <a:ext cx="10838160" cy="1279440"/>
          </a:xfrm>
          <a:prstGeom prst="rect">
            <a:avLst/>
          </a:prstGeom>
          <a:noFill/>
          <a:ln w="0">
            <a:noFill/>
          </a:ln>
        </p:spPr>
        <p:txBody>
          <a:bodyPr anchor="ctr">
            <a:normAutofit fontScale="98000"/>
          </a:bodyPr>
          <a:p>
            <a:pPr>
              <a:lnSpc>
                <a:spcPct val="90000"/>
              </a:lnSpc>
              <a:buNone/>
            </a:pPr>
            <a:r>
              <a:rPr b="1" lang="de-DE" sz="4400" spc="-1" strike="noStrike" u="sng">
                <a:solidFill>
                  <a:srgbClr val="00b0f0"/>
                </a:solidFill>
                <a:uFillTx/>
                <a:latin typeface="Calibri Light"/>
              </a:rPr>
              <a:t>Forderungen</a:t>
            </a:r>
            <a:r>
              <a:rPr b="1" lang="de-DE" sz="4400" spc="-1" strike="noStrike" u="sng">
                <a:solidFill>
                  <a:srgbClr val="000000"/>
                </a:solidFill>
                <a:uFillTx/>
                <a:latin typeface="Calibri Light"/>
              </a:rPr>
              <a:t> zur Planung in Leistungsgruppen</a:t>
            </a:r>
            <a:endParaRPr b="0" lang="de-DE" sz="4400" spc="-1" strike="noStrike">
              <a:solidFill>
                <a:srgbClr val="000000"/>
              </a:solidFill>
              <a:latin typeface="Calibri"/>
            </a:endParaRPr>
          </a:p>
        </p:txBody>
      </p:sp>
      <p:sp>
        <p:nvSpPr>
          <p:cNvPr id="128" name="PlaceHolder 2"/>
          <p:cNvSpPr>
            <a:spLocks noGrp="1"/>
          </p:cNvSpPr>
          <p:nvPr>
            <p:ph/>
          </p:nvPr>
        </p:nvSpPr>
        <p:spPr>
          <a:xfrm>
            <a:off x="507600" y="1652040"/>
            <a:ext cx="10968480" cy="4974120"/>
          </a:xfrm>
          <a:prstGeom prst="rect">
            <a:avLst/>
          </a:prstGeom>
          <a:noFill/>
          <a:ln w="0">
            <a:noFill/>
          </a:ln>
        </p:spPr>
        <p:txBody>
          <a:bodyPr anchor="t">
            <a:normAutofit fontScale="93000"/>
          </a:bodyPr>
          <a:p>
            <a:pPr marL="228600" indent="-228600">
              <a:lnSpc>
                <a:spcPct val="90000"/>
              </a:lnSpc>
              <a:spcBef>
                <a:spcPts val="1001"/>
              </a:spcBef>
              <a:buClr>
                <a:srgbClr val="00b0f0"/>
              </a:buClr>
              <a:buFont typeface="Wingdings" charset="2"/>
              <a:buChar char=""/>
            </a:pPr>
            <a:r>
              <a:rPr b="1" lang="de-DE" sz="3200" spc="-1" strike="noStrike">
                <a:solidFill>
                  <a:srgbClr val="00b0f0"/>
                </a:solidFill>
                <a:latin typeface="Calibri"/>
              </a:rPr>
              <a:t>Krankenhäuser müssen bei Nichterfüllung von Qualitätskriterien unterstützt werden, damit sie diese in Zukunft zu erfüllen</a:t>
            </a:r>
            <a:endParaRPr b="0" lang="de-DE" sz="3200" spc="-1" strike="noStrike">
              <a:solidFill>
                <a:srgbClr val="000000"/>
              </a:solidFill>
              <a:latin typeface="Calibri"/>
            </a:endParaRPr>
          </a:p>
          <a:p>
            <a:pPr marL="228600" indent="-228600">
              <a:lnSpc>
                <a:spcPct val="90000"/>
              </a:lnSpc>
              <a:spcBef>
                <a:spcPts val="1001"/>
              </a:spcBef>
              <a:buClr>
                <a:srgbClr val="00b0f0"/>
              </a:buClr>
              <a:buFont typeface="Wingdings" charset="2"/>
              <a:buChar char=""/>
            </a:pPr>
            <a:r>
              <a:rPr b="1" lang="de-DE" sz="3200" spc="-1" strike="noStrike">
                <a:solidFill>
                  <a:srgbClr val="00b0f0"/>
                </a:solidFill>
                <a:latin typeface="Calibri"/>
              </a:rPr>
              <a:t>Leistungsgruppen und Qualitätskriterien müssen sachgerecht sein und kein Selektionsinstrument</a:t>
            </a:r>
            <a:endParaRPr b="0" lang="de-DE" sz="3200" spc="-1" strike="noStrike">
              <a:solidFill>
                <a:srgbClr val="000000"/>
              </a:solidFill>
              <a:latin typeface="Calibri"/>
            </a:endParaRPr>
          </a:p>
          <a:p>
            <a:pPr>
              <a:lnSpc>
                <a:spcPct val="90000"/>
              </a:lnSpc>
              <a:spcBef>
                <a:spcPts val="1001"/>
              </a:spcBef>
              <a:buNone/>
              <a:tabLst>
                <a:tab algn="l" pos="0"/>
              </a:tabLst>
            </a:pPr>
            <a:r>
              <a:rPr b="1" lang="de-DE" sz="3200" spc="-1" strike="noStrike">
                <a:solidFill>
                  <a:srgbClr val="000000"/>
                </a:solidFill>
                <a:latin typeface="Calibri"/>
              </a:rPr>
              <a:t>Dies ist am ehesten erreichbar</a:t>
            </a:r>
            <a:endParaRPr b="0" lang="de-DE" sz="3200" spc="-1" strike="noStrike">
              <a:solidFill>
                <a:srgbClr val="000000"/>
              </a:solidFill>
              <a:latin typeface="Calibri"/>
            </a:endParaRPr>
          </a:p>
          <a:p>
            <a:pPr marL="228600" indent="-228600">
              <a:lnSpc>
                <a:spcPct val="90000"/>
              </a:lnSpc>
              <a:spcBef>
                <a:spcPts val="1001"/>
              </a:spcBef>
              <a:buClr>
                <a:srgbClr val="00b0f0"/>
              </a:buClr>
              <a:buFont typeface="Wingdings" charset="2"/>
              <a:buChar char=""/>
              <a:tabLst>
                <a:tab algn="l" pos="0"/>
              </a:tabLst>
            </a:pPr>
            <a:r>
              <a:rPr b="1" lang="de-DE" sz="3600" spc="-1" strike="noStrike">
                <a:solidFill>
                  <a:srgbClr val="00b0f0"/>
                </a:solidFill>
                <a:latin typeface="Calibri"/>
              </a:rPr>
              <a:t>wenn Planung demokratisch ist (Beteiligung aller Betroffenen)</a:t>
            </a:r>
            <a:endParaRPr b="0" lang="de-DE" sz="3600" spc="-1" strike="noStrike">
              <a:solidFill>
                <a:srgbClr val="000000"/>
              </a:solidFill>
              <a:latin typeface="Calibri"/>
            </a:endParaRPr>
          </a:p>
          <a:p>
            <a:pPr marL="228600" indent="-228600">
              <a:lnSpc>
                <a:spcPct val="90000"/>
              </a:lnSpc>
              <a:spcBef>
                <a:spcPts val="1001"/>
              </a:spcBef>
              <a:buClr>
                <a:srgbClr val="00b0f0"/>
              </a:buClr>
              <a:buFont typeface="Wingdings" charset="2"/>
              <a:buChar char=""/>
              <a:tabLst>
                <a:tab algn="l" pos="0"/>
              </a:tabLst>
            </a:pPr>
            <a:r>
              <a:rPr b="1" lang="de-DE" sz="3600" spc="-1" strike="noStrike">
                <a:solidFill>
                  <a:srgbClr val="00b0f0"/>
                </a:solidFill>
                <a:latin typeface="Calibri"/>
              </a:rPr>
              <a:t>Ortsnah in den Versorgungsregionen erfolgt</a:t>
            </a:r>
            <a:endParaRPr b="0" lang="de-DE" sz="3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Die Ankündigungen</a:t>
            </a:r>
            <a:endParaRPr b="0" lang="de-DE" sz="4400" spc="-1" strike="noStrike">
              <a:solidFill>
                <a:srgbClr val="000000"/>
              </a:solidFill>
              <a:latin typeface="Calibri"/>
            </a:endParaRPr>
          </a:p>
        </p:txBody>
      </p:sp>
      <p:sp>
        <p:nvSpPr>
          <p:cNvPr id="94" name="PlaceHolder 2"/>
          <p:cNvSpPr>
            <a:spLocks noGrp="1"/>
          </p:cNvSpPr>
          <p:nvPr>
            <p:ph/>
          </p:nvPr>
        </p:nvSpPr>
        <p:spPr>
          <a:xfrm>
            <a:off x="826200" y="1251720"/>
            <a:ext cx="10472760" cy="5317200"/>
          </a:xfrm>
          <a:prstGeom prst="rect">
            <a:avLst/>
          </a:prstGeom>
          <a:noFill/>
          <a:ln w="0">
            <a:noFill/>
          </a:ln>
        </p:spPr>
        <p:txBody>
          <a:bodyPr anchor="t">
            <a:normAutofit fontScale="85000"/>
          </a:bodyPr>
          <a:p>
            <a:pPr>
              <a:lnSpc>
                <a:spcPct val="90000"/>
              </a:lnSpc>
              <a:spcBef>
                <a:spcPts val="1001"/>
              </a:spcBef>
              <a:buNone/>
              <a:tabLst>
                <a:tab algn="l" pos="0"/>
              </a:tabLst>
            </a:pPr>
            <a:r>
              <a:rPr b="1" lang="de-DE" sz="2800" spc="-1" strike="noStrike">
                <a:solidFill>
                  <a:srgbClr val="000000"/>
                </a:solidFill>
                <a:latin typeface="Calibri"/>
                <a:ea typeface="Calibri"/>
              </a:rPr>
              <a:t>O-Ton Lauterbach: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Überwindung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Dramatische Entökonomisierung“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Revolution“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schützen insbesondere die kleinen Krankenhäuser auf dem Land.“ </a:t>
            </a:r>
            <a:r>
              <a:rPr b="0" lang="de-DE" sz="2200" spc="-1" strike="noStrike">
                <a:solidFill>
                  <a:srgbClr val="000000"/>
                </a:solidFill>
                <a:latin typeface="Calibri"/>
                <a:ea typeface="Calibri"/>
              </a:rPr>
              <a:t>(22.3. im Bundesrat)</a:t>
            </a:r>
            <a:endParaRPr b="0" lang="de-DE" sz="2200" spc="-1" strike="noStrike">
              <a:solidFill>
                <a:srgbClr val="000000"/>
              </a:solidFill>
              <a:latin typeface="Calibri"/>
            </a:endParaRPr>
          </a:p>
          <a:p>
            <a:pPr>
              <a:lnSpc>
                <a:spcPct val="90000"/>
              </a:lnSpc>
              <a:spcBef>
                <a:spcPts val="1001"/>
              </a:spcBef>
              <a:buNone/>
              <a:tabLst>
                <a:tab algn="l" pos="0"/>
              </a:tabLst>
            </a:pPr>
            <a:r>
              <a:rPr b="1" lang="de-DE" sz="2800" spc="-1" strike="noStrike">
                <a:solidFill>
                  <a:srgbClr val="000000"/>
                </a:solidFill>
                <a:latin typeface="Calibri"/>
                <a:ea typeface="Calibri"/>
              </a:rPr>
              <a:t>Aber auch: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werden alle Krankenhäuser retten, </a:t>
            </a:r>
            <a:r>
              <a:rPr b="1" lang="de-DE" sz="2800" spc="-1" strike="noStrike">
                <a:solidFill>
                  <a:srgbClr val="000000"/>
                </a:solidFill>
                <a:latin typeface="Calibri"/>
                <a:ea typeface="Calibri"/>
              </a:rPr>
              <a:t>die wir benötigen</a:t>
            </a:r>
            <a:r>
              <a:rPr b="0" lang="de-DE" sz="2800" spc="-1" strike="noStrike">
                <a:solidFill>
                  <a:srgbClr val="000000"/>
                </a:solidFill>
                <a:latin typeface="Calibri"/>
                <a:ea typeface="Calibri"/>
              </a:rPr>
              <a:t>.“ </a:t>
            </a:r>
            <a:r>
              <a:rPr b="0" lang="de-DE" sz="2200" spc="-1" strike="noStrike">
                <a:solidFill>
                  <a:srgbClr val="000000"/>
                </a:solidFill>
                <a:latin typeface="Calibri"/>
                <a:ea typeface="Calibri"/>
              </a:rPr>
              <a:t>(6.4.24, Mainecho)</a:t>
            </a:r>
            <a:endParaRPr b="0" lang="de-DE" sz="2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Es wird keine Entökonomisierung geben.“</a:t>
            </a:r>
            <a:r>
              <a:rPr b="0" lang="de-DE" sz="2200" spc="-1" strike="noStrike">
                <a:solidFill>
                  <a:srgbClr val="000000"/>
                </a:solidFill>
                <a:latin typeface="Calibri"/>
                <a:ea typeface="Calibri"/>
              </a:rPr>
              <a:t> (Parlamentarische Staatssekretär Franke)</a:t>
            </a:r>
            <a:endParaRPr b="0" lang="de-DE" sz="2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Jeder Mo­nat, in dem nicht fünf bis zehn Krankenhäuser vom Netz gehen, ist ein verlorener Monat“ </a:t>
            </a:r>
            <a:r>
              <a:rPr b="0" lang="de-DE" sz="2200" spc="-1" strike="noStrike">
                <a:solidFill>
                  <a:srgbClr val="000000"/>
                </a:solidFill>
                <a:latin typeface="Calibri"/>
                <a:ea typeface="Calibri"/>
              </a:rPr>
              <a:t>(Wulf-Dietrich Leber, Leiter der Abteilung Krankenhäuser beim GKV-Spitzenverband am 21.3.24 beim DRG-Forum)</a:t>
            </a:r>
            <a:endParaRPr b="0" lang="de-DE" sz="2200" spc="-1" strike="noStrike">
              <a:solidFill>
                <a:srgbClr val="000000"/>
              </a:solidFill>
              <a:latin typeface="Calibri"/>
            </a:endParaRPr>
          </a:p>
          <a:p>
            <a:pPr>
              <a:lnSpc>
                <a:spcPct val="90000"/>
              </a:lnSpc>
              <a:spcBef>
                <a:spcPts val="1001"/>
              </a:spcBef>
              <a:buNone/>
              <a:tabLst>
                <a:tab algn="l" pos="0"/>
              </a:tabLst>
            </a:pPr>
            <a:endParaRPr b="0" lang="de-DE" sz="2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712800" y="2570040"/>
            <a:ext cx="10515240" cy="1325160"/>
          </a:xfrm>
          <a:prstGeom prst="rect">
            <a:avLst/>
          </a:prstGeom>
          <a:noFill/>
          <a:ln w="0">
            <a:noFill/>
          </a:ln>
        </p:spPr>
        <p:txBody>
          <a:bodyPr anchor="ctr">
            <a:normAutofit fontScale="82000"/>
          </a:bodyPr>
          <a:p>
            <a:pPr algn="ctr">
              <a:lnSpc>
                <a:spcPct val="90000"/>
              </a:lnSpc>
              <a:buNone/>
            </a:pPr>
            <a:r>
              <a:rPr b="1" lang="de-DE" sz="4400" spc="-1" strike="noStrike" u="sng">
                <a:solidFill>
                  <a:srgbClr val="000000"/>
                </a:solidFill>
                <a:uFillTx/>
                <a:latin typeface="Calibri Light"/>
              </a:rPr>
              <a:t>Sektorenübergreifende Versorger (SüV)</a:t>
            </a:r>
            <a:br>
              <a:rPr sz="4400"/>
            </a:br>
            <a:r>
              <a:rPr b="1" lang="de-DE" sz="4400" spc="-1" strike="noStrike" u="sng">
                <a:solidFill>
                  <a:srgbClr val="000000"/>
                </a:solidFill>
                <a:uFillTx/>
                <a:latin typeface="Calibri Light"/>
              </a:rPr>
              <a:t>(ehemals Level Ii)</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1153080" y="18360"/>
            <a:ext cx="1074816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SüV - 1</a:t>
            </a:r>
            <a:endParaRPr b="0" lang="de-DE" sz="4400" spc="-1" strike="noStrike">
              <a:solidFill>
                <a:srgbClr val="000000"/>
              </a:solidFill>
              <a:latin typeface="Calibri"/>
            </a:endParaRPr>
          </a:p>
        </p:txBody>
      </p:sp>
      <p:sp>
        <p:nvSpPr>
          <p:cNvPr id="131" name="PlaceHolder 2"/>
          <p:cNvSpPr>
            <a:spLocks noGrp="1"/>
          </p:cNvSpPr>
          <p:nvPr>
            <p:ph/>
          </p:nvPr>
        </p:nvSpPr>
        <p:spPr>
          <a:xfrm>
            <a:off x="501120" y="1343880"/>
            <a:ext cx="11400120" cy="534024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SüV werden vom Land bestimmt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kann Antrag auf Umwandlung stellen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SüV dürfen </a:t>
            </a:r>
            <a:endParaRPr b="0" lang="de-DE" sz="28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ambulant behandeln</a:t>
            </a:r>
            <a:endParaRPr b="0" lang="de-DE" sz="24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Übergangspflege und Kurzzeitpflege anbieten</a:t>
            </a:r>
            <a:endParaRPr b="0" lang="de-DE" sz="24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eingeschränkt stationär behandeln</a:t>
            </a:r>
            <a:endParaRPr b="0" lang="de-DE" sz="24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DKG und Kassen vereinbaren (bis 31.12.25)</a:t>
            </a:r>
            <a:endParaRPr b="0" lang="de-DE" sz="28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welche stationären Leistungen sie anbieten müssen und dürfen</a:t>
            </a:r>
            <a:endParaRPr b="0" lang="de-DE" sz="24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welche Anforderungen an die Qualität sie erfüllen müssen</a:t>
            </a:r>
            <a:endParaRPr b="0" lang="de-DE" sz="2400" spc="-1" strike="noStrike">
              <a:solidFill>
                <a:srgbClr val="000000"/>
              </a:solidFill>
              <a:latin typeface="Calibri"/>
            </a:endParaRPr>
          </a:p>
          <a:p>
            <a:pPr>
              <a:lnSpc>
                <a:spcPct val="107000"/>
              </a:lnSpc>
              <a:spcBef>
                <a:spcPts val="1001"/>
              </a:spcBef>
              <a:buNone/>
            </a:pPr>
            <a:endParaRPr b="0" lang="de-DE" sz="2000" spc="-1" strike="noStrike">
              <a:solidFill>
                <a:srgbClr val="000000"/>
              </a:solidFill>
              <a:latin typeface="Calibri"/>
            </a:endParaRPr>
          </a:p>
          <a:p>
            <a:pPr>
              <a:lnSpc>
                <a:spcPct val="107000"/>
              </a:lnSpc>
              <a:spcBef>
                <a:spcPts val="1001"/>
              </a:spcBef>
              <a:buNone/>
              <a:tabLst>
                <a:tab algn="l" pos="0"/>
              </a:tabLst>
            </a:pPr>
            <a:endParaRPr b="0" lang="de-DE" sz="1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251640"/>
            <a:ext cx="10515240" cy="1325160"/>
          </a:xfrm>
          <a:prstGeom prst="rect">
            <a:avLst/>
          </a:prstGeom>
          <a:noFill/>
          <a:ln w="0">
            <a:noFill/>
          </a:ln>
        </p:spPr>
        <p:txBody>
          <a:bodyPr anchor="ctr">
            <a:normAutofit fontScale="96000"/>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SüV</a:t>
            </a:r>
            <a:br>
              <a:rPr sz="4400"/>
            </a:br>
            <a:endParaRPr b="0" lang="de-DE" sz="4400" spc="-1" strike="noStrike">
              <a:solidFill>
                <a:srgbClr val="000000"/>
              </a:solidFill>
              <a:latin typeface="Calibri"/>
            </a:endParaRPr>
          </a:p>
        </p:txBody>
      </p:sp>
      <p:sp>
        <p:nvSpPr>
          <p:cNvPr id="133" name="PlaceHolder 2"/>
          <p:cNvSpPr>
            <a:spLocks noGrp="1"/>
          </p:cNvSpPr>
          <p:nvPr>
            <p:ph/>
          </p:nvPr>
        </p:nvSpPr>
        <p:spPr>
          <a:xfrm>
            <a:off x="838080" y="1220760"/>
            <a:ext cx="10661400" cy="5277240"/>
          </a:xfrm>
          <a:prstGeom prst="rect">
            <a:avLst/>
          </a:prstGeom>
          <a:noFill/>
          <a:ln w="0">
            <a:noFill/>
          </a:ln>
        </p:spPr>
        <p:txBody>
          <a:bodyPr anchor="t">
            <a:normAutofit fontScale="86000"/>
          </a:bodyPr>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Mischung aus Kurzzeitpflegeheim, </a:t>
            </a:r>
            <a:r>
              <a:rPr b="1" i="1" lang="de-DE" sz="2800" spc="-1" strike="noStrike">
                <a:solidFill>
                  <a:srgbClr val="ff0000"/>
                </a:solidFill>
                <a:latin typeface="Calibri"/>
              </a:rPr>
              <a:t>Kleinst</a:t>
            </a:r>
            <a:r>
              <a:rPr b="0" i="1" lang="de-DE" sz="2800" spc="-1" strike="noStrike">
                <a:solidFill>
                  <a:srgbClr val="ff0000"/>
                </a:solidFill>
                <a:latin typeface="Calibri"/>
              </a:rPr>
              <a:t>krankenhäusern und ambulanten Einrichtungen, integrierbar in die Versorgungsmodelle einzelner Länder (Primärversorgungszentren, usw.)</a:t>
            </a:r>
            <a:endParaRPr b="0" lang="de-DE" sz="28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Weiterhin erklärtes Ziel: Nutzung dieser neuen Konstrukte zur Schließung von Grundversorgungskrankenhäuser auf dem Land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Nicht auf Notfallversorgung ausgerichtet (z.B. keine Überwachungsbetten).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Lücke zwischen dem Hausarztbereich (soweit es diesen überhaupt noch gibt) und dem nächstgelegenen größeren Krankenhaus bleibt (insbesondere in ländlichen Gegenden)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Überwindung der sektoralen Trennung nur wenn Krankenhäuser das Recht bekommen, ambulant zu behandeln und </a:t>
            </a:r>
            <a:r>
              <a:rPr b="1" i="1" lang="de-DE" sz="2800" spc="-1" strike="noStrike">
                <a:solidFill>
                  <a:srgbClr val="ff0000"/>
                </a:solidFill>
                <a:latin typeface="Calibri"/>
              </a:rPr>
              <a:t>ambulante Versorgungszentren </a:t>
            </a:r>
            <a:r>
              <a:rPr b="0" i="1" lang="de-DE" sz="2800" spc="-1" strike="noStrike">
                <a:solidFill>
                  <a:srgbClr val="ff0000"/>
                </a:solidFill>
                <a:latin typeface="Calibri"/>
              </a:rPr>
              <a:t>zu betreiben</a:t>
            </a:r>
            <a:endParaRPr b="0" lang="de-DE" sz="2800" spc="-1" strike="noStrike">
              <a:solidFill>
                <a:srgbClr val="000000"/>
              </a:solidFill>
              <a:latin typeface="Calibri"/>
            </a:endParaRPr>
          </a:p>
          <a:p>
            <a:pPr>
              <a:lnSpc>
                <a:spcPct val="90000"/>
              </a:lnSpc>
              <a:spcBef>
                <a:spcPts val="1800"/>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4" name="PlaceHolder 1"/>
          <p:cNvSpPr>
            <a:spLocks noGrp="1"/>
          </p:cNvSpPr>
          <p:nvPr>
            <p:ph type="title"/>
          </p:nvPr>
        </p:nvSpPr>
        <p:spPr>
          <a:xfrm>
            <a:off x="587520" y="18360"/>
            <a:ext cx="11016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ambulante Versorgungszentren der KHs</a:t>
            </a:r>
            <a:endParaRPr b="0" lang="de-DE" sz="4400" spc="-1" strike="noStrike">
              <a:solidFill>
                <a:srgbClr val="000000"/>
              </a:solidFill>
              <a:latin typeface="Calibri"/>
            </a:endParaRPr>
          </a:p>
        </p:txBody>
      </p:sp>
      <p:sp>
        <p:nvSpPr>
          <p:cNvPr id="135" name="PlaceHolder 2"/>
          <p:cNvSpPr>
            <a:spLocks noGrp="1"/>
          </p:cNvSpPr>
          <p:nvPr>
            <p:ph/>
          </p:nvPr>
        </p:nvSpPr>
        <p:spPr>
          <a:xfrm>
            <a:off x="742320" y="1590480"/>
            <a:ext cx="10515240" cy="4505040"/>
          </a:xfrm>
          <a:prstGeom prst="rect">
            <a:avLst/>
          </a:prstGeom>
          <a:noFill/>
          <a:ln w="0">
            <a:noFill/>
          </a:ln>
        </p:spPr>
        <p:txBody>
          <a:bodyPr anchor="t">
            <a:normAutofit fontScale="5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Einrichtungen der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gleichmäßig in der Versorgungsregion verteilt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Anlaufstellen für die Notfallversorgung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Überwachungsbetten und Eingriffsräume sowie alle notwendigen diagnostischen Einrichtungen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wichtige medizinischen Fachrichtungen auf Facharztniveau vorhanden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 Telemedizin an das Krankenhaus angebunden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turnusmäßig mit Beschäftigten der Krankenhäuser betrieben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Eigentlich notwendig: Recht der KHs, ambulant behandeln zu dürfen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Ausbau der Notarztstandorte (incl. Hubschrauber)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Calibri"/>
              </a:rPr>
              <a:t>Nur so kann die flächendeckende Versorgung in ländlichen Gebieten auf hohem Niveau gewährleistet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Calibri"/>
              </a:rPr>
              <a:t>Überwindung der sektoralen Trennung nur wenn alle Krankenhäuser das Recht bekommen, ambulant zu behandeln und solche ambulanten Versorgungszentren zu betreiben </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1" lang="de-DE" sz="2800" spc="-1" strike="noStrike">
                <a:solidFill>
                  <a:srgbClr val="0070c0"/>
                </a:solidFill>
                <a:latin typeface="Calibri"/>
              </a:rPr>
              <a:t>Forderung: Keine Schließungen, solange es solche alternativen Strukturen nicht gibt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420480" y="97920"/>
            <a:ext cx="11529360" cy="1325160"/>
          </a:xfrm>
          <a:prstGeom prst="rect">
            <a:avLst/>
          </a:prstGeom>
          <a:noFill/>
          <a:ln w="0">
            <a:noFill/>
          </a:ln>
        </p:spPr>
        <p:txBody>
          <a:bodyPr anchor="ctr">
            <a:normAutofit fontScale="96000"/>
          </a:bodyPr>
          <a:p>
            <a:pPr>
              <a:lnSpc>
                <a:spcPct val="90000"/>
              </a:lnSpc>
              <a:buNone/>
            </a:pPr>
            <a:r>
              <a:rPr b="1" lang="de-DE" sz="4400" spc="-1" strike="noStrike" u="sng">
                <a:solidFill>
                  <a:srgbClr val="000000"/>
                </a:solidFill>
                <a:uFillTx/>
                <a:latin typeface="Calibri Light"/>
              </a:rPr>
              <a:t>Vergütung SÜV </a:t>
            </a:r>
            <a:r>
              <a:rPr b="1" lang="de-DE" sz="2400" spc="-1" strike="noStrike" u="sng">
                <a:solidFill>
                  <a:srgbClr val="000000"/>
                </a:solidFill>
                <a:uFillTx/>
                <a:latin typeface="Calibri Light"/>
              </a:rPr>
              <a:t>(KHEntgG § 6c)</a:t>
            </a:r>
            <a:br>
              <a:rPr sz="4400"/>
            </a:br>
            <a:endParaRPr b="0" lang="de-DE" sz="2400" spc="-1" strike="noStrike">
              <a:solidFill>
                <a:srgbClr val="000000"/>
              </a:solidFill>
              <a:latin typeface="Calibri"/>
            </a:endParaRPr>
          </a:p>
        </p:txBody>
      </p:sp>
      <p:sp>
        <p:nvSpPr>
          <p:cNvPr id="137" name="PlaceHolder 2"/>
          <p:cNvSpPr>
            <a:spLocks noGrp="1"/>
          </p:cNvSpPr>
          <p:nvPr>
            <p:ph/>
          </p:nvPr>
        </p:nvSpPr>
        <p:spPr>
          <a:xfrm>
            <a:off x="526320" y="1210680"/>
            <a:ext cx="10795320" cy="540576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Stat. Leistungen: Tagespauschalen mit Degression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Weitere Leistungen: </a:t>
            </a:r>
            <a:r>
              <a:rPr b="0" lang="de-DE" sz="2800" spc="-1" strike="noStrike">
                <a:solidFill>
                  <a:srgbClr val="000000"/>
                </a:solidFill>
                <a:latin typeface="Calibri"/>
                <a:ea typeface="Calibri"/>
              </a:rPr>
              <a:t>nach den entsprechenden, geltenden Bestimmungen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412920" y="-82800"/>
            <a:ext cx="11618640" cy="1314720"/>
          </a:xfrm>
          <a:prstGeom prst="rect">
            <a:avLst/>
          </a:prstGeom>
          <a:noFill/>
          <a:ln w="0">
            <a:noFill/>
          </a:ln>
        </p:spPr>
        <p:txBody>
          <a:bodyPr anchor="ctr">
            <a:norm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Vergütung SÜV</a:t>
            </a:r>
            <a:endParaRPr b="0" lang="de-DE" sz="4400" spc="-1" strike="noStrike">
              <a:solidFill>
                <a:srgbClr val="000000"/>
              </a:solidFill>
              <a:latin typeface="Calibri"/>
            </a:endParaRPr>
          </a:p>
        </p:txBody>
      </p:sp>
      <p:sp>
        <p:nvSpPr>
          <p:cNvPr id="139" name="PlaceHolder 2"/>
          <p:cNvSpPr>
            <a:spLocks noGrp="1"/>
          </p:cNvSpPr>
          <p:nvPr>
            <p:ph/>
          </p:nvPr>
        </p:nvSpPr>
        <p:spPr>
          <a:xfrm>
            <a:off x="412920" y="1082520"/>
            <a:ext cx="11086560" cy="5653080"/>
          </a:xfrm>
          <a:prstGeom prst="rect">
            <a:avLst/>
          </a:prstGeom>
          <a:noFill/>
          <a:ln w="0">
            <a:noFill/>
          </a:ln>
        </p:spPr>
        <p:txBody>
          <a:bodyPr anchor="t">
            <a:normAutofit fontScale="93000"/>
          </a:bodyPr>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Tagespauschalen sind auch finanzielle Steuerung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Lediglich Tausch der finanziellen Anreizsysteme mit (teilweise) anderer Zielrichtung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Starkes Interesse an Kostendumping und an einer möglichst billigen Versorgung der Patienten</a:t>
            </a:r>
            <a:endParaRPr b="0" lang="de-DE" sz="20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Anreiz, Verweildauer zu verlängern – zumindest, bis die Kosten den degressiven Tagessatz überschreiten - danach zu verkürzen.</a:t>
            </a:r>
            <a:endParaRPr b="0" lang="de-DE" sz="20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Folge: Sachfremde Entscheidung („es lohnt sich noch/nicht mehr“) statt einer bedarfsgerechten („kann der Patient aus medizinischer und pflegerischer Sicht entlassen werden“)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Ambulanter Bereich: </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Mischung aus Einzelleistungsvergütung und Budgetierung (im Facharztbereich)</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Anreize: Kostendumping, Fallzahlausweitung und Leistungsausweitung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am Ende des Quartals und wenn Budget ausgereizt: Leistungsverweigerung</a:t>
            </a:r>
            <a:endParaRPr b="0" lang="de-DE" sz="2400" spc="-1" strike="noStrike">
              <a:solidFill>
                <a:srgbClr val="000000"/>
              </a:solidFill>
              <a:latin typeface="Calibri"/>
            </a:endParaRPr>
          </a:p>
          <a:p>
            <a:pPr>
              <a:lnSpc>
                <a:spcPct val="90000"/>
              </a:lnSpc>
              <a:spcBef>
                <a:spcPts val="1001"/>
              </a:spcBef>
              <a:buNone/>
            </a:pP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692280" y="0"/>
            <a:ext cx="11201040" cy="1325160"/>
          </a:xfrm>
          <a:prstGeom prst="rect">
            <a:avLst/>
          </a:prstGeom>
          <a:noFill/>
          <a:ln w="0">
            <a:noFill/>
          </a:ln>
        </p:spPr>
        <p:txBody>
          <a:bodyPr anchor="ctr">
            <a:normAutofit/>
          </a:bodyPr>
          <a:p>
            <a:pPr>
              <a:lnSpc>
                <a:spcPct val="90000"/>
              </a:lnSpc>
              <a:buNone/>
            </a:pPr>
            <a:r>
              <a:rPr b="1" lang="de-DE" sz="4200" spc="-1" strike="noStrike" u="sng">
                <a:solidFill>
                  <a:srgbClr val="ff0000"/>
                </a:solidFill>
                <a:uFillTx/>
                <a:latin typeface="Calibri Light"/>
              </a:rPr>
              <a:t>Zusammenfassende</a:t>
            </a:r>
            <a:r>
              <a:rPr b="1" lang="de-DE" sz="4000" spc="-1" strike="noStrike" u="sng">
                <a:solidFill>
                  <a:srgbClr val="ff0000"/>
                </a:solidFill>
                <a:uFillTx/>
                <a:latin typeface="Calibri Light"/>
              </a:rPr>
              <a:t> Bewertung</a:t>
            </a:r>
            <a:r>
              <a:rPr b="1" lang="de-DE" sz="4000" spc="-1" strike="noStrike" u="sng">
                <a:solidFill>
                  <a:srgbClr val="000000"/>
                </a:solidFill>
                <a:uFillTx/>
                <a:latin typeface="Calibri Light"/>
              </a:rPr>
              <a:t> Strukturregelungen</a:t>
            </a:r>
            <a:endParaRPr b="0" lang="de-DE" sz="4000" spc="-1" strike="noStrike">
              <a:solidFill>
                <a:srgbClr val="000000"/>
              </a:solidFill>
              <a:latin typeface="Calibri"/>
            </a:endParaRPr>
          </a:p>
        </p:txBody>
      </p:sp>
      <p:sp>
        <p:nvSpPr>
          <p:cNvPr id="141" name="PlaceHolder 2"/>
          <p:cNvSpPr>
            <a:spLocks noGrp="1"/>
          </p:cNvSpPr>
          <p:nvPr>
            <p:ph/>
          </p:nvPr>
        </p:nvSpPr>
        <p:spPr>
          <a:xfrm>
            <a:off x="838080" y="1325520"/>
            <a:ext cx="10661400" cy="5027400"/>
          </a:xfrm>
          <a:prstGeom prst="rect">
            <a:avLst/>
          </a:prstGeom>
          <a:noFill/>
          <a:ln w="0">
            <a:noFill/>
          </a:ln>
        </p:spPr>
        <p:txBody>
          <a:bodyPr anchor="t">
            <a:normAutofit fontScale="90000"/>
          </a:bodyPr>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Statt: Feststellung des Bedarfs einer Versorgungregion. Planung und Schaffung der notwendigen Einrichtungen zur Befriedigung dieses Bedarfs, Bereitstellung der notwendigen Mittel </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Auch bei dieser Reform steht alles Kopf: Zuerst das Geld, dann der Bedarf als abhängige Variable</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Meilenweit entfernt von einer intersektoralen Versorgungsplanung - demokratisch (unter Einbeziehung Aller) und in den einzelnen Versorgungsregionen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Voraussetzung hierzu wäre, dass der Sicherstellungsauftrag für die gesamte Versorgung (incl. der ambulanten Versorgung durch Niedergelassene) wieder bei den Ländern (konkret den Versorgungsregionen) liegt</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Zusammenfassend: Die Pläne der Kommission wurden deutlich entschärft, haben aber immer noch ein großes Schließungs-Potenzial</a:t>
            </a: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Vorhaltevergütung</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4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„Duale Finanzierung“</a:t>
            </a:r>
            <a:endParaRPr b="0" lang="de-DE" sz="4400" spc="-1" strike="noStrike">
              <a:solidFill>
                <a:srgbClr val="000000"/>
              </a:solidFill>
              <a:latin typeface="Calibri"/>
            </a:endParaRPr>
          </a:p>
        </p:txBody>
      </p:sp>
      <p:sp>
        <p:nvSpPr>
          <p:cNvPr id="144" name="PlaceHolder 2"/>
          <p:cNvSpPr>
            <a:spLocks noGrp="1"/>
          </p:cNvSpPr>
          <p:nvPr>
            <p:ph/>
          </p:nvPr>
        </p:nvSpPr>
        <p:spPr>
          <a:xfrm>
            <a:off x="838080" y="1325520"/>
            <a:ext cx="10661400" cy="5027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Länder: Investitionskosten </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Unterfinanzierung ca. 50%</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Rückzug des Staates aus der Daseinsvorsorge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Kassen: laufende Kosten (über DRGs)</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800" spc="-1" strike="noStrike">
                <a:solidFill>
                  <a:srgbClr val="ff0000"/>
                </a:solidFill>
                <a:latin typeface="Calibri"/>
              </a:rPr>
              <a:t>Unterfinanzierung und massive Fehlanreize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45"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DRGs (1)</a:t>
            </a:r>
            <a:endParaRPr b="0" lang="de-DE" sz="4400" spc="-1" strike="noStrike">
              <a:solidFill>
                <a:srgbClr val="000000"/>
              </a:solidFill>
              <a:latin typeface="Calibri"/>
            </a:endParaRPr>
          </a:p>
        </p:txBody>
      </p:sp>
      <p:sp>
        <p:nvSpPr>
          <p:cNvPr id="146" name="PlaceHolder 2"/>
          <p:cNvSpPr>
            <a:spLocks noGrp="1"/>
          </p:cNvSpPr>
          <p:nvPr>
            <p:ph/>
          </p:nvPr>
        </p:nvSpPr>
        <p:spPr>
          <a:xfrm>
            <a:off x="838080" y="1825560"/>
            <a:ext cx="10515240" cy="4350960"/>
          </a:xfrm>
          <a:prstGeom prst="rect">
            <a:avLst/>
          </a:prstGeom>
          <a:noFill/>
          <a:ln w="0">
            <a:noFill/>
          </a:ln>
        </p:spPr>
        <p:txBody>
          <a:bodyPr anchor="t">
            <a:normAutofit fontScale="81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DRGs = Diagnosis Related Groups = Fallgruppen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einheitlicher Preis (Fallpauschale) für eine bestimmte Behandlung einer bestimmten Diagnose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2023: 1292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Jede DRG hat ein Relativgewicht (RG) (z.B. Blinddarmentfernung: RG 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Lebertransplantation: RG 30)</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Relativgewicht x Landesbasisfallwert (ca. 4400 €) = Vergütung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DRGs sind Festpreise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Damit Gewinne/Verluste möglich, keine Zweckbindung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Anreiz zu Leistungsausdehnung, Kostendumping und Selektion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709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Ausgangssituation</a:t>
            </a:r>
            <a:endParaRPr b="0" lang="de-DE" sz="4400" spc="-1" strike="noStrike">
              <a:solidFill>
                <a:srgbClr val="000000"/>
              </a:solidFill>
              <a:latin typeface="Calibri"/>
            </a:endParaRPr>
          </a:p>
        </p:txBody>
      </p:sp>
      <p:sp>
        <p:nvSpPr>
          <p:cNvPr id="96" name="PlaceHolder 2"/>
          <p:cNvSpPr>
            <a:spLocks noGrp="1"/>
          </p:cNvSpPr>
          <p:nvPr>
            <p:ph/>
          </p:nvPr>
        </p:nvSpPr>
        <p:spPr>
          <a:xfrm>
            <a:off x="426600" y="1508040"/>
            <a:ext cx="11338560" cy="5027400"/>
          </a:xfrm>
          <a:prstGeom prst="rect">
            <a:avLst/>
          </a:prstGeom>
          <a:noFill/>
          <a:ln w="0">
            <a:noFill/>
          </a:ln>
        </p:spPr>
        <p:txBody>
          <a:bodyPr anchor="t">
            <a:noAutofit/>
          </a:bodyPr>
          <a:p>
            <a:pPr algn="ctr">
              <a:lnSpc>
                <a:spcPct val="90000"/>
              </a:lnSpc>
              <a:spcBef>
                <a:spcPts val="1001"/>
              </a:spcBef>
              <a:buNone/>
              <a:tabLst>
                <a:tab algn="l" pos="0"/>
              </a:tabLst>
            </a:pPr>
            <a:r>
              <a:rPr b="1" lang="de-DE" sz="2400" spc="-1" strike="noStrike">
                <a:solidFill>
                  <a:srgbClr val="000000"/>
                </a:solidFill>
                <a:latin typeface="Calibri"/>
              </a:rPr>
              <a:t>Entwicklung Zahl der Krankenhäuser und Betten seit 1991</a:t>
            </a:r>
            <a:endParaRPr b="0" lang="de-DE" sz="2400" spc="-1" strike="noStrike">
              <a:solidFill>
                <a:srgbClr val="000000"/>
              </a:solidFill>
              <a:latin typeface="Calibri"/>
            </a:endParaRPr>
          </a:p>
        </p:txBody>
      </p:sp>
      <p:pic>
        <p:nvPicPr>
          <p:cNvPr id="97" name="Grafik 5" descr=""/>
          <p:cNvPicPr/>
          <p:nvPr/>
        </p:nvPicPr>
        <p:blipFill>
          <a:blip r:embed="rId1"/>
          <a:stretch/>
        </p:blipFill>
        <p:spPr>
          <a:xfrm>
            <a:off x="2789640" y="2502000"/>
            <a:ext cx="6612480" cy="2847600"/>
          </a:xfrm>
          <a:prstGeom prst="rect">
            <a:avLst/>
          </a:prstGeom>
          <a:ln w="0">
            <a:noFill/>
          </a:ln>
        </p:spPr>
      </p:pic>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4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Fehlanreize DRGs</a:t>
            </a:r>
            <a:endParaRPr b="0" lang="de-DE" sz="4400" spc="-1" strike="noStrike">
              <a:solidFill>
                <a:srgbClr val="000000"/>
              </a:solidFill>
              <a:latin typeface="Calibri"/>
            </a:endParaRPr>
          </a:p>
        </p:txBody>
      </p:sp>
      <p:sp>
        <p:nvSpPr>
          <p:cNvPr id="148" name="PlaceHolder 2"/>
          <p:cNvSpPr>
            <a:spLocks noGrp="1"/>
          </p:cNvSpPr>
          <p:nvPr>
            <p:ph/>
          </p:nvPr>
        </p:nvSpPr>
        <p:spPr>
          <a:xfrm>
            <a:off x="838080" y="1325520"/>
            <a:ext cx="11162880" cy="5027400"/>
          </a:xfrm>
          <a:prstGeom prst="rect">
            <a:avLst/>
          </a:prstGeom>
          <a:noFill/>
          <a:ln w="0">
            <a:noFill/>
          </a:ln>
        </p:spPr>
        <p:txBody>
          <a:bodyPr anchor="t">
            <a:normAutofit fontScale="85000"/>
          </a:bodyPr>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(Personal-)Kostendumping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Mengenausweitung (unnötige Behandlungen)</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Verweildauerverkürzung („blutige Entlassung“)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a:t>
            </a:r>
            <a:r>
              <a:rPr b="0" i="1" lang="de-DE" sz="3200" spc="-1" strike="noStrike">
                <a:solidFill>
                  <a:srgbClr val="ff0000"/>
                </a:solidFill>
                <a:latin typeface="Calibri"/>
              </a:rPr>
              <a:t>Upcoding“ (Patienten kränker machen als sie sind)</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Selektion (Risikovermeidung, „lukrative“ Patienten)</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Gewinn/Verluste möglich (DRGs sind Festpreise)</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Keine Zweckbindung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Missbräuchliche Verwendung/Gewinnabfuhr</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Über- und Unterversorgung gleichzeitig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49"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Schlussfolgerungen:</a:t>
            </a:r>
            <a:endParaRPr b="0" lang="de-DE" sz="4400" spc="-1" strike="noStrike">
              <a:solidFill>
                <a:srgbClr val="000000"/>
              </a:solidFill>
              <a:latin typeface="Calibri"/>
            </a:endParaRPr>
          </a:p>
        </p:txBody>
      </p:sp>
      <p:sp>
        <p:nvSpPr>
          <p:cNvPr id="150" name="PlaceHolder 2"/>
          <p:cNvSpPr>
            <a:spLocks noGrp="1"/>
          </p:cNvSpPr>
          <p:nvPr>
            <p:ph/>
          </p:nvPr>
        </p:nvSpPr>
        <p:spPr>
          <a:xfrm>
            <a:off x="838080" y="1825560"/>
            <a:ext cx="10762920" cy="4350960"/>
          </a:xfrm>
          <a:prstGeom prst="rect">
            <a:avLst/>
          </a:prstGeom>
          <a:noFill/>
          <a:ln w="0">
            <a:noFill/>
          </a:ln>
        </p:spPr>
        <p:txBody>
          <a:bodyPr anchor="t">
            <a:normAutofit/>
          </a:bodyPr>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In der Daseinsvorsorge hat finanzielle Steuerung nichts verloren</a:t>
            </a:r>
            <a:endParaRPr b="0" lang="de-DE" sz="36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Sachsteuerung statt finanzieller Steuerung</a:t>
            </a:r>
            <a:endParaRPr b="0" lang="de-DE" sz="36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Trennung Vergütung der Leistungserbringer von der Leistungserbringung</a:t>
            </a:r>
            <a:endParaRPr b="0" lang="de-DE" sz="3600" spc="-1" strike="noStrike">
              <a:solidFill>
                <a:srgbClr val="000000"/>
              </a:solidFill>
              <a:latin typeface="Calibri"/>
            </a:endParaRPr>
          </a:p>
          <a:p>
            <a:pPr marL="228600" indent="-228600">
              <a:lnSpc>
                <a:spcPct val="90000"/>
              </a:lnSpc>
              <a:spcBef>
                <a:spcPts val="1800"/>
              </a:spcBef>
              <a:buClr>
                <a:srgbClr val="4472c4"/>
              </a:buClr>
              <a:buFont typeface="Wingdings" charset="2"/>
              <a:buChar char=""/>
            </a:pPr>
            <a:r>
              <a:rPr b="1" lang="de-DE" sz="3600" spc="-1" strike="noStrike">
                <a:solidFill>
                  <a:srgbClr val="4472c4"/>
                </a:solidFill>
                <a:latin typeface="Calibri"/>
              </a:rPr>
              <a:t>Forderung: Selbstkostendeckung 2.0</a:t>
            </a: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51" name="PlaceHolder 1"/>
          <p:cNvSpPr>
            <a:spLocks noGrp="1"/>
          </p:cNvSpPr>
          <p:nvPr>
            <p:ph type="title"/>
          </p:nvPr>
        </p:nvSpPr>
        <p:spPr>
          <a:xfrm>
            <a:off x="81036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Selbstkostendeckung</a:t>
            </a:r>
            <a:endParaRPr b="0" lang="de-DE" sz="4400" spc="-1" strike="noStrike">
              <a:solidFill>
                <a:srgbClr val="000000"/>
              </a:solidFill>
              <a:latin typeface="Calibri"/>
            </a:endParaRPr>
          </a:p>
        </p:txBody>
      </p:sp>
      <p:sp>
        <p:nvSpPr>
          <p:cNvPr id="152" name="PlaceHolder 2"/>
          <p:cNvSpPr>
            <a:spLocks noGrp="1"/>
          </p:cNvSpPr>
          <p:nvPr>
            <p:ph/>
          </p:nvPr>
        </p:nvSpPr>
        <p:spPr>
          <a:xfrm>
            <a:off x="782640" y="1593360"/>
            <a:ext cx="10570680" cy="45835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Galt in Deutschland zwischen 1972 und 1984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 wirtschaftlich entstandenen Kosten mussten von den Kassen refinanziert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Unterjährig erfolgte die Vergütung der Krankenhäuser über tagesgleiche Pflegesätze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 Jahresende wurde „spitz“ abgerechnet: Überzahlungen im Verhältnis zu den entstandenen Kosten mussten zurückgezahlt werden, Unterzahlungen mussten von den Kassen nachfinanziert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hatten das Recht die Wirtschaftlichkeit zu prüfen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Gewinne waren damit verboten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Damit keine Anreize zu unnötiger Leistungsausdehnung, zu (Personal-) Kostendumping und auch nicht zu Verweildauerverlängerung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title"/>
          </p:nvPr>
        </p:nvSpPr>
        <p:spPr>
          <a:xfrm>
            <a:off x="764640" y="-7740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a:t>
            </a:r>
            <a:endParaRPr b="0" lang="de-DE" sz="4400" spc="-1" strike="noStrike">
              <a:solidFill>
                <a:srgbClr val="000000"/>
              </a:solidFill>
              <a:latin typeface="Calibri"/>
            </a:endParaRPr>
          </a:p>
        </p:txBody>
      </p:sp>
      <p:sp>
        <p:nvSpPr>
          <p:cNvPr id="154" name="PlaceHolder 2"/>
          <p:cNvSpPr>
            <a:spLocks noGrp="1"/>
          </p:cNvSpPr>
          <p:nvPr>
            <p:ph/>
          </p:nvPr>
        </p:nvSpPr>
        <p:spPr>
          <a:xfrm>
            <a:off x="559440" y="1439280"/>
            <a:ext cx="10799640" cy="483264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Vorhaltevergütung wird auch in Relativgewichten </a:t>
            </a:r>
            <a:r>
              <a:rPr b="1" lang="de-DE" sz="2800" spc="-1" strike="noStrike">
                <a:solidFill>
                  <a:srgbClr val="000000"/>
                </a:solidFill>
                <a:latin typeface="Calibri"/>
              </a:rPr>
              <a:t>(„Vorhaltebewertungsrelationen“ - VHBR) </a:t>
            </a:r>
            <a:r>
              <a:rPr b="0" lang="de-DE" sz="2800" spc="-1" strike="noStrike">
                <a:solidFill>
                  <a:srgbClr val="000000"/>
                </a:solidFill>
                <a:latin typeface="Calibri"/>
              </a:rPr>
              <a:t>für jede einzelne DRG dargestellt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highlight>
                  <a:srgbClr val="ffff00"/>
                </a:highlight>
                <a:latin typeface="Calibri"/>
              </a:rPr>
              <a:t>Beispiel: Relativgewicht RG einer DRG = 2,4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Abzug variable Sachkosten: </a:t>
            </a:r>
            <a:r>
              <a:rPr b="1" i="1" lang="de-DE" sz="2800" spc="-1" strike="noStrike">
                <a:solidFill>
                  <a:srgbClr val="000000"/>
                </a:solidFill>
                <a:highlight>
                  <a:srgbClr val="ffff00"/>
                </a:highlight>
                <a:latin typeface="Calibri"/>
              </a:rPr>
              <a:t>RG 0,4 (16.6%) – Rest: RG 2,0</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60% „Vorhaltebewertungsrelation“(incl. Pflege) </a:t>
            </a:r>
            <a:r>
              <a:rPr b="1" i="1" lang="de-DE" sz="2800" spc="-1" strike="noStrike">
                <a:solidFill>
                  <a:srgbClr val="000000"/>
                </a:solidFill>
                <a:highlight>
                  <a:srgbClr val="ffff00"/>
                </a:highlight>
                <a:latin typeface="Calibri"/>
              </a:rPr>
              <a:t>RG 1,2 </a:t>
            </a:r>
            <a:endParaRPr b="0" lang="de-DE" sz="2800" spc="-1" strike="noStrike">
              <a:solidFill>
                <a:srgbClr val="000000"/>
              </a:solidFill>
              <a:latin typeface="Calibri"/>
            </a:endParaRPr>
          </a:p>
          <a:p>
            <a:pPr marL="228600" indent="-228600">
              <a:lnSpc>
                <a:spcPct val="90000"/>
              </a:lnSpc>
              <a:spcBef>
                <a:spcPts val="1001"/>
              </a:spcBef>
              <a:spcAft>
                <a:spcPts val="1199"/>
              </a:spcAft>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Rest“- DRG (40% plus variable Sachkosten) </a:t>
            </a:r>
            <a:r>
              <a:rPr b="1" i="1" lang="de-DE" sz="2800" spc="-1" strike="noStrike">
                <a:solidFill>
                  <a:srgbClr val="000000"/>
                </a:solidFill>
                <a:latin typeface="Calibri"/>
              </a:rPr>
              <a:t>RG 0,8 + 0,4 variable Sachkosten = RG 1,2</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1040400" y="18360"/>
            <a:ext cx="10980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Berechnung</a:t>
            </a:r>
            <a:endParaRPr b="0" lang="de-DE" sz="4400" spc="-1" strike="noStrike">
              <a:solidFill>
                <a:srgbClr val="000000"/>
              </a:solidFill>
              <a:latin typeface="Calibri"/>
            </a:endParaRPr>
          </a:p>
        </p:txBody>
      </p:sp>
      <p:sp>
        <p:nvSpPr>
          <p:cNvPr id="156" name="PlaceHolder 2"/>
          <p:cNvSpPr>
            <a:spLocks noGrp="1"/>
          </p:cNvSpPr>
          <p:nvPr>
            <p:ph/>
          </p:nvPr>
        </p:nvSpPr>
        <p:spPr>
          <a:xfrm>
            <a:off x="834480" y="1343880"/>
            <a:ext cx="10750320" cy="517212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2026 budgetneutrale Einführung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Konvergenzregelung: 2027 nur 33% und 2028 nur 66% wirksam, 2029 voll wirksam</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Neuberechnung des Anteils eines Standortes zunächst nach 2 Jahren und dann jeweils nach 3 Jahren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Änderung der Vorhaltevergütung nur, wenn mehr als 20% Änderung der Fallzahl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Änderungen der Fallschwere werden bei jeder Neuberechnung berücksichtigt</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Relativ komplizierte Berechnungsweise</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DRG-Logik und Berechnung bleiben erhalten</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Eigentlich Aufspaltung der DRGs in 2 Teile, wobei der „Vorhalte-Teil“ sich höchstens alle 3 Jahre verändert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(1)</a:t>
            </a:r>
            <a:endParaRPr b="0" lang="de-DE" sz="4400" spc="-1" strike="noStrike">
              <a:solidFill>
                <a:srgbClr val="000000"/>
              </a:solidFill>
              <a:latin typeface="Calibri"/>
            </a:endParaRPr>
          </a:p>
        </p:txBody>
      </p:sp>
      <p:sp>
        <p:nvSpPr>
          <p:cNvPr id="158" name="PlaceHolder 2"/>
          <p:cNvSpPr>
            <a:spLocks noGrp="1"/>
          </p:cNvSpPr>
          <p:nvPr>
            <p:ph/>
          </p:nvPr>
        </p:nvSpPr>
        <p:spPr>
          <a:xfrm>
            <a:off x="790920" y="1325520"/>
            <a:ext cx="10661400" cy="5251680"/>
          </a:xfrm>
          <a:prstGeom prst="rect">
            <a:avLst/>
          </a:prstGeom>
          <a:noFill/>
          <a:ln w="0">
            <a:noFill/>
          </a:ln>
        </p:spPr>
        <p:txBody>
          <a:bodyPr anchor="t">
            <a:normAutofit fontScale="73000"/>
          </a:bodyPr>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Es bleibt im Wesentlichen bei der Gesamtsumme der Vergütung und damit auch bei der Unterfinanzierung und Finanznot.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DRG werden nicht überwunden. </a:t>
            </a:r>
            <a:r>
              <a:rPr b="1" i="1" lang="de-DE" sz="2800" spc="-1" strike="noStrike">
                <a:solidFill>
                  <a:srgbClr val="ff0000"/>
                </a:solidFill>
                <a:latin typeface="Calibri"/>
              </a:rPr>
              <a:t>Weiterhin 40% plus variable Kosten!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Anreiz zur Mengenausdehnung bleibt, bzw. wird  noch größer (nur DRG-Teil ist noch gestaltbar, schärferer Konkurrenzkampf um das reduzierte Volumen)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Vorhaltevergütung selbst ist </a:t>
            </a:r>
            <a:r>
              <a:rPr b="1" i="1" lang="de-DE" sz="2800" spc="-1" strike="noStrike">
                <a:solidFill>
                  <a:srgbClr val="ff0000"/>
                </a:solidFill>
                <a:latin typeface="Calibri"/>
              </a:rPr>
              <a:t>nicht mengenunabhängig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Bisherige Mengensteigerungen führen zu einem Vorteil bei der Erstverteilung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Gesamtsteigerungen (auch Fallschwere) bundesweit wirken sich erhöhend aus</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Belohnung, wenn Steigerung der Fallzahlen innerhalb von 3 Jahren um jährlich 7%.</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Wenn die Fallzahlen sich in 3 Jahre „nur“ um 19.9% erhöhen, bleibt die Vergütung gleich, obwohl die Kosten deutlich steigen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a:t>
            </a:r>
            <a:r>
              <a:rPr b="1" i="1" lang="de-DE" sz="2800" spc="-1" strike="noStrike">
                <a:solidFill>
                  <a:srgbClr val="ff0000"/>
                </a:solidFill>
                <a:latin typeface="Calibri"/>
              </a:rPr>
              <a:t>Upcoding“ </a:t>
            </a:r>
            <a:r>
              <a:rPr b="0" i="1" lang="de-DE" sz="2800" spc="-1" strike="noStrike">
                <a:solidFill>
                  <a:srgbClr val="ff0000"/>
                </a:solidFill>
                <a:latin typeface="Calibri"/>
              </a:rPr>
              <a:t>(Patienten kränker machen, als sie sind) wird in jedem Fall </a:t>
            </a:r>
            <a:r>
              <a:rPr b="1" i="1" lang="de-DE" sz="2800" spc="-1" strike="noStrike">
                <a:solidFill>
                  <a:srgbClr val="ff0000"/>
                </a:solidFill>
                <a:latin typeface="Calibri"/>
              </a:rPr>
              <a:t>belohnt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Personalkostendumping ist weiterhin lukrativ (Kostensenkung erhöht auch bei Vorhaltebudget die Gewinne)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Vorhaltevergütung ist nicht zweckgebunden (Dividende an Kapitaleigner)</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(2)</a:t>
            </a:r>
            <a:endParaRPr b="0" lang="de-DE" sz="4400" spc="-1" strike="noStrike">
              <a:solidFill>
                <a:srgbClr val="000000"/>
              </a:solidFill>
              <a:latin typeface="Calibri"/>
            </a:endParaRPr>
          </a:p>
        </p:txBody>
      </p:sp>
      <p:sp>
        <p:nvSpPr>
          <p:cNvPr id="160" name="PlaceHolder 2"/>
          <p:cNvSpPr>
            <a:spLocks noGrp="1"/>
          </p:cNvSpPr>
          <p:nvPr>
            <p:ph/>
          </p:nvPr>
        </p:nvSpPr>
        <p:spPr>
          <a:xfrm>
            <a:off x="753480" y="1201320"/>
            <a:ext cx="10661400" cy="5027400"/>
          </a:xfrm>
          <a:prstGeom prst="rect">
            <a:avLst/>
          </a:prstGeom>
          <a:noFill/>
          <a:ln w="0">
            <a:noFill/>
          </a:ln>
        </p:spPr>
        <p:txBody>
          <a:bodyPr anchor="t">
            <a:normAutofit fontScale="95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Lauterbach hat zum Ziel seiner Reform auch eine</a:t>
            </a:r>
            <a:r>
              <a:rPr b="1" lang="de-DE" sz="3600" spc="-1" strike="noStrike">
                <a:solidFill>
                  <a:srgbClr val="000000"/>
                </a:solidFill>
                <a:latin typeface="Calibri"/>
              </a:rPr>
              <a:t> „Entbürokratisierung“ </a:t>
            </a:r>
            <a:r>
              <a:rPr b="0" lang="de-DE" sz="3600" spc="-1" strike="noStrike">
                <a:solidFill>
                  <a:srgbClr val="000000"/>
                </a:solidFill>
                <a:latin typeface="Calibri"/>
              </a:rPr>
              <a:t>erklärt</a:t>
            </a:r>
            <a:endParaRPr b="0" lang="de-DE" sz="3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Was droht ist eine deutliche </a:t>
            </a:r>
            <a:r>
              <a:rPr b="1" i="1" lang="de-DE" sz="3200" spc="-1" strike="noStrike">
                <a:solidFill>
                  <a:srgbClr val="ff0000"/>
                </a:solidFill>
                <a:latin typeface="Calibri"/>
              </a:rPr>
              <a:t>Ausweitung der Bürokratie </a:t>
            </a:r>
            <a:r>
              <a:rPr b="0" i="1" lang="de-DE" sz="3200" spc="-1" strike="noStrike">
                <a:solidFill>
                  <a:srgbClr val="ff0000"/>
                </a:solidFill>
                <a:latin typeface="Calibri"/>
              </a:rPr>
              <a:t>im Zusammenhang mit den Leistungsgruppen (Nachweis, dass man die jeweiligen Bedingungen erfüllt, Kontrollen durch den Medizinischen Dienst, Streitigkeiten um die Erfüllung der Bedingungen)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In Bezug auf den DRG-Bereich ändert sich in Hinblick auf die Bürokratie natürlich überhaupt nichts</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(3)</a:t>
            </a:r>
            <a:endParaRPr b="0" lang="de-DE" sz="4400" spc="-1" strike="noStrike">
              <a:solidFill>
                <a:srgbClr val="000000"/>
              </a:solidFill>
              <a:latin typeface="Calibri"/>
            </a:endParaRPr>
          </a:p>
        </p:txBody>
      </p:sp>
      <p:sp>
        <p:nvSpPr>
          <p:cNvPr id="162" name="PlaceHolder 2"/>
          <p:cNvSpPr>
            <a:spLocks noGrp="1"/>
          </p:cNvSpPr>
          <p:nvPr>
            <p:ph/>
          </p:nvPr>
        </p:nvSpPr>
        <p:spPr>
          <a:xfrm>
            <a:off x="820440" y="1325520"/>
            <a:ext cx="10753560" cy="5027400"/>
          </a:xfrm>
          <a:prstGeom prst="rect">
            <a:avLst/>
          </a:prstGeom>
          <a:noFill/>
          <a:ln w="0">
            <a:noFill/>
          </a:ln>
        </p:spPr>
        <p:txBody>
          <a:bodyPr anchor="t">
            <a:normAutofit/>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Keine „Revolution“ und keine „Überwindung der DRGs“, sondern ein Etikettenschwindel</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Der Konkurrenzkampf der Krankenhäuser wird unvermindert weitergehen, mit allen negativen Folgen für die Patienten und die Beschäftigten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70c0"/>
              </a:buClr>
              <a:buFont typeface="Wingdings" charset="2"/>
              <a:buChar char=""/>
              <a:tabLst>
                <a:tab algn="l" pos="0"/>
              </a:tabLst>
            </a:pPr>
            <a:r>
              <a:rPr b="1" lang="de-DE" sz="2800" spc="-1" strike="noStrike">
                <a:solidFill>
                  <a:srgbClr val="0070c0"/>
                </a:solidFill>
                <a:latin typeface="Calibri"/>
              </a:rPr>
              <a:t>Letztlich kann man die DRGs nur überwinden, wenn man sie völlig abschafft und durch die Selbstkostendeckung (1:1 Refinanzierung aller notwendigen Kosten eines Krankenhauses) ersetzt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Weitere Regelungen (Auszug)</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213840" y="0"/>
            <a:ext cx="11763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Förderung einzelne Bereiche</a:t>
            </a:r>
            <a:endParaRPr b="0" lang="de-DE" sz="4400" spc="-1" strike="noStrike">
              <a:solidFill>
                <a:srgbClr val="000000"/>
              </a:solidFill>
              <a:latin typeface="Calibri"/>
            </a:endParaRPr>
          </a:p>
        </p:txBody>
      </p:sp>
      <p:sp>
        <p:nvSpPr>
          <p:cNvPr id="165" name="PlaceHolder 2"/>
          <p:cNvSpPr>
            <a:spLocks noGrp="1"/>
          </p:cNvSpPr>
          <p:nvPr>
            <p:ph/>
          </p:nvPr>
        </p:nvSpPr>
        <p:spPr>
          <a:xfrm>
            <a:off x="525240" y="1325520"/>
            <a:ext cx="10828800" cy="5207760"/>
          </a:xfrm>
          <a:prstGeom prst="rect">
            <a:avLst/>
          </a:prstGeom>
          <a:noFill/>
          <a:ln w="0">
            <a:noFill/>
          </a:ln>
        </p:spPr>
        <p:txBody>
          <a:bodyPr anchor="t">
            <a:noAutofit/>
          </a:bodyPr>
          <a:p>
            <a:pPr>
              <a:lnSpc>
                <a:spcPct val="90000"/>
              </a:lnSpc>
              <a:spcBef>
                <a:spcPts val="1001"/>
              </a:spcBef>
              <a:buNone/>
              <a:tabLst>
                <a:tab algn="l" pos="0"/>
              </a:tabLst>
            </a:pPr>
            <a:r>
              <a:rPr b="0" lang="de-DE" sz="2800" spc="-1" strike="noStrike">
                <a:solidFill>
                  <a:srgbClr val="000000"/>
                </a:solidFill>
                <a:latin typeface="Calibri"/>
              </a:rPr>
              <a:t>Ab 2027, zusätzlich vergütet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Pädiatrie (332 Standorte): 288 Mio. Euro</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800" spc="-1" strike="noStrike">
                <a:solidFill>
                  <a:srgbClr val="000000"/>
                </a:solidFill>
                <a:latin typeface="Calibri"/>
              </a:rPr>
              <a:t>2025 und 2026 gilt bisheriger Zuschlag von 300 Mio. weiter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Geburtshilfe (611 Standorte): 120 Mio. Euro (davon 20 Mio. für Standorte mit hebammengeführten Kreissälen)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800" spc="-1" strike="noStrike">
                <a:solidFill>
                  <a:srgbClr val="000000"/>
                </a:solidFill>
                <a:latin typeface="Calibri"/>
              </a:rPr>
              <a:t>2025 und 2026 gilt bisheriger Zuschlag von 120 Mio. weiter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Stroke Unit (335 Standorte): 35 Mio. Euro</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Spezielle Traumatologie (650 Standorte): 65 Mio. Euro</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Intensivmedizin (1300 Standorte): 30 Mio. Euro</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2800" spc="-1" strike="noStrike">
                <a:solidFill>
                  <a:srgbClr val="ff0000"/>
                </a:solidFill>
                <a:latin typeface="Calibri"/>
              </a:rPr>
              <a:t>Beträge viel zu niedrig, um wirklich eine Verbesserung der Versorgung zu erzielen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365040"/>
            <a:ext cx="10515240" cy="1325160"/>
          </a:xfrm>
          <a:prstGeom prst="rect">
            <a:avLst/>
          </a:prstGeom>
          <a:noFill/>
          <a:ln w="0">
            <a:noFill/>
          </a:ln>
        </p:spPr>
        <p:txBody>
          <a:bodyPr anchor="ctr">
            <a:normAutofit fontScale="68000"/>
          </a:bodyPr>
          <a:p>
            <a:pPr>
              <a:lnSpc>
                <a:spcPct val="90000"/>
              </a:lnSpc>
              <a:buNone/>
            </a:pPr>
            <a:r>
              <a:rPr b="1" lang="de-DE" sz="4400" spc="-1" strike="noStrike" u="sng">
                <a:solidFill>
                  <a:srgbClr val="000000"/>
                </a:solidFill>
                <a:uFillTx/>
                <a:latin typeface="Calibri Light"/>
              </a:rPr>
              <a:t>Das Krankenhausversorgungsverbesserungsgesetz (KHVVG) -  wesentliche Inhalte</a:t>
            </a:r>
            <a:endParaRPr b="0" lang="de-DE" sz="4400" spc="-1" strike="noStrike">
              <a:solidFill>
                <a:srgbClr val="000000"/>
              </a:solidFill>
              <a:latin typeface="Calibri"/>
            </a:endParaRPr>
          </a:p>
        </p:txBody>
      </p:sp>
      <p:sp>
        <p:nvSpPr>
          <p:cNvPr id="99"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Leistungsgruppen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Mindestvorhaltezahlen und Mindestzahlen für chirurgische Krebsbehandlung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Sektorenübergreifende Versorger und ihre Vergütung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Vorhaltevergütung („Abschaffung der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Weitere Regelungen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388800" y="92160"/>
            <a:ext cx="109645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Förderung Koordinierung und Vernetzung  und spezielle Vorhaltung Uni-Kliniken</a:t>
            </a:r>
            <a:endParaRPr b="0" lang="de-DE" sz="4400" spc="-1" strike="noStrike">
              <a:solidFill>
                <a:srgbClr val="000000"/>
              </a:solidFill>
              <a:latin typeface="Calibri"/>
            </a:endParaRPr>
          </a:p>
        </p:txBody>
      </p:sp>
      <p:sp>
        <p:nvSpPr>
          <p:cNvPr id="167" name="PlaceHolder 2"/>
          <p:cNvSpPr>
            <a:spLocks noGrp="1"/>
          </p:cNvSpPr>
          <p:nvPr>
            <p:ph/>
          </p:nvPr>
        </p:nvSpPr>
        <p:spPr>
          <a:xfrm>
            <a:off x="838080" y="215712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125 Mio. für Koordinierung und Vernetzung (36 Standorte plus x)</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können auch Nicht-Uni-Kliniken sein, wenn es das Land will (ab 2027)</a:t>
            </a:r>
            <a:endParaRPr b="0" lang="de-DE" sz="2400" spc="-1" strike="noStrike">
              <a:solidFill>
                <a:srgbClr val="000000"/>
              </a:solidFill>
              <a:latin typeface="Calibri"/>
            </a:endParaRPr>
          </a:p>
          <a:p>
            <a:pPr marL="457200">
              <a:lnSpc>
                <a:spcPct val="90000"/>
              </a:lnSpc>
              <a:spcBef>
                <a:spcPts val="499"/>
              </a:spcBef>
              <a:buNone/>
              <a:tabLst>
                <a:tab algn="l" pos="0"/>
              </a:tabLst>
            </a:pP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75 Mio. speziell für Uni-Kliniken (36 Standorte)</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Deutliche Stärkung der Uni-Kliniken, die eh schon besser gestellt sind</a:t>
            </a:r>
            <a:endParaRPr b="0" lang="de-DE" sz="2800" spc="-1" strike="noStrike">
              <a:solidFill>
                <a:srgbClr val="000000"/>
              </a:solidFill>
              <a:latin typeface="Calibri"/>
            </a:endParaRPr>
          </a:p>
          <a:p>
            <a:pPr marL="457200">
              <a:lnSpc>
                <a:spcPct val="90000"/>
              </a:lnSpc>
              <a:spcBef>
                <a:spcPts val="499"/>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Transformationsfonds</a:t>
            </a:r>
            <a:endParaRPr b="0" lang="de-DE" sz="4400" spc="-1" strike="noStrike">
              <a:solidFill>
                <a:srgbClr val="000000"/>
              </a:solidFill>
              <a:latin typeface="Calibri"/>
            </a:endParaRPr>
          </a:p>
        </p:txBody>
      </p:sp>
      <p:sp>
        <p:nvSpPr>
          <p:cNvPr id="169" name="PlaceHolder 2"/>
          <p:cNvSpPr>
            <a:spLocks noGrp="1"/>
          </p:cNvSpPr>
          <p:nvPr>
            <p:ph/>
          </p:nvPr>
        </p:nvSpPr>
        <p:spPr>
          <a:xfrm>
            <a:off x="456840" y="1564920"/>
            <a:ext cx="11013840" cy="4414680"/>
          </a:xfrm>
          <a:prstGeom prst="rect">
            <a:avLst/>
          </a:prstGeom>
          <a:noFill/>
          <a:ln w="0">
            <a:noFill/>
          </a:ln>
        </p:spPr>
        <p:txBody>
          <a:bodyPr anchor="t">
            <a:normAutofit fontScale="51000"/>
          </a:bodyPr>
          <a:p>
            <a:pPr lvl="1" marL="685800" indent="-228600">
              <a:lnSpc>
                <a:spcPct val="107000"/>
              </a:lnSpc>
              <a:spcBef>
                <a:spcPts val="499"/>
              </a:spcBef>
              <a:spcAft>
                <a:spcPts val="799"/>
              </a:spcAft>
              <a:buClr>
                <a:srgbClr val="000000"/>
              </a:buClr>
              <a:buFont typeface="Arial"/>
              <a:buChar char="•"/>
            </a:pPr>
            <a:r>
              <a:rPr b="0" lang="de-DE" sz="4400" spc="-1" strike="noStrike">
                <a:solidFill>
                  <a:srgbClr val="000000"/>
                </a:solidFill>
                <a:latin typeface="Calibri"/>
                <a:ea typeface="Calibri"/>
              </a:rPr>
              <a:t>25 Mrd. ab 2026 bis 2035 aus </a:t>
            </a:r>
            <a:r>
              <a:rPr b="1" lang="de-DE" sz="4400" spc="-1" strike="noStrike">
                <a:solidFill>
                  <a:srgbClr val="000000"/>
                </a:solidFill>
                <a:latin typeface="Calibri"/>
                <a:ea typeface="Calibri"/>
              </a:rPr>
              <a:t>Gesundheitsfond</a:t>
            </a:r>
            <a:r>
              <a:rPr b="0" lang="de-DE" sz="4400" spc="-1" strike="noStrike">
                <a:solidFill>
                  <a:srgbClr val="000000"/>
                </a:solidFill>
                <a:latin typeface="Calibri"/>
                <a:ea typeface="Calibri"/>
              </a:rPr>
              <a:t>, wenn Länder 50% der jeweiligen Maßnahmen finanzieren - </a:t>
            </a:r>
            <a:r>
              <a:rPr b="1" lang="de-DE" sz="4400" spc="-1" strike="noStrike">
                <a:solidFill>
                  <a:srgbClr val="000000"/>
                </a:solidFill>
                <a:latin typeface="Calibri"/>
                <a:ea typeface="Calibri"/>
              </a:rPr>
              <a:t>Insgesamt also 5 Mrd. pro Jahr</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000000"/>
              </a:buClr>
              <a:buFont typeface="Arial"/>
              <a:buChar char="•"/>
            </a:pPr>
            <a:r>
              <a:rPr b="0" lang="de-DE" sz="4400" spc="-1" strike="noStrike">
                <a:solidFill>
                  <a:srgbClr val="000000"/>
                </a:solidFill>
                <a:latin typeface="Calibri"/>
                <a:ea typeface="Calibri"/>
              </a:rPr>
              <a:t>Mögliche Maßnahmen sind: standortübergreifende Konzentration wg. Q-Kriterien oder Mindestzahlen, SüV, Schließungen, Verbünde, Zentren, telemedizinische Netzwerke, integrierte Notfallstrukturen, zusätzliche Ausbildungskapazitäten</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4400" spc="-1" strike="noStrike">
                <a:solidFill>
                  <a:srgbClr val="ff0000"/>
                </a:solidFill>
                <a:latin typeface="Calibri"/>
                <a:ea typeface="Calibri"/>
              </a:rPr>
              <a:t>Im Prinzip Fortsetzung Strukturfonds („Abwrackprämie“)</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4400" spc="-1" strike="noStrike">
                <a:solidFill>
                  <a:srgbClr val="ff0000"/>
                </a:solidFill>
                <a:latin typeface="Calibri"/>
                <a:ea typeface="Calibri"/>
              </a:rPr>
              <a:t>Absolut falsch: Finanzierung aus Geldern der Kassenmitglieder. Sicherstellung der Einrichtungen der Daseinsvorsorge ist Aufgabe des Staates. Privat Versicherte werden geschont</a:t>
            </a:r>
            <a:endParaRPr b="0" lang="de-DE" sz="4400" spc="-1" strike="noStrike">
              <a:solidFill>
                <a:srgbClr val="000000"/>
              </a:solidFill>
              <a:latin typeface="Calibri"/>
            </a:endParaRPr>
          </a:p>
          <a:p>
            <a:pPr>
              <a:lnSpc>
                <a:spcPct val="107000"/>
              </a:lnSpc>
              <a:spcBef>
                <a:spcPts val="1001"/>
              </a:spcBef>
              <a:spcAft>
                <a:spcPts val="799"/>
              </a:spcAft>
              <a:buNone/>
              <a:tabLst>
                <a:tab algn="l" pos="0"/>
              </a:tabLst>
            </a:pPr>
            <a:endParaRPr b="0" lang="de-DE"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838080" y="114840"/>
            <a:ext cx="10515240" cy="1325160"/>
          </a:xfrm>
          <a:prstGeom prst="rect">
            <a:avLst/>
          </a:prstGeom>
          <a:noFill/>
          <a:ln w="0">
            <a:noFill/>
          </a:ln>
        </p:spPr>
        <p:txBody>
          <a:bodyPr anchor="ctr">
            <a:normAutofit fontScale="65000"/>
          </a:bodyPr>
          <a:p>
            <a:pPr>
              <a:lnSpc>
                <a:spcPct val="90000"/>
              </a:lnSpc>
              <a:buNone/>
            </a:pPr>
            <a:r>
              <a:rPr b="1" lang="de-DE" sz="4400" spc="-1" strike="noStrike" u="sng">
                <a:solidFill>
                  <a:srgbClr val="000000"/>
                </a:solidFill>
                <a:uFillTx/>
                <a:latin typeface="Calibri Light"/>
              </a:rPr>
              <a:t>Berücksichtigung von Preis- und Tarifsteigerungen</a:t>
            </a:r>
            <a:br>
              <a:rPr sz="4400"/>
            </a:br>
            <a:endParaRPr b="0" lang="de-DE" sz="4400" spc="-1" strike="noStrike">
              <a:solidFill>
                <a:srgbClr val="000000"/>
              </a:solidFill>
              <a:latin typeface="Calibri"/>
            </a:endParaRPr>
          </a:p>
        </p:txBody>
      </p:sp>
      <p:sp>
        <p:nvSpPr>
          <p:cNvPr id="171" name="PlaceHolder 2"/>
          <p:cNvSpPr>
            <a:spLocks noGrp="1"/>
          </p:cNvSpPr>
          <p:nvPr>
            <p:ph/>
          </p:nvPr>
        </p:nvSpPr>
        <p:spPr>
          <a:xfrm>
            <a:off x="838080" y="1317600"/>
            <a:ext cx="10515240" cy="4350960"/>
          </a:xfrm>
          <a:prstGeom prst="rect">
            <a:avLst/>
          </a:prstGeom>
          <a:noFill/>
          <a:ln w="0">
            <a:noFill/>
          </a:ln>
        </p:spPr>
        <p:txBody>
          <a:bodyPr anchor="t">
            <a:normAutofit fontScale="82000"/>
          </a:bodyPr>
          <a:p>
            <a:pPr marL="228600" indent="-228600">
              <a:lnSpc>
                <a:spcPct val="115000"/>
              </a:lnSpc>
              <a:spcBef>
                <a:spcPts val="1001"/>
              </a:spcBef>
              <a:spcAft>
                <a:spcPts val="799"/>
              </a:spcAft>
              <a:buClr>
                <a:srgbClr val="000000"/>
              </a:buClr>
              <a:buFont typeface="Arial"/>
              <a:buChar char="•"/>
            </a:pPr>
            <a:r>
              <a:rPr b="0" lang="de-DE" sz="2400" spc="-1" strike="noStrike">
                <a:solidFill>
                  <a:srgbClr val="000000"/>
                </a:solidFill>
                <a:latin typeface="Calibri"/>
                <a:ea typeface="Aptos"/>
              </a:rPr>
              <a:t>Grundsätzlich gilt: Ausgaben der Kassen für KHs dürfen nur so stark steigen, wie die Einnahmen der Krankenkassen („Veränderungsrate“)</a:t>
            </a:r>
            <a:endParaRPr b="0" lang="de-DE" sz="24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0" lang="de-DE" sz="2400" spc="-1" strike="noStrike">
                <a:solidFill>
                  <a:srgbClr val="000000"/>
                </a:solidFill>
                <a:latin typeface="Calibri"/>
                <a:ea typeface="Aptos"/>
              </a:rPr>
              <a:t>Ab 2025: Preissteigerungen der Krankenhäuser werden in voller Höhe bei der Festlegung des Landesbasisfallwerts berücksichtigt, wenn sie über der Veränderungsrate liegen</a:t>
            </a:r>
            <a:endParaRPr b="0" lang="de-DE" sz="24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0" lang="de-DE" sz="2400" spc="-1" strike="noStrike">
                <a:solidFill>
                  <a:srgbClr val="000000"/>
                </a:solidFill>
                <a:latin typeface="Calibri"/>
                <a:ea typeface="Aptos"/>
              </a:rPr>
              <a:t>Liegen die Steigerungen der Tariflöhne noch über diesem Wert, werden sie ebenfalls zu 100% berücksichtigt </a:t>
            </a:r>
            <a:endParaRPr b="0" lang="de-DE" sz="2400" spc="-1" strike="noStrike">
              <a:solidFill>
                <a:srgbClr val="000000"/>
              </a:solidFill>
              <a:latin typeface="Calibri"/>
            </a:endParaRPr>
          </a:p>
          <a:p>
            <a:pPr marL="228600" indent="-228600">
              <a:lnSpc>
                <a:spcPct val="115000"/>
              </a:lnSpc>
              <a:spcBef>
                <a:spcPts val="1001"/>
              </a:spcBef>
              <a:spcAft>
                <a:spcPts val="799"/>
              </a:spcAft>
              <a:buClr>
                <a:srgbClr val="ff0000"/>
              </a:buClr>
              <a:buFont typeface="Wingdings" charset="2"/>
              <a:buChar char=""/>
            </a:pPr>
            <a:r>
              <a:rPr b="0" i="1" lang="de-DE" sz="2400" spc="-1" strike="noStrike">
                <a:solidFill>
                  <a:srgbClr val="ff0000"/>
                </a:solidFill>
                <a:latin typeface="Calibri"/>
                <a:ea typeface="Calibri"/>
              </a:rPr>
              <a:t>Verbesserung im Vergleich zum Ist, aber keine volle Refinanzierung der Personalkosten, weil Fehlbetrag der früheren Jahre nicht ausgeglichen</a:t>
            </a:r>
            <a:endParaRPr b="0" lang="de-DE" sz="24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2400" spc="-1" strike="noStrike">
                <a:solidFill>
                  <a:srgbClr val="ff0000"/>
                </a:solidFill>
                <a:latin typeface="Calibri"/>
                <a:ea typeface="Calibri"/>
              </a:rPr>
              <a:t>Weiteres Problem: Häuser die untertariflich zahlen, werden belohnt</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313200" y="0"/>
            <a:ext cx="1141272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Hybrid-DRGs</a:t>
            </a:r>
            <a:endParaRPr b="0" lang="de-DE" sz="4400" spc="-1" strike="noStrike">
              <a:solidFill>
                <a:srgbClr val="000000"/>
              </a:solidFill>
              <a:latin typeface="Calibri"/>
            </a:endParaRPr>
          </a:p>
        </p:txBody>
      </p:sp>
      <p:sp>
        <p:nvSpPr>
          <p:cNvPr id="173" name="PlaceHolder 2"/>
          <p:cNvSpPr>
            <a:spLocks noGrp="1"/>
          </p:cNvSpPr>
          <p:nvPr>
            <p:ph/>
          </p:nvPr>
        </p:nvSpPr>
        <p:spPr>
          <a:xfrm>
            <a:off x="440280" y="1397160"/>
            <a:ext cx="10913040" cy="4779720"/>
          </a:xfrm>
          <a:prstGeom prst="rect">
            <a:avLst/>
          </a:prstGeom>
          <a:noFill/>
          <a:ln w="0">
            <a:noFill/>
          </a:ln>
        </p:spPr>
        <p:txBody>
          <a:bodyPr anchor="t">
            <a:normAutofit fontScale="6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DejaVuSansCondensed"/>
              </a:rPr>
              <a:t>Spezielle sektorengleiche Vergütung, die unabhängig davon erfolgt, ob die vergütete Leistung ambulant oder stationär mit Übernachtung erbracht wird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Steigerung der Leistungen für die Hybrid-DRGs abgerechnet werden: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 2026 mindestens 1 Mio. Fälle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 2028 mindestens 1,5 Mio. Fälle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 2030 mindestens 2 Mio. Fälle</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Jährliche Neukalkulation und Absenkung der Vergütung auf die Vergütung bei ambulanten Operationen bis 2030</a:t>
            </a:r>
            <a:endParaRPr b="0" lang="de-DE" sz="2800" spc="-1" strike="noStrike">
              <a:solidFill>
                <a:srgbClr val="000000"/>
              </a:solidFill>
              <a:latin typeface="Calibri"/>
            </a:endParaRPr>
          </a:p>
          <a:p>
            <a:pPr marL="228600" indent="-228600">
              <a:lnSpc>
                <a:spcPct val="90000"/>
              </a:lnSpc>
              <a:spcBef>
                <a:spcPts val="1001"/>
              </a:spcBef>
              <a:spcAft>
                <a:spcPts val="1199"/>
              </a:spcAft>
              <a:buClr>
                <a:srgbClr val="ff0000"/>
              </a:buClr>
              <a:buFont typeface="Arial"/>
              <a:buChar char="•"/>
            </a:pPr>
            <a:r>
              <a:rPr b="0" i="1" lang="de-DE" sz="2800" spc="-1" strike="noStrike">
                <a:solidFill>
                  <a:srgbClr val="ff0000"/>
                </a:solidFill>
                <a:latin typeface="Calibri"/>
              </a:rPr>
              <a:t>Statt Einschränkung der Wirkung der DRGs - weitere Ausdehnung auf ambulanten Bereich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Zunehmender Zwang zur ambulanten Behandlung ohne Berücksichtigung der individuellen Situation der Betroffenen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Durch Anpassung der Vergütung nach unten entstehen den KH erhebliche Verluste, die die Finanznot verschärfen.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Die Investitionskosten für die Errichtung/Erweiterungen von ambulanten Einrichtungen sind nicht gedeckt (keine Landesförderung, keine Förderung durch Transformationsfonds)</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838080" y="1148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Weitere Regelungen</a:t>
            </a:r>
            <a:br>
              <a:rPr sz="4400"/>
            </a:br>
            <a:endParaRPr b="0" lang="de-DE" sz="4400" spc="-1" strike="noStrike">
              <a:solidFill>
                <a:srgbClr val="000000"/>
              </a:solidFill>
              <a:latin typeface="Calibri"/>
            </a:endParaRPr>
          </a:p>
        </p:txBody>
      </p:sp>
      <p:sp>
        <p:nvSpPr>
          <p:cNvPr id="175"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Weiterbildung Ärzte: Finanzierung über Zu- und Abschläge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Ärztliche Personalbemessung: Erarbeitung eines Konzeptes und </a:t>
            </a:r>
            <a:r>
              <a:rPr b="1" lang="de-DE" sz="2800" spc="-1" strike="noStrike">
                <a:solidFill>
                  <a:srgbClr val="000000"/>
                </a:solidFill>
                <a:latin typeface="Calibri"/>
              </a:rPr>
              <a:t>Möglichkeit</a:t>
            </a:r>
            <a:r>
              <a:rPr b="0" lang="de-DE" sz="2800" spc="-1" strike="noStrike">
                <a:solidFill>
                  <a:srgbClr val="000000"/>
                </a:solidFill>
                <a:latin typeface="Calibri"/>
              </a:rPr>
              <a:t> einer Rechtsverordnung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Einrichtung einer Kommission für Personalbemessung bei anderen Gesundheitsberufen (soll BMG ein Konzept vorlegen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Wäre ein Fortschritt, aber relativ unverbindlich</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838080" y="201600"/>
            <a:ext cx="10515240" cy="1325160"/>
          </a:xfrm>
          <a:prstGeom prst="rect">
            <a:avLst/>
          </a:prstGeom>
          <a:noFill/>
          <a:ln w="0">
            <a:noFill/>
          </a:ln>
        </p:spPr>
        <p:txBody>
          <a:bodyPr anchor="ctr">
            <a:normAutofit fontScale="83000"/>
          </a:bodyPr>
          <a:p>
            <a:pPr>
              <a:lnSpc>
                <a:spcPct val="90000"/>
              </a:lnSpc>
              <a:buNone/>
            </a:pPr>
            <a:r>
              <a:rPr b="1" lang="de-DE" sz="4400" spc="-1" strike="noStrike" u="sng">
                <a:solidFill>
                  <a:srgbClr val="000000"/>
                </a:solidFill>
                <a:uFillTx/>
                <a:latin typeface="Calibri Light"/>
              </a:rPr>
              <a:t>Kartellrechtliche Regelungen</a:t>
            </a:r>
            <a:br>
              <a:rPr sz="4400"/>
            </a:br>
            <a:r>
              <a:rPr b="1" lang="de-DE" sz="2700" spc="-1" strike="noStrike" u="sng">
                <a:solidFill>
                  <a:srgbClr val="000000"/>
                </a:solidFill>
                <a:uFillTx/>
                <a:latin typeface="Calibri Light"/>
              </a:rPr>
              <a:t>(Gesetz gegen Wettbewerbsbeschränkungen § 187 Abs. 9 u. 10)</a:t>
            </a:r>
            <a:br>
              <a:rPr sz="2700"/>
            </a:br>
            <a:endParaRPr b="0" lang="de-DE" sz="2700" spc="-1" strike="noStrike">
              <a:solidFill>
                <a:srgbClr val="000000"/>
              </a:solidFill>
              <a:latin typeface="Calibri"/>
            </a:endParaRPr>
          </a:p>
        </p:txBody>
      </p:sp>
      <p:sp>
        <p:nvSpPr>
          <p:cNvPr id="177" name="PlaceHolder 2"/>
          <p:cNvSpPr>
            <a:spLocks noGrp="1"/>
          </p:cNvSpPr>
          <p:nvPr>
            <p:ph/>
          </p:nvPr>
        </p:nvSpPr>
        <p:spPr>
          <a:xfrm>
            <a:off x="838080" y="1825560"/>
            <a:ext cx="10515240" cy="4350960"/>
          </a:xfrm>
          <a:prstGeom prst="rect">
            <a:avLst/>
          </a:prstGeom>
          <a:noFill/>
          <a:ln w="0">
            <a:noFill/>
          </a:ln>
        </p:spPr>
        <p:txBody>
          <a:bodyPr anchor="t">
            <a:normAutofit fontScale="8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 </a:t>
            </a:r>
            <a:r>
              <a:rPr b="0" lang="de-DE" sz="2800" spc="-1" strike="noStrike">
                <a:solidFill>
                  <a:srgbClr val="000000"/>
                </a:solidFill>
                <a:latin typeface="Calibri"/>
              </a:rPr>
              <a:t>Ab 12.12.24 bis 31.12.30: Zusammenschlüsse auch ohne Finanzierung durch Fonds (s.u.) sind kartellrechtlich zulässig, wenn der Zusammenschluss zu einer Konzentration von Häusern und Fachrichtungen führt und das Land die Notwendigkeit bestätigt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1.1.31 bis 31.12.38 Zusammenschlüsse sind unter denselben Bedingungen wie oben zulässig, wenn zusätzlich eine Finanzierung nach Strukturfonds oder Transformationsfonds vorliegt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Richtige (leider zeitlich begrenzte)Regelung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Krankenhäuser sollen kooperieren und nicht konkurrieren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Das Problem der Dominanz privater Klinikbetreiber ist besser durch ein Gewinnerzielungsverbot zu erzielen als durch Kartellrecht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712800" y="2570040"/>
            <a:ext cx="10515240" cy="1325160"/>
          </a:xfrm>
          <a:prstGeom prst="rect">
            <a:avLst/>
          </a:prstGeom>
          <a:noFill/>
          <a:ln w="0">
            <a:noFill/>
          </a:ln>
        </p:spPr>
        <p:txBody>
          <a:bodyPr anchor="ctr">
            <a:normAutofit/>
          </a:bodyPr>
          <a:p>
            <a:pPr algn="ctr">
              <a:lnSpc>
                <a:spcPct val="90000"/>
              </a:lnSpc>
              <a:buNone/>
            </a:pPr>
            <a:r>
              <a:rPr b="1" lang="de-DE" sz="6000" spc="-1" strike="noStrike" u="sng">
                <a:solidFill>
                  <a:srgbClr val="000000"/>
                </a:solidFill>
                <a:uFillTx/>
                <a:latin typeface="Calibri Light"/>
              </a:rPr>
              <a:t>Leistungsgruppen</a:t>
            </a:r>
            <a:endParaRPr b="0" lang="de-DE" sz="6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292320" y="-123480"/>
            <a:ext cx="111488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- 1</a:t>
            </a:r>
            <a:endParaRPr b="0" lang="de-DE" sz="4400" spc="-1" strike="noStrike">
              <a:solidFill>
                <a:srgbClr val="000000"/>
              </a:solidFill>
              <a:latin typeface="Calibri"/>
            </a:endParaRPr>
          </a:p>
        </p:txBody>
      </p:sp>
      <p:sp>
        <p:nvSpPr>
          <p:cNvPr id="102" name="PlaceHolder 2"/>
          <p:cNvSpPr>
            <a:spLocks noGrp="1"/>
          </p:cNvSpPr>
          <p:nvPr>
            <p:ph/>
          </p:nvPr>
        </p:nvSpPr>
        <p:spPr>
          <a:xfrm>
            <a:off x="292320" y="1202040"/>
            <a:ext cx="11789280" cy="5298480"/>
          </a:xfrm>
          <a:prstGeom prst="rect">
            <a:avLst/>
          </a:prstGeom>
          <a:noFill/>
          <a:ln w="0">
            <a:noFill/>
          </a:ln>
        </p:spPr>
        <p:txBody>
          <a:bodyPr anchor="t">
            <a:normAutofit fontScale="91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65 Leistungsgruppen </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Alles bezogen auf Standort </a:t>
            </a:r>
            <a:r>
              <a:rPr b="0" lang="de-DE" sz="2800" spc="-1" strike="noStrike">
                <a:solidFill>
                  <a:srgbClr val="000000"/>
                </a:solidFill>
                <a:latin typeface="Calibri"/>
                <a:ea typeface="Calibri"/>
              </a:rPr>
              <a:t>(wenn weniger als 2 km entfernt)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Anwendung ab 1.1.27</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Bundeseinheitliche Qualitätskriterien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Sachliche und personelle Ausstattung, sonstige Struktur- und Prozesskriterien</a:t>
            </a:r>
            <a:endParaRPr b="0" lang="de-DE" sz="24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Verwandte Leistungsgruppen (dürfen nur gemeinsam erbracht werden)</a:t>
            </a:r>
            <a:endParaRPr b="0" lang="de-DE" sz="24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Bei Nichterfüllung keine Zuweisung der LG durch Land </a:t>
            </a:r>
            <a:r>
              <a:rPr b="0" lang="de-DE" sz="2800" spc="-1" strike="noStrike">
                <a:solidFill>
                  <a:srgbClr val="000000"/>
                </a:solidFill>
                <a:latin typeface="Calibri"/>
                <a:ea typeface="Calibri"/>
              </a:rPr>
              <a:t>(Ausnahmeregelungen s.u.)</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Keine Behandlung von Patienten außerhalb der zugewiesenen LG</a:t>
            </a:r>
            <a:br>
              <a:rPr sz="2800"/>
            </a:br>
            <a:r>
              <a:rPr b="0" lang="de-DE" sz="2800" spc="-1" strike="noStrike">
                <a:solidFill>
                  <a:srgbClr val="000000"/>
                </a:solidFill>
                <a:latin typeface="Calibri"/>
                <a:ea typeface="Calibri"/>
              </a:rPr>
              <a:t>(außer Notfälle)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3" name="PlaceHolder 1"/>
          <p:cNvSpPr>
            <a:spLocks noGrp="1"/>
          </p:cNvSpPr>
          <p:nvPr>
            <p:ph type="title"/>
          </p:nvPr>
        </p:nvSpPr>
        <p:spPr>
          <a:xfrm>
            <a:off x="866880" y="0"/>
            <a:ext cx="1023480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Beispiele Leistungsgruppen</a:t>
            </a:r>
            <a:endParaRPr b="0" lang="de-DE" sz="4400" spc="-1" strike="noStrike">
              <a:solidFill>
                <a:srgbClr val="000000"/>
              </a:solidFill>
              <a:latin typeface="Calibri"/>
            </a:endParaRPr>
          </a:p>
        </p:txBody>
      </p:sp>
      <p:sp>
        <p:nvSpPr>
          <p:cNvPr id="104" name="Textfeld 2"/>
          <p:cNvSpPr/>
          <p:nvPr/>
        </p:nvSpPr>
        <p:spPr>
          <a:xfrm>
            <a:off x="1623240" y="1325520"/>
            <a:ext cx="5537520" cy="548316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000000"/>
              </a:buClr>
              <a:buFont typeface="Arial"/>
              <a:buChar char="•"/>
            </a:pPr>
            <a:r>
              <a:rPr b="1" lang="de-DE" sz="2800" spc="-1" strike="noStrike">
                <a:solidFill>
                  <a:srgbClr val="000000"/>
                </a:solidFill>
                <a:latin typeface="Calibri"/>
              </a:rPr>
              <a:t>Allgemeine Innere</a:t>
            </a:r>
            <a:endParaRPr b="0" lang="de-DE" sz="2800" spc="-1" strike="noStrike">
              <a:latin typeface="Arial"/>
            </a:endParaRPr>
          </a:p>
          <a:p>
            <a:pPr>
              <a:lnSpc>
                <a:spcPct val="100000"/>
              </a:lnSpc>
              <a:buNone/>
            </a:pPr>
            <a:endParaRPr b="0" lang="de-DE" sz="2800" spc="-1" strike="noStrike">
              <a:latin typeface="Arial"/>
            </a:endParaRPr>
          </a:p>
          <a:p>
            <a:pPr marL="285840" indent="-285840">
              <a:lnSpc>
                <a:spcPct val="100000"/>
              </a:lnSpc>
              <a:buClr>
                <a:srgbClr val="000000"/>
              </a:buClr>
              <a:buFont typeface="Arial"/>
              <a:buChar char="•"/>
            </a:pPr>
            <a:r>
              <a:rPr b="1" lang="de-DE" sz="2800" spc="-1" strike="noStrike">
                <a:solidFill>
                  <a:srgbClr val="000000"/>
                </a:solidFill>
                <a:latin typeface="Calibri"/>
              </a:rPr>
              <a:t>Komplexe Gastroenterologie</a:t>
            </a:r>
            <a:endParaRPr b="0" lang="de-DE" sz="2800" spc="-1" strike="noStrike">
              <a:latin typeface="Arial"/>
            </a:endParaRPr>
          </a:p>
          <a:p>
            <a:pPr>
              <a:lnSpc>
                <a:spcPct val="100000"/>
              </a:lnSpc>
              <a:buNone/>
            </a:pPr>
            <a:endParaRPr b="0" lang="de-DE" sz="2800" spc="-1" strike="noStrike">
              <a:latin typeface="Arial"/>
            </a:endParaRPr>
          </a:p>
          <a:p>
            <a:pPr marL="285840" indent="-285840">
              <a:lnSpc>
                <a:spcPct val="100000"/>
              </a:lnSpc>
              <a:buClr>
                <a:srgbClr val="000000"/>
              </a:buClr>
              <a:buFont typeface="Arial"/>
              <a:buChar char="•"/>
            </a:pPr>
            <a:r>
              <a:rPr b="1" lang="de-DE" sz="2800" spc="-1" strike="noStrike">
                <a:solidFill>
                  <a:srgbClr val="000000"/>
                </a:solidFill>
                <a:latin typeface="Calibri"/>
              </a:rPr>
              <a:t>Leukämie und Lymphome</a:t>
            </a:r>
            <a:endParaRPr b="0" lang="de-DE" sz="2800" spc="-1" strike="noStrike">
              <a:latin typeface="Arial"/>
            </a:endParaRPr>
          </a:p>
          <a:p>
            <a:pPr marL="285840" indent="-285840">
              <a:lnSpc>
                <a:spcPct val="100000"/>
              </a:lnSpc>
              <a:buClr>
                <a:srgbClr val="000000"/>
              </a:buClr>
              <a:buFont typeface="Arial"/>
              <a:buChar char="•"/>
            </a:pPr>
            <a:r>
              <a:rPr b="1" lang="de-DE" sz="2800" spc="-1" strike="noStrike">
                <a:solidFill>
                  <a:srgbClr val="000000"/>
                </a:solidFill>
                <a:latin typeface="Calibri"/>
              </a:rPr>
              <a:t>Interventionelle Kardiologie</a:t>
            </a:r>
            <a:endParaRPr b="0" lang="de-DE" sz="2800" spc="-1" strike="noStrike">
              <a:latin typeface="Arial"/>
            </a:endParaRPr>
          </a:p>
          <a:p>
            <a:pPr>
              <a:lnSpc>
                <a:spcPct val="100000"/>
              </a:lnSpc>
              <a:buNone/>
            </a:pPr>
            <a:endParaRPr b="0" lang="de-DE" sz="2800" spc="-1" strike="noStrike">
              <a:latin typeface="Arial"/>
            </a:endParaRPr>
          </a:p>
          <a:p>
            <a:pPr marL="285840" indent="-285840">
              <a:lnSpc>
                <a:spcPct val="100000"/>
              </a:lnSpc>
              <a:buClr>
                <a:srgbClr val="000000"/>
              </a:buClr>
              <a:buFont typeface="Arial"/>
              <a:buChar char="•"/>
            </a:pPr>
            <a:r>
              <a:rPr b="1" lang="de-DE" sz="2800" spc="-1" strike="noStrike">
                <a:solidFill>
                  <a:srgbClr val="000000"/>
                </a:solidFill>
                <a:latin typeface="Calibri"/>
              </a:rPr>
              <a:t>Augenheilkunde</a:t>
            </a:r>
            <a:endParaRPr b="0" lang="de-DE" sz="2800" spc="-1" strike="noStrike">
              <a:latin typeface="Arial"/>
            </a:endParaRPr>
          </a:p>
          <a:p>
            <a:pPr marL="285840" indent="-285840">
              <a:lnSpc>
                <a:spcPct val="100000"/>
              </a:lnSpc>
              <a:buClr>
                <a:srgbClr val="000000"/>
              </a:buClr>
              <a:buFont typeface="Arial"/>
              <a:buChar char="•"/>
            </a:pPr>
            <a:r>
              <a:rPr b="1" lang="de-DE" sz="2800" spc="-1" strike="noStrike">
                <a:solidFill>
                  <a:srgbClr val="000000"/>
                </a:solidFill>
                <a:latin typeface="Calibri"/>
              </a:rPr>
              <a:t>Urologie</a:t>
            </a:r>
            <a:endParaRPr b="0" lang="de-DE" sz="2800" spc="-1" strike="noStrike">
              <a:latin typeface="Arial"/>
            </a:endParaRPr>
          </a:p>
          <a:p>
            <a:pPr>
              <a:lnSpc>
                <a:spcPct val="100000"/>
              </a:lnSpc>
              <a:buNone/>
            </a:pP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5" name="PlaceHolder 1"/>
          <p:cNvSpPr>
            <a:spLocks noGrp="1"/>
          </p:cNvSpPr>
          <p:nvPr>
            <p:ph type="title"/>
          </p:nvPr>
        </p:nvSpPr>
        <p:spPr>
          <a:xfrm>
            <a:off x="866880" y="0"/>
            <a:ext cx="1023480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Beispiele Qualitätskriterien</a:t>
            </a:r>
            <a:endParaRPr b="0" lang="de-DE" sz="4400" spc="-1" strike="noStrike">
              <a:solidFill>
                <a:srgbClr val="000000"/>
              </a:solidFill>
              <a:latin typeface="Calibri"/>
            </a:endParaRPr>
          </a:p>
        </p:txBody>
      </p:sp>
      <p:sp>
        <p:nvSpPr>
          <p:cNvPr id="106" name="Textfeld 2"/>
          <p:cNvSpPr/>
          <p:nvPr/>
        </p:nvSpPr>
        <p:spPr>
          <a:xfrm>
            <a:off x="1009440" y="1325520"/>
            <a:ext cx="10092240" cy="4355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2800" spc="-1" strike="noStrike" u="sng">
                <a:solidFill>
                  <a:srgbClr val="000000"/>
                </a:solidFill>
                <a:uFillTx/>
                <a:latin typeface="Calibri"/>
              </a:rPr>
              <a:t>Komplexe Gastroenterologie: </a:t>
            </a:r>
            <a:endParaRPr b="0" lang="de-DE" sz="2800" spc="-1" strike="noStrike">
              <a:latin typeface="Arial"/>
            </a:endParaRPr>
          </a:p>
          <a:p>
            <a:pPr marL="285840" indent="-285840">
              <a:lnSpc>
                <a:spcPct val="100000"/>
              </a:lnSpc>
              <a:buClr>
                <a:srgbClr val="000000"/>
              </a:buClr>
              <a:buFont typeface="Arial"/>
              <a:buChar char="•"/>
            </a:pPr>
            <a:r>
              <a:rPr b="0" lang="de-DE" sz="2800" spc="-1" strike="noStrike">
                <a:solidFill>
                  <a:srgbClr val="000000"/>
                </a:solidFill>
                <a:latin typeface="Calibri"/>
              </a:rPr>
              <a:t>LG Intensivmedizin, LG Allg. Innere, LG Allg. Chirurgie (alles Standort)</a:t>
            </a:r>
            <a:endParaRPr b="0" lang="de-DE" sz="2800" spc="-1" strike="noStrike">
              <a:latin typeface="Arial"/>
            </a:endParaRPr>
          </a:p>
          <a:p>
            <a:pPr marL="285840" indent="-285840">
              <a:lnSpc>
                <a:spcPct val="100000"/>
              </a:lnSpc>
              <a:buClr>
                <a:srgbClr val="000000"/>
              </a:buClr>
              <a:buFont typeface="Arial"/>
              <a:buChar char="•"/>
            </a:pPr>
            <a:r>
              <a:rPr b="0" lang="de-DE" sz="2800" spc="-1" strike="noStrike">
                <a:solidFill>
                  <a:srgbClr val="000000"/>
                </a:solidFill>
                <a:latin typeface="Calibri"/>
              </a:rPr>
              <a:t>LG Palliativmedizin (Kooperation)</a:t>
            </a:r>
            <a:endParaRPr b="0" lang="de-DE" sz="2800" spc="-1" strike="noStrike">
              <a:latin typeface="Arial"/>
            </a:endParaRPr>
          </a:p>
          <a:p>
            <a:pPr marL="285840" indent="-285840">
              <a:lnSpc>
                <a:spcPct val="100000"/>
              </a:lnSpc>
              <a:buClr>
                <a:srgbClr val="000000"/>
              </a:buClr>
              <a:buFont typeface="Arial"/>
              <a:buChar char="•"/>
            </a:pPr>
            <a:r>
              <a:rPr b="0" lang="de-DE" sz="2800" spc="-1" strike="noStrike">
                <a:solidFill>
                  <a:srgbClr val="000000"/>
                </a:solidFill>
                <a:latin typeface="Calibri"/>
              </a:rPr>
              <a:t>Gastroskopie, Koloskopie, Sono, Endosono, CT 24/7 (Standort),  </a:t>
            </a:r>
            <a:endParaRPr b="0" lang="de-DE" sz="2800" spc="-1" strike="noStrike">
              <a:latin typeface="Arial"/>
            </a:endParaRPr>
          </a:p>
          <a:p>
            <a:pPr marL="285840" indent="-285840">
              <a:lnSpc>
                <a:spcPct val="100000"/>
              </a:lnSpc>
              <a:buClr>
                <a:srgbClr val="000000"/>
              </a:buClr>
              <a:buFont typeface="Arial"/>
              <a:buChar char="•"/>
            </a:pPr>
            <a:r>
              <a:rPr b="0" lang="de-DE" sz="2800" spc="-1" strike="noStrike">
                <a:solidFill>
                  <a:srgbClr val="000000"/>
                </a:solidFill>
                <a:latin typeface="Calibri"/>
              </a:rPr>
              <a:t>FA Innere u. Gastro (2 VZÄ) und FA Innere (1 VZÄ)</a:t>
            </a:r>
            <a:endParaRPr b="0" lang="de-DE" sz="2800" spc="-1" strike="noStrike">
              <a:latin typeface="Arial"/>
            </a:endParaRPr>
          </a:p>
          <a:p>
            <a:pPr marL="285840" indent="-285840">
              <a:lnSpc>
                <a:spcPct val="100000"/>
              </a:lnSpc>
              <a:buClr>
                <a:srgbClr val="000000"/>
              </a:buClr>
              <a:buFont typeface="Arial"/>
              <a:buChar char="•"/>
            </a:pPr>
            <a:r>
              <a:rPr b="0" lang="de-DE" sz="2800" spc="-1" strike="noStrike">
                <a:solidFill>
                  <a:srgbClr val="000000"/>
                </a:solidFill>
                <a:latin typeface="Calibri"/>
              </a:rPr>
              <a:t>Mindestens Rufdienst (24/7)</a:t>
            </a:r>
            <a:endParaRPr b="0" lang="de-DE" sz="2800" spc="-1" strike="noStrike">
              <a:latin typeface="Arial"/>
            </a:endParaRPr>
          </a:p>
          <a:p>
            <a:pPr marL="285840" indent="-285840">
              <a:lnSpc>
                <a:spcPct val="100000"/>
              </a:lnSpc>
              <a:buClr>
                <a:srgbClr val="000000"/>
              </a:buClr>
              <a:buFont typeface="Arial"/>
              <a:buChar char="•"/>
            </a:pPr>
            <a:r>
              <a:rPr b="0" lang="de-DE" sz="2800" spc="-1" strike="noStrike">
                <a:solidFill>
                  <a:srgbClr val="000000"/>
                </a:solidFill>
                <a:latin typeface="Calibri"/>
              </a:rPr>
              <a:t>Pflegepersonaluntergrenzenverordnung</a:t>
            </a:r>
            <a:endParaRPr b="0" lang="de-DE" sz="2800" spc="-1" strike="noStrike">
              <a:latin typeface="Arial"/>
            </a:endParaRPr>
          </a:p>
          <a:p>
            <a:pPr>
              <a:lnSpc>
                <a:spcPct val="100000"/>
              </a:lnSpc>
              <a:buNone/>
            </a:pP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- 2</a:t>
            </a:r>
            <a:endParaRPr b="0" lang="de-DE" sz="4400" spc="-1" strike="noStrike">
              <a:solidFill>
                <a:srgbClr val="000000"/>
              </a:solidFill>
              <a:latin typeface="Calibri"/>
            </a:endParaRPr>
          </a:p>
        </p:txBody>
      </p:sp>
      <p:sp>
        <p:nvSpPr>
          <p:cNvPr id="108" name="PlaceHolder 2"/>
          <p:cNvSpPr>
            <a:spLocks noGrp="1"/>
          </p:cNvSpPr>
          <p:nvPr>
            <p:ph/>
          </p:nvPr>
        </p:nvSpPr>
        <p:spPr>
          <a:xfrm>
            <a:off x="355680" y="1202040"/>
            <a:ext cx="11543760" cy="5298480"/>
          </a:xfrm>
          <a:prstGeom prst="rect">
            <a:avLst/>
          </a:prstGeom>
          <a:noFill/>
          <a:ln w="0">
            <a:noFill/>
          </a:ln>
        </p:spPr>
        <p:txBody>
          <a:bodyPr anchor="t">
            <a:normAutofit fontScale="83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Möglichkeit mit einer Rechtsverordnung (RV) die LG und Q-Kriterien zu erweitern/verschärfen und Ausnahmeverbote zu erlassen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Prüfung der Q-Kriterien durch Medizinischen Dienst (MD) alle 2 Jahre,</a:t>
            </a:r>
            <a:br>
              <a:rPr sz="2800"/>
            </a:br>
            <a:r>
              <a:rPr b="0" lang="de-DE" sz="2800" spc="-1" strike="noStrike">
                <a:solidFill>
                  <a:srgbClr val="000000"/>
                </a:solidFill>
                <a:latin typeface="Calibri"/>
                <a:ea typeface="Calibri"/>
              </a:rPr>
              <a:t>danach alle 3 Jahre</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muss unverzüglich melden, wenn es die Q-Kriterien mehr als </a:t>
            </a:r>
            <a:r>
              <a:rPr b="1" lang="de-DE" sz="2800" spc="-1" strike="noStrike">
                <a:solidFill>
                  <a:srgbClr val="000000"/>
                </a:solidFill>
                <a:latin typeface="Calibri"/>
                <a:ea typeface="Calibri"/>
              </a:rPr>
              <a:t>einen Monat </a:t>
            </a:r>
            <a:r>
              <a:rPr b="0" lang="de-DE" sz="2800" spc="-1" strike="noStrike">
                <a:solidFill>
                  <a:srgbClr val="000000"/>
                </a:solidFill>
                <a:latin typeface="Calibri"/>
                <a:ea typeface="Calibri"/>
              </a:rPr>
              <a:t>nicht erfüllt. Land kann hier Ausnahmen für 6 Monate genehmigen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von LG trotz Abweichen von Q-Kriterien </a:t>
            </a:r>
            <a:r>
              <a:rPr b="1" lang="de-DE" sz="2800" spc="-1" strike="noStrike">
                <a:solidFill>
                  <a:srgbClr val="000000"/>
                </a:solidFill>
                <a:latin typeface="Calibri"/>
                <a:ea typeface="Calibri"/>
              </a:rPr>
              <a:t>für maximal 3 Jahre </a:t>
            </a:r>
            <a:r>
              <a:rPr b="0" lang="de-DE" sz="2800" spc="-1" strike="noStrike">
                <a:solidFill>
                  <a:srgbClr val="000000"/>
                </a:solidFill>
                <a:latin typeface="Calibri"/>
                <a:ea typeface="Calibri"/>
              </a:rPr>
              <a:t>möglich, wenn</a:t>
            </a:r>
            <a:endParaRPr b="0" lang="de-DE" sz="28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nicht nach RV ausgeschlossen</a:t>
            </a:r>
            <a:r>
              <a:rPr b="1" lang="de-DE" sz="2400" spc="-1" strike="noStrike">
                <a:solidFill>
                  <a:srgbClr val="000000"/>
                </a:solidFill>
                <a:latin typeface="Calibri"/>
                <a:ea typeface="Calibri"/>
              </a:rPr>
              <a:t> und</a:t>
            </a:r>
            <a:endParaRPr b="0" lang="de-DE" sz="24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zur </a:t>
            </a:r>
            <a:r>
              <a:rPr b="1" lang="de-DE" sz="2400" spc="-1" strike="noStrike">
                <a:solidFill>
                  <a:srgbClr val="000000"/>
                </a:solidFill>
                <a:latin typeface="Calibri"/>
                <a:ea typeface="Calibri"/>
              </a:rPr>
              <a:t>Sicherstellung der flächendeckenden Versorgung</a:t>
            </a:r>
            <a:r>
              <a:rPr b="0" lang="de-DE" sz="2400" spc="-1" strike="noStrike">
                <a:solidFill>
                  <a:srgbClr val="000000"/>
                </a:solidFill>
                <a:latin typeface="Calibri"/>
                <a:ea typeface="Calibri"/>
              </a:rPr>
              <a:t> zwingend erforderlich </a:t>
            </a:r>
            <a:endParaRPr b="0" lang="de-DE" sz="2400" spc="-1" strike="noStrike">
              <a:solidFill>
                <a:srgbClr val="000000"/>
              </a:solidFill>
              <a:latin typeface="Calibri"/>
            </a:endParaRPr>
          </a:p>
          <a:p>
            <a:pPr lvl="2" marL="1200240" indent="-285840">
              <a:lnSpc>
                <a:spcPct val="107000"/>
              </a:lnSpc>
              <a:spcBef>
                <a:spcPts val="499"/>
              </a:spcBef>
              <a:buClr>
                <a:srgbClr val="000000"/>
              </a:buClr>
              <a:buFont typeface="Courier New"/>
              <a:buChar char="o"/>
            </a:pPr>
            <a:r>
              <a:rPr b="0" lang="de-DE" sz="2000" spc="-1" strike="noStrike">
                <a:solidFill>
                  <a:srgbClr val="000000"/>
                </a:solidFill>
                <a:latin typeface="Calibri"/>
                <a:ea typeface="Calibri"/>
              </a:rPr>
              <a:t>Innere Medizin und Chirurgie: 30 Minuten Fahrtzeit</a:t>
            </a:r>
            <a:endParaRPr b="0" lang="de-DE" sz="2000" spc="-1" strike="noStrike">
              <a:solidFill>
                <a:srgbClr val="000000"/>
              </a:solidFill>
              <a:latin typeface="Calibri"/>
            </a:endParaRPr>
          </a:p>
          <a:p>
            <a:pPr lvl="2" marL="1200240" indent="-285840">
              <a:lnSpc>
                <a:spcPct val="107000"/>
              </a:lnSpc>
              <a:spcBef>
                <a:spcPts val="499"/>
              </a:spcBef>
              <a:buClr>
                <a:srgbClr val="000000"/>
              </a:buClr>
              <a:buFont typeface="Courier New"/>
              <a:buChar char="o"/>
            </a:pPr>
            <a:r>
              <a:rPr b="0" lang="de-DE" sz="2000" spc="-1" strike="noStrike">
                <a:solidFill>
                  <a:srgbClr val="000000"/>
                </a:solidFill>
                <a:latin typeface="Calibri"/>
                <a:ea typeface="Calibri"/>
              </a:rPr>
              <a:t>übrige Leistungsgruppen: 40 Minuten Fahrtzeit</a:t>
            </a:r>
            <a:endParaRPr b="0" lang="de-DE" sz="20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3595</Words>
  <Paragraphs>365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2023-07-17T13:06:19Z</dcterms:created>
  <dc:creator>Thomas Böhm</dc:creator>
  <dc:description/>
  <dc:language>de-DE</dc:language>
  <cp:lastModifiedBy>Thomas Böhm</cp:lastModifiedBy>
  <dcterms:modified xsi:type="dcterms:W3CDTF">2025-03-18T11:24:06Z</dcterms:modified>
  <cp:revision>1</cp:revision>
  <dc:subject/>
  <dc:title>Massiver Abbau droht, Finanz‐„Revolution“ fällt aus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21</vt:i4>
  </property>
  <property fmtid="{D5CDD505-2E9C-101B-9397-08002B2CF9AE}" pid="3" name="PresentationFormat">
    <vt:lpwstr>Breitbild</vt:lpwstr>
  </property>
  <property fmtid="{D5CDD505-2E9C-101B-9397-08002B2CF9AE}" pid="4" name="Slides">
    <vt:i4>45</vt:i4>
  </property>
</Properties>
</file>