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6.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_rels/notesSlide17.xml.rels" ContentType="application/vnd.openxmlformats-package.relationships+xml"/>
  <Override PartName="/ppt/notesSlides/_rels/notesSlide4.xml.rels" ContentType="application/vnd.openxmlformats-package.relationships+xml"/>
  <Override PartName="/ppt/notesSlides/_rels/notesSlide16.xml.rels" ContentType="application/vnd.openxmlformats-package.relationships+xml"/>
  <Override PartName="/ppt/notesSlides/_rels/notesSlide10.xml.rels" ContentType="application/vnd.openxmlformats-package.relationships+xml"/>
  <Override PartName="/ppt/notesSlides/_rels/notesSlide15.xml.rels" ContentType="application/vnd.openxmlformats-package.relationships+xml"/>
  <Override PartName="/ppt/notesSlides/_rels/notesSlide7.xml.rels" ContentType="application/vnd.openxmlformats-package.relationships+xml"/>
  <Override PartName="/ppt/notesSlides/_rels/notesSlide1.xml.rels" ContentType="application/vnd.openxmlformats-package.relationships+xml"/>
  <Override PartName="/ppt/notesSlides/_rels/notesSlide12.xml.rels" ContentType="application/vnd.openxmlformats-package.relationships+xml"/>
  <Override PartName="/ppt/notesSlides/_rels/notesSlide6.xml.rels" ContentType="application/vnd.openxmlformats-package.relationships+xml"/>
  <Override PartName="/ppt/notesSlides/notesSlide17.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png" ContentType="image/png"/>
  <Override PartName="/ppt/media/image2.png" ContentType="image/png"/>
  <Override PartName="/ppt/media/image3.wmf" ContentType="image/x-wmf"/>
  <Override PartName="/ppt/media/image4.wmf" ContentType="image/x-wmf"/>
  <Override PartName="/ppt/embeddings/oleObject1.xlsx" ContentType="application/vnd.openxmlformats-officedocument.spreadsheetml.sheet"/>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5.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presProps" Target="presProps.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BFDB74-B633-47C5-AEF0-08F5FF9C67CD}" type="doc">
      <dgm:prSet loTypeId="urn:microsoft.com/office/officeart/2005/8/layout/hProcess3" loCatId="process" qsTypeId="urn:microsoft.com/office/officeart/2005/8/quickstyle/simple1" qsCatId="simple" csTypeId="urn:microsoft.com/office/officeart/2005/8/colors/accent1_2" csCatId="accent1" phldr="1"/>
      <dgm:spPr/>
    </dgm:pt>
    <dgm:pt modelId="{71A00B3C-B6E1-4CD4-A31D-3690E6CCA1D4}" type="pres">
      <dgm:prSet presAssocID="{FDBFDB74-B633-47C5-AEF0-08F5FF9C67CD}" presName="Name0" presStyleCnt="0">
        <dgm:presLayoutVars>
          <dgm:dir/>
          <dgm:animLvl val="lvl"/>
          <dgm:resizeHandles val="exact"/>
        </dgm:presLayoutVars>
      </dgm:prSet>
      <dgm:spPr/>
    </dgm:pt>
    <dgm:pt modelId="{60CD7CBE-CCDC-48B2-A67F-A5A8A039F465}" type="pres">
      <dgm:prSet presAssocID="{FDBFDB74-B633-47C5-AEF0-08F5FF9C67CD}" presName="dummy" presStyleCnt="0"/>
      <dgm:spPr/>
    </dgm:pt>
    <dgm:pt modelId="{ADB75F8D-42CE-4D7F-B094-101A147A35FE}" type="pres">
      <dgm:prSet presAssocID="{FDBFDB74-B633-47C5-AEF0-08F5FF9C67CD}" presName="linH" presStyleCnt="0"/>
      <dgm:spPr/>
    </dgm:pt>
    <dgm:pt modelId="{52D31196-9617-4DD6-82DC-80C041D50841}" type="pres">
      <dgm:prSet presAssocID="{FDBFDB74-B633-47C5-AEF0-08F5FF9C67CD}" presName="padding1" presStyleCnt="0"/>
      <dgm:spPr/>
    </dgm:pt>
    <dgm:pt modelId="{AA534ED7-5748-4406-944C-832A6F29AD14}" type="pres">
      <dgm:prSet presAssocID="{FDBFDB74-B633-47C5-AEF0-08F5FF9C67CD}" presName="padding2" presStyleCnt="0"/>
      <dgm:spPr/>
    </dgm:pt>
    <dgm:pt modelId="{493FDEDB-C8DD-4DF9-84E2-30146EA156A3}" type="pres">
      <dgm:prSet presAssocID="{FDBFDB74-B633-47C5-AEF0-08F5FF9C67CD}" presName="negArrow" presStyleCnt="0"/>
      <dgm:spPr/>
    </dgm:pt>
    <dgm:pt modelId="{522FBA6B-84DF-442F-8C29-2D0D9ED0E735}" type="pres">
      <dgm:prSet presAssocID="{FDBFDB74-B633-47C5-AEF0-08F5FF9C67CD}" presName="backgroundArrow" presStyleLbl="node1" presStyleIdx="0" presStyleCnt="1" custLinFactNeighborX="3662" custLinFactNeighborY="31618"/>
      <dgm:spPr/>
    </dgm:pt>
  </dgm:ptLst>
  <dgm:cxnLst>
    <dgm:cxn modelId="{A34A2A30-B411-4855-AB94-BBF3E667460D}" type="presOf" srcId="{FDBFDB74-B633-47C5-AEF0-08F5FF9C67CD}" destId="{71A00B3C-B6E1-4CD4-A31D-3690E6CCA1D4}" srcOrd="0" destOrd="0" presId="urn:microsoft.com/office/officeart/2005/8/layout/hProcess3"/>
    <dgm:cxn modelId="{B1DEE32A-F5AB-480B-BAB6-F61474FEB42B}" type="presParOf" srcId="{71A00B3C-B6E1-4CD4-A31D-3690E6CCA1D4}" destId="{60CD7CBE-CCDC-48B2-A67F-A5A8A039F465}" srcOrd="0" destOrd="0" presId="urn:microsoft.com/office/officeart/2005/8/layout/hProcess3"/>
    <dgm:cxn modelId="{87F7E970-91E4-4644-A6D0-716AE9E35F1E}" type="presParOf" srcId="{71A00B3C-B6E1-4CD4-A31D-3690E6CCA1D4}" destId="{ADB75F8D-42CE-4D7F-B094-101A147A35FE}" srcOrd="1" destOrd="0" presId="urn:microsoft.com/office/officeart/2005/8/layout/hProcess3"/>
    <dgm:cxn modelId="{07D6680A-72A5-4ED4-B7A7-83D9D256AD05}" type="presParOf" srcId="{ADB75F8D-42CE-4D7F-B094-101A147A35FE}" destId="{52D31196-9617-4DD6-82DC-80C041D50841}" srcOrd="0" destOrd="0" presId="urn:microsoft.com/office/officeart/2005/8/layout/hProcess3"/>
    <dgm:cxn modelId="{DD04DB61-1FB5-42FC-BC23-D376E36C8440}" type="presParOf" srcId="{ADB75F8D-42CE-4D7F-B094-101A147A35FE}" destId="{AA534ED7-5748-4406-944C-832A6F29AD14}" srcOrd="1" destOrd="0" presId="urn:microsoft.com/office/officeart/2005/8/layout/hProcess3"/>
    <dgm:cxn modelId="{2790B5BF-76EF-4C42-B0FE-4D032BFCBB19}" type="presParOf" srcId="{ADB75F8D-42CE-4D7F-B094-101A147A35FE}" destId="{493FDEDB-C8DD-4DF9-84E2-30146EA156A3}" srcOrd="2" destOrd="0" presId="urn:microsoft.com/office/officeart/2005/8/layout/hProcess3"/>
    <dgm:cxn modelId="{9ED60713-33F3-482A-A2CA-5F4B3AE124B9}" type="presParOf" srcId="{ADB75F8D-42CE-4D7F-B094-101A147A35FE}" destId="{522FBA6B-84DF-442F-8C29-2D0D9ED0E735}" srcOrd="3" destOrd="0" presId="urn:microsoft.com/office/officeart/2005/8/layout/hProcess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2FBA6B-84DF-442F-8C29-2D0D9ED0E735}">
      <dsp:nvSpPr>
        <dsp:cNvPr id="0" name=""/>
        <dsp:cNvSpPr/>
      </dsp:nvSpPr>
      <dsp:spPr>
        <a:xfrm>
          <a:off x="628" y="0"/>
          <a:ext cx="643457" cy="285225"/>
        </a:xfrm>
        <a:prstGeom prst="rightArrow">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de-DE" sz="1800" spc="-1" strike="noStrike">
                <a:solidFill>
                  <a:srgbClr val="000000"/>
                </a:solidFill>
                <a:latin typeface="Aptos"/>
              </a:rPr>
              <a:t>Folie mittels Klicken verschieben</a:t>
            </a:r>
            <a:endParaRPr b="0" lang="de-DE" sz="1800" spc="-1" strike="noStrike">
              <a:solidFill>
                <a:srgbClr val="000000"/>
              </a:solidFill>
              <a:latin typeface="Aptos"/>
            </a:endParaRPr>
          </a:p>
        </p:txBody>
      </p:sp>
      <p:sp>
        <p:nvSpPr>
          <p:cNvPr id="82"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de-DE" sz="2000" spc="-1" strike="noStrike">
                <a:latin typeface="Arial"/>
              </a:rPr>
              <a:t>Format der Notizen mittels Klicken bearbeiten</a:t>
            </a:r>
            <a:endParaRPr b="0" lang="de-DE" sz="2000" spc="-1" strike="noStrike">
              <a:latin typeface="Arial"/>
            </a:endParaRPr>
          </a:p>
        </p:txBody>
      </p:sp>
      <p:sp>
        <p:nvSpPr>
          <p:cNvPr id="83"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de-DE" sz="1400" spc="-1" strike="noStrike">
                <a:latin typeface="Times New Roman"/>
              </a:rPr>
              <a:t>&lt;Kopfzeile&gt;</a:t>
            </a:r>
            <a:endParaRPr b="0" lang="de-DE" sz="1400" spc="-1" strike="noStrike">
              <a:latin typeface="Times New Roman"/>
            </a:endParaRPr>
          </a:p>
        </p:txBody>
      </p:sp>
      <p:sp>
        <p:nvSpPr>
          <p:cNvPr id="84" name="PlaceHolder 4"/>
          <p:cNvSpPr>
            <a:spLocks noGrp="1"/>
          </p:cNvSpPr>
          <p:nvPr>
            <p:ph type="dt" idx="5"/>
          </p:nvPr>
        </p:nvSpPr>
        <p:spPr>
          <a:xfrm>
            <a:off x="4278960" y="0"/>
            <a:ext cx="3280680" cy="534240"/>
          </a:xfrm>
          <a:prstGeom prst="rect">
            <a:avLst/>
          </a:prstGeom>
          <a:noFill/>
          <a:ln w="0">
            <a:noFill/>
          </a:ln>
        </p:spPr>
        <p:txBody>
          <a:bodyPr lIns="0" rIns="0" tIns="0" bIns="0" anchor="t">
            <a:noAutofit/>
          </a:bodyPr>
          <a:lstStyle>
            <a:lvl1pPr algn="r">
              <a:buNone/>
              <a:defRPr b="0" lang="de-DE" sz="1400" spc="-1" strike="noStrike">
                <a:latin typeface="Times New Roman"/>
              </a:defRPr>
            </a:lvl1pPr>
          </a:lstStyle>
          <a:p>
            <a:pPr algn="r">
              <a:buNone/>
            </a:pPr>
            <a:r>
              <a:rPr b="0" lang="de-DE" sz="1400" spc="-1" strike="noStrike">
                <a:latin typeface="Times New Roman"/>
              </a:rPr>
              <a:t>&lt;Datum/Uhrzeit&gt;</a:t>
            </a:r>
            <a:endParaRPr b="0" lang="de-DE" sz="1400" spc="-1" strike="noStrike">
              <a:latin typeface="Times New Roman"/>
            </a:endParaRPr>
          </a:p>
        </p:txBody>
      </p:sp>
      <p:sp>
        <p:nvSpPr>
          <p:cNvPr id="85" name="PlaceHolder 5"/>
          <p:cNvSpPr>
            <a:spLocks noGrp="1"/>
          </p:cNvSpPr>
          <p:nvPr>
            <p:ph type="ftr" idx="6"/>
          </p:nvPr>
        </p:nvSpPr>
        <p:spPr>
          <a:xfrm>
            <a:off x="0" y="10157400"/>
            <a:ext cx="3280680" cy="534240"/>
          </a:xfrm>
          <a:prstGeom prst="rect">
            <a:avLst/>
          </a:prstGeom>
          <a:noFill/>
          <a:ln w="0">
            <a:noFill/>
          </a:ln>
        </p:spPr>
        <p:txBody>
          <a:bodyPr lIns="0" rIns="0" tIns="0" bIns="0" anchor="b">
            <a:noAutofit/>
          </a:bodyPr>
          <a:lstStyle>
            <a:lvl1pPr>
              <a:defRPr b="0" lang="de-DE" sz="1400" spc="-1" strike="noStrike">
                <a:latin typeface="Times New Roman"/>
              </a:defRPr>
            </a:lvl1pPr>
          </a:lstStyle>
          <a:p>
            <a:r>
              <a:rPr b="0" lang="de-DE" sz="1400" spc="-1" strike="noStrike">
                <a:latin typeface="Times New Roman"/>
              </a:rPr>
              <a:t>&lt;Fußzeile&gt;</a:t>
            </a:r>
            <a:endParaRPr b="0" lang="de-DE" sz="1400" spc="-1" strike="noStrike">
              <a:latin typeface="Times New Roman"/>
            </a:endParaRPr>
          </a:p>
        </p:txBody>
      </p:sp>
      <p:sp>
        <p:nvSpPr>
          <p:cNvPr id="86" name="PlaceHolder 6"/>
          <p:cNvSpPr>
            <a:spLocks noGrp="1"/>
          </p:cNvSpPr>
          <p:nvPr>
            <p:ph type="sldNum" idx="7"/>
          </p:nvPr>
        </p:nvSpPr>
        <p:spPr>
          <a:xfrm>
            <a:off x="4278960" y="10157400"/>
            <a:ext cx="3280680" cy="534240"/>
          </a:xfrm>
          <a:prstGeom prst="rect">
            <a:avLst/>
          </a:prstGeom>
          <a:noFill/>
          <a:ln w="0">
            <a:noFill/>
          </a:ln>
        </p:spPr>
        <p:txBody>
          <a:bodyPr lIns="0" rIns="0" tIns="0" bIns="0" anchor="b">
            <a:noAutofit/>
          </a:bodyPr>
          <a:lstStyle>
            <a:lvl1pPr algn="r">
              <a:buNone/>
              <a:defRPr b="0" lang="de-DE" sz="1400" spc="-1" strike="noStrike">
                <a:latin typeface="Times New Roman"/>
              </a:defRPr>
            </a:lvl1pPr>
          </a:lstStyle>
          <a:p>
            <a:pPr algn="r">
              <a:buNone/>
            </a:pPr>
            <a:fld id="{68CAE884-07DE-4C1B-B6E4-965B117F68F8}" type="slidenum">
              <a:rPr b="0" lang="de-DE" sz="1400" spc="-1" strike="noStrike">
                <a:latin typeface="Times New Roman"/>
              </a:rPr>
              <a:t>&lt;Foliennummer&gt;</a:t>
            </a:fld>
            <a:endParaRPr b="0" lang="de-D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685800" y="1143000"/>
            <a:ext cx="5486040" cy="3085920"/>
          </a:xfrm>
          <a:prstGeom prst="rect">
            <a:avLst/>
          </a:prstGeom>
          <a:ln w="0">
            <a:noFill/>
          </a:ln>
        </p:spPr>
      </p:sp>
      <p:sp>
        <p:nvSpPr>
          <p:cNvPr id="139"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40" name="PlaceHolder 3"/>
          <p:cNvSpPr>
            <a:spLocks noGrp="1"/>
          </p:cNvSpPr>
          <p:nvPr>
            <p:ph type="sldNum" idx="8"/>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BBAB888B-1908-4DB8-B6F4-FD10DE8E5550}"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type="sldImg"/>
          </p:nvPr>
        </p:nvSpPr>
        <p:spPr>
          <a:xfrm>
            <a:off x="685800" y="1143000"/>
            <a:ext cx="5486040" cy="3085920"/>
          </a:xfrm>
          <a:prstGeom prst="rect">
            <a:avLst/>
          </a:prstGeom>
          <a:ln w="0">
            <a:noFill/>
          </a:ln>
        </p:spPr>
      </p:sp>
      <p:sp>
        <p:nvSpPr>
          <p:cNvPr id="151"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52" name="PlaceHolder 3"/>
          <p:cNvSpPr>
            <a:spLocks noGrp="1"/>
          </p:cNvSpPr>
          <p:nvPr>
            <p:ph type="sldNum" idx="12"/>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9FE95C0C-90AE-416B-BB7E-A0BD39085C10}"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PlaceHolder 1"/>
          <p:cNvSpPr>
            <a:spLocks noGrp="1"/>
          </p:cNvSpPr>
          <p:nvPr>
            <p:ph type="sldImg"/>
          </p:nvPr>
        </p:nvSpPr>
        <p:spPr>
          <a:xfrm>
            <a:off x="685800" y="1143000"/>
            <a:ext cx="5486040" cy="3085920"/>
          </a:xfrm>
          <a:prstGeom prst="rect">
            <a:avLst/>
          </a:prstGeom>
          <a:ln w="0">
            <a:noFill/>
          </a:ln>
        </p:spPr>
      </p:sp>
      <p:sp>
        <p:nvSpPr>
          <p:cNvPr id="154"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Verfahren, wenn lg zugewiesen:</a:t>
            </a:r>
            <a:endParaRPr b="0" lang="de-DE" sz="2000" spc="-1" strike="noStrike">
              <a:latin typeface="Arial"/>
            </a:endParaRPr>
          </a:p>
          <a:p>
            <a:pPr marL="216000" indent="-216000">
              <a:lnSpc>
                <a:spcPct val="100000"/>
              </a:lnSpc>
              <a:buNone/>
            </a:pPr>
            <a:r>
              <a:rPr b="0" lang="de-DE" sz="2000" spc="-1" strike="noStrike">
                <a:latin typeface="Arial"/>
              </a:rPr>
              <a:t>- </a:t>
            </a:r>
            <a:r>
              <a:rPr b="1" lang="de-DE" sz="2000" spc="-1" strike="noStrike">
                <a:latin typeface="Arial"/>
              </a:rPr>
              <a:t>Kh teilt mit: </a:t>
            </a:r>
            <a:r>
              <a:rPr b="0" lang="de-DE" sz="2000" spc="-1" strike="noStrike">
                <a:latin typeface="Arial"/>
              </a:rPr>
              <a:t>Land hebt Zuweisung auf (ab Aufhebung keine Abrechnung), Land gewährt 3 Monate, dann weiter Abrechnung, nach 3 Monaten  entweder wieder erfüllt, oder zwangsweiser Entzug</a:t>
            </a:r>
            <a:endParaRPr b="0" lang="de-DE" sz="2000" spc="-1" strike="noStrike">
              <a:latin typeface="Arial"/>
            </a:endParaRPr>
          </a:p>
          <a:p>
            <a:pPr marL="216000" indent="-216000">
              <a:lnSpc>
                <a:spcPct val="100000"/>
              </a:lnSpc>
              <a:buNone/>
            </a:pPr>
            <a:r>
              <a:rPr b="1" lang="de-DE" sz="2000" spc="-1" strike="noStrike">
                <a:latin typeface="Arial"/>
              </a:rPr>
              <a:t>Kh teilt nicht mit, </a:t>
            </a:r>
            <a:r>
              <a:rPr b="0" lang="de-DE" sz="2000" spc="-1" strike="noStrike">
                <a:latin typeface="Arial"/>
              </a:rPr>
              <a:t>dann sofort (ab Eintreten) keine Vergütung. Wenn Land 3 Monate gewährt, dann wieder Geld, ansonsten sofortiger Entzug.</a:t>
            </a:r>
            <a:endParaRPr b="0" lang="de-DE" sz="2000" spc="-1" strike="noStrike">
              <a:latin typeface="Arial"/>
            </a:endParaRPr>
          </a:p>
          <a:p>
            <a:pPr marL="216000" indent="-216000">
              <a:lnSpc>
                <a:spcPct val="100000"/>
              </a:lnSpc>
              <a:buNone/>
            </a:pPr>
            <a:endParaRPr b="0" lang="de-DE" sz="2000" spc="-1" strike="noStrike">
              <a:latin typeface="Arial"/>
            </a:endParaRPr>
          </a:p>
        </p:txBody>
      </p:sp>
      <p:sp>
        <p:nvSpPr>
          <p:cNvPr id="155" name="PlaceHolder 3"/>
          <p:cNvSpPr>
            <a:spLocks noGrp="1"/>
          </p:cNvSpPr>
          <p:nvPr>
            <p:ph type="sldNum" idx="13"/>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C17C6C82-4D2E-4579-89A3-44455E6C5536}"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PlaceHolder 1"/>
          <p:cNvSpPr>
            <a:spLocks noGrp="1"/>
          </p:cNvSpPr>
          <p:nvPr>
            <p:ph type="sldImg"/>
          </p:nvPr>
        </p:nvSpPr>
        <p:spPr>
          <a:xfrm>
            <a:off x="685800" y="1143000"/>
            <a:ext cx="5486040" cy="3085920"/>
          </a:xfrm>
          <a:prstGeom prst="rect">
            <a:avLst/>
          </a:prstGeom>
          <a:ln w="0">
            <a:noFill/>
          </a:ln>
        </p:spPr>
      </p:sp>
      <p:sp>
        <p:nvSpPr>
          <p:cNvPr id="157"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Was ist Perzentil: Grenze bei 20%</a:t>
            </a:r>
            <a:endParaRPr b="0" lang="de-DE" sz="2000" spc="-1" strike="noStrike">
              <a:latin typeface="Arial"/>
            </a:endParaRPr>
          </a:p>
        </p:txBody>
      </p:sp>
      <p:sp>
        <p:nvSpPr>
          <p:cNvPr id="158" name="PlaceHolder 3"/>
          <p:cNvSpPr>
            <a:spLocks noGrp="1"/>
          </p:cNvSpPr>
          <p:nvPr>
            <p:ph type="sldNum" idx="14"/>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13BFEE6C-1172-481A-A666-103D06443573}"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sldImg"/>
          </p:nvPr>
        </p:nvSpPr>
        <p:spPr>
          <a:xfrm>
            <a:off x="685800" y="1143000"/>
            <a:ext cx="5486040" cy="3085920"/>
          </a:xfrm>
          <a:prstGeom prst="rect">
            <a:avLst/>
          </a:prstGeom>
          <a:ln w="0">
            <a:noFill/>
          </a:ln>
        </p:spPr>
      </p:sp>
      <p:sp>
        <p:nvSpPr>
          <p:cNvPr id="160"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61" name="PlaceHolder 3"/>
          <p:cNvSpPr>
            <a:spLocks noGrp="1"/>
          </p:cNvSpPr>
          <p:nvPr>
            <p:ph type="sldNum" idx="15"/>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0837A436-E1C1-4ACD-8D4C-965D4973D0EF}"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PlaceHolder 1"/>
          <p:cNvSpPr>
            <a:spLocks noGrp="1"/>
          </p:cNvSpPr>
          <p:nvPr>
            <p:ph type="sldImg"/>
          </p:nvPr>
        </p:nvSpPr>
        <p:spPr>
          <a:xfrm>
            <a:off x="685800" y="1143000"/>
            <a:ext cx="5486040" cy="3085920"/>
          </a:xfrm>
          <a:prstGeom prst="rect">
            <a:avLst/>
          </a:prstGeom>
          <a:ln w="0">
            <a:noFill/>
          </a:ln>
        </p:spPr>
      </p:sp>
      <p:sp>
        <p:nvSpPr>
          <p:cNvPr id="163"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zuordnung zu lg nur für Transparenzverzeichnis</a:t>
            </a:r>
            <a:endParaRPr b="0" lang="de-DE" sz="2000" spc="-1" strike="noStrike">
              <a:latin typeface="Arial"/>
            </a:endParaRPr>
          </a:p>
        </p:txBody>
      </p:sp>
      <p:sp>
        <p:nvSpPr>
          <p:cNvPr id="164" name="PlaceHolder 3"/>
          <p:cNvSpPr>
            <a:spLocks noGrp="1"/>
          </p:cNvSpPr>
          <p:nvPr>
            <p:ph type="sldNum" idx="16"/>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C767B9A7-122D-4FDA-82F0-CECFA6E61D70}"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PlaceHolder 1"/>
          <p:cNvSpPr>
            <a:spLocks noGrp="1"/>
          </p:cNvSpPr>
          <p:nvPr>
            <p:ph type="sldImg"/>
          </p:nvPr>
        </p:nvSpPr>
        <p:spPr>
          <a:xfrm>
            <a:off x="685800" y="1143000"/>
            <a:ext cx="5486040" cy="3085920"/>
          </a:xfrm>
          <a:prstGeom prst="rect">
            <a:avLst/>
          </a:prstGeom>
          <a:ln w="0">
            <a:noFill/>
          </a:ln>
        </p:spPr>
      </p:sp>
      <p:sp>
        <p:nvSpPr>
          <p:cNvPr id="142" name="PlaceHolder 2"/>
          <p:cNvSpPr>
            <a:spLocks noGrp="1"/>
          </p:cNvSpPr>
          <p:nvPr>
            <p:ph type="body"/>
          </p:nvPr>
        </p:nvSpPr>
        <p:spPr>
          <a:xfrm>
            <a:off x="685800" y="4400640"/>
            <a:ext cx="5486040" cy="3600000"/>
          </a:xfrm>
          <a:prstGeom prst="rect">
            <a:avLst/>
          </a:prstGeom>
          <a:noFill/>
          <a:ln w="0">
            <a:noFill/>
          </a:ln>
        </p:spPr>
        <p:txBody>
          <a:bodyPr anchor="t">
            <a:noAutofit/>
          </a:bodyPr>
          <a:p>
            <a:pPr marL="216000" indent="-216000">
              <a:lnSpc>
                <a:spcPct val="100000"/>
              </a:lnSpc>
              <a:buNone/>
            </a:pPr>
            <a:r>
              <a:rPr b="0" lang="de-DE" sz="2000" spc="-1" strike="noStrike">
                <a:latin typeface="Arial"/>
              </a:rPr>
              <a:t>2022: </a:t>
            </a:r>
            <a:endParaRPr b="0" lang="de-DE" sz="2000" spc="-1" strike="noStrike">
              <a:latin typeface="Arial"/>
            </a:endParaRPr>
          </a:p>
          <a:p>
            <a:pPr marL="216000" indent="-216000">
              <a:lnSpc>
                <a:spcPct val="100000"/>
              </a:lnSpc>
              <a:buNone/>
            </a:pPr>
            <a:r>
              <a:rPr b="0" lang="de-DE" sz="2000" spc="-1" strike="noStrike">
                <a:latin typeface="Arial"/>
              </a:rPr>
              <a:t>Allg. KHs: 1526 (-8)</a:t>
            </a:r>
            <a:endParaRPr b="0" lang="de-DE" sz="2000" spc="-1" strike="noStrike">
              <a:latin typeface="Arial"/>
            </a:endParaRPr>
          </a:p>
          <a:p>
            <a:pPr marL="216000" indent="-216000">
              <a:lnSpc>
                <a:spcPct val="100000"/>
              </a:lnSpc>
              <a:buNone/>
            </a:pPr>
            <a:r>
              <a:rPr b="0" lang="de-DE" sz="2000" spc="-1" strike="noStrike">
                <a:latin typeface="Arial"/>
              </a:rPr>
              <a:t>Betten: </a:t>
            </a:r>
            <a:r>
              <a:rPr b="0" lang="de-DE" sz="1800" spc="-1" strike="noStrike">
                <a:latin typeface="Calibri"/>
              </a:rPr>
              <a:t>432.848 (-4.173)</a:t>
            </a:r>
            <a:endParaRPr b="0" lang="de-DE" sz="1800" spc="-1" strike="noStrike">
              <a:latin typeface="Arial"/>
            </a:endParaRPr>
          </a:p>
        </p:txBody>
      </p:sp>
      <p:sp>
        <p:nvSpPr>
          <p:cNvPr id="143" name="PlaceHolder 3"/>
          <p:cNvSpPr>
            <a:spLocks noGrp="1"/>
          </p:cNvSpPr>
          <p:nvPr>
            <p:ph type="sldNum" idx="9"/>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1F95C186-F7E1-4EAA-808A-FFEFBD616066}"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PlaceHolder 1"/>
          <p:cNvSpPr>
            <a:spLocks noGrp="1"/>
          </p:cNvSpPr>
          <p:nvPr>
            <p:ph type="sldImg"/>
          </p:nvPr>
        </p:nvSpPr>
        <p:spPr>
          <a:xfrm>
            <a:off x="685800" y="1143000"/>
            <a:ext cx="5486040" cy="3085920"/>
          </a:xfrm>
          <a:prstGeom prst="rect">
            <a:avLst/>
          </a:prstGeom>
          <a:ln w="0">
            <a:noFill/>
          </a:ln>
        </p:spPr>
      </p:sp>
      <p:sp>
        <p:nvSpPr>
          <p:cNvPr id="145"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46" name="PlaceHolder 3"/>
          <p:cNvSpPr>
            <a:spLocks noGrp="1"/>
          </p:cNvSpPr>
          <p:nvPr>
            <p:ph type="sldNum" idx="10"/>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7F95F148-085D-49EE-857D-F4B7ECBFF400}" type="slidenum">
              <a:rPr b="0" lang="de-DE" sz="1200" spc="-1" strike="noStrike">
                <a:latin typeface="Times New Roman"/>
              </a:rPr>
              <a:t>&lt;Foliennummer&gt;</a:t>
            </a:fld>
            <a:endParaRPr b="0" lang="de-DE" sz="1200" spc="-1" strike="noStrike">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sldImg"/>
          </p:nvPr>
        </p:nvSpPr>
        <p:spPr>
          <a:xfrm>
            <a:off x="685800" y="1143000"/>
            <a:ext cx="5486040" cy="3085920"/>
          </a:xfrm>
          <a:prstGeom prst="rect">
            <a:avLst/>
          </a:prstGeom>
          <a:ln w="0">
            <a:noFill/>
          </a:ln>
        </p:spPr>
      </p:sp>
      <p:sp>
        <p:nvSpPr>
          <p:cNvPr id="148" name="PlaceHolder 2"/>
          <p:cNvSpPr>
            <a:spLocks noGrp="1"/>
          </p:cNvSpPr>
          <p:nvPr>
            <p:ph type="body"/>
          </p:nvPr>
        </p:nvSpPr>
        <p:spPr>
          <a:xfrm>
            <a:off x="685800" y="4400640"/>
            <a:ext cx="5486040" cy="3600000"/>
          </a:xfrm>
          <a:prstGeom prst="rect">
            <a:avLst/>
          </a:prstGeom>
          <a:noFill/>
          <a:ln w="0">
            <a:noFill/>
          </a:ln>
        </p:spPr>
        <p:txBody>
          <a:bodyPr anchor="t">
            <a:noAutofit/>
          </a:bodyPr>
          <a:p>
            <a:endParaRPr b="0" lang="de-DE" sz="2000" spc="-1" strike="noStrike">
              <a:latin typeface="Arial"/>
            </a:endParaRPr>
          </a:p>
        </p:txBody>
      </p:sp>
      <p:sp>
        <p:nvSpPr>
          <p:cNvPr id="149" name="PlaceHolder 3"/>
          <p:cNvSpPr>
            <a:spLocks noGrp="1"/>
          </p:cNvSpPr>
          <p:nvPr>
            <p:ph type="sldNum" idx="11"/>
          </p:nvPr>
        </p:nvSpPr>
        <p:spPr>
          <a:xfrm>
            <a:off x="3884760" y="8685360"/>
            <a:ext cx="2971440" cy="458280"/>
          </a:xfrm>
          <a:prstGeom prst="rect">
            <a:avLst/>
          </a:prstGeom>
          <a:noFill/>
          <a:ln w="0">
            <a:noFill/>
          </a:ln>
        </p:spPr>
        <p:txBody>
          <a:bodyPr anchor="b">
            <a:noAutofit/>
          </a:bodyPr>
          <a:lstStyle>
            <a:lvl1pPr algn="r">
              <a:lnSpc>
                <a:spcPct val="100000"/>
              </a:lnSpc>
              <a:buNone/>
              <a:defRPr b="0" lang="de-DE" sz="1200" spc="-1" strike="noStrike">
                <a:latin typeface="Times New Roman"/>
              </a:defRPr>
            </a:lvl1pPr>
          </a:lstStyle>
          <a:p>
            <a:pPr algn="r">
              <a:lnSpc>
                <a:spcPct val="100000"/>
              </a:lnSpc>
              <a:buNone/>
            </a:pPr>
            <a:fld id="{C281CB71-6B9F-40AB-B8CE-507694921FEE}" type="slidenum">
              <a:rPr b="0" lang="de-DE" sz="1200" spc="-1" strike="noStrike">
                <a:latin typeface="Times New Roman"/>
              </a:rPr>
              <a:t>&lt;Foliennummer&gt;</a:t>
            </a:fld>
            <a:endParaRPr b="0" lang="de-D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dt" idx="1"/>
          </p:nvPr>
        </p:nvSpPr>
        <p:spPr/>
        <p:txBody>
          <a:bodyPr/>
          <a:p>
            <a:r>
              <a:rPr lang="de-DE"/>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26"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27"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dt" idx="1"/>
          </p:nvPr>
        </p:nvSpPr>
        <p:spPr/>
        <p:txBody>
          <a:bodyPr/>
          <a:p>
            <a:r>
              <a:rPr lang="de-DE"/>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29"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30"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31"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32"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dt" idx="1"/>
          </p:nvPr>
        </p:nvSpPr>
        <p:spPr/>
        <p:txBody>
          <a:bodyPr/>
          <a:p>
            <a:r>
              <a:rPr lang="de-DE"/>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34"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35"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36"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37"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38"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39"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dt" idx="1"/>
          </p:nvPr>
        </p:nvSpPr>
        <p:spPr/>
        <p:txBody>
          <a:bodyPr/>
          <a:p>
            <a:r>
              <a:rPr lang="de-DE"/>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dt" idx="3"/>
          </p:nvPr>
        </p:nvSpPr>
        <p:spPr/>
        <p:txBody>
          <a:bodyPr/>
          <a:p>
            <a:r>
              <a:rPr lang="de-DE"/>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46"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dt" idx="3"/>
          </p:nvPr>
        </p:nvSpPr>
        <p:spPr/>
        <p:txBody>
          <a:bodyPr/>
          <a:p>
            <a:r>
              <a:rPr lang="de-DE"/>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48"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dt" idx="3"/>
          </p:nvPr>
        </p:nvSpPr>
        <p:spPr/>
        <p:txBody>
          <a:bodyPr/>
          <a:p>
            <a:r>
              <a:rPr lang="de-DE"/>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50"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51"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dt" idx="3"/>
          </p:nvPr>
        </p:nvSpPr>
        <p:spPr/>
        <p:txBody>
          <a:bodyPr/>
          <a:p>
            <a:r>
              <a:rPr lang="de-DE"/>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dt" idx="3"/>
          </p:nvPr>
        </p:nvSpPr>
        <p:spPr/>
        <p:txBody>
          <a:bodyPr/>
          <a:p>
            <a:r>
              <a:rPr lang="de-DE"/>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dt" idx="3"/>
          </p:nvPr>
        </p:nvSpPr>
        <p:spPr/>
        <p:txBody>
          <a:bodyPr/>
          <a:p>
            <a:r>
              <a:rPr lang="de-DE"/>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55"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56"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57"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dt" idx="3"/>
          </p:nvPr>
        </p:nvSpPr>
        <p:spPr/>
        <p:txBody>
          <a:bodyPr/>
          <a:p>
            <a:r>
              <a:rPr lang="de-DE"/>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5"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dt" idx="1"/>
          </p:nvPr>
        </p:nvSpPr>
        <p:spPr/>
        <p:txBody>
          <a:bodyPr/>
          <a:p>
            <a:r>
              <a:rPr lang="de-DE"/>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59"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0"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1"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dt" idx="3"/>
          </p:nvPr>
        </p:nvSpPr>
        <p:spPr/>
        <p:txBody>
          <a:bodyPr/>
          <a:p>
            <a:r>
              <a:rPr lang="de-DE"/>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63"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4"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5"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dt" idx="3"/>
          </p:nvPr>
        </p:nvSpPr>
        <p:spPr/>
        <p:txBody>
          <a:bodyPr/>
          <a:p>
            <a:r>
              <a:rPr lang="de-DE"/>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67" name="PlaceHolder 2"/>
          <p:cNvSpPr>
            <a:spLocks noGrp="1"/>
          </p:cNvSpPr>
          <p:nvPr>
            <p:ph/>
          </p:nvPr>
        </p:nvSpPr>
        <p:spPr>
          <a:xfrm>
            <a:off x="838080" y="182556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8" name="PlaceHolder 3"/>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dt" idx="3"/>
          </p:nvPr>
        </p:nvSpPr>
        <p:spPr/>
        <p:txBody>
          <a:bodyPr/>
          <a:p>
            <a:r>
              <a:rPr lang="de-DE"/>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70"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1"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2"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3" name="PlaceHolder 5"/>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 name="PlaceHolder 6"/>
          <p:cNvSpPr>
            <a:spLocks noGrp="1"/>
          </p:cNvSpPr>
          <p:nvPr>
            <p:ph type="ftr" idx="4"/>
          </p:nvPr>
        </p:nvSpPr>
        <p:spPr/>
        <p:txBody>
          <a:bodyPr/>
          <a:p>
            <a:r>
              <a:t>Footer</a:t>
            </a:r>
          </a:p>
        </p:txBody>
      </p:sp>
      <p:sp>
        <p:nvSpPr>
          <p:cNvPr id="8" name="PlaceHolder 7"/>
          <p:cNvSpPr>
            <a:spLocks noGrp="1"/>
          </p:cNvSpPr>
          <p:nvPr>
            <p:ph type="dt" idx="3"/>
          </p:nvPr>
        </p:nvSpPr>
        <p:spPr/>
        <p:txBody>
          <a:bodyPr/>
          <a:p>
            <a:r>
              <a:rPr lang="de-DE"/>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75" name="PlaceHolder 2"/>
          <p:cNvSpPr>
            <a:spLocks noGrp="1"/>
          </p:cNvSpPr>
          <p:nvPr>
            <p:ph/>
          </p:nvPr>
        </p:nvSpPr>
        <p:spPr>
          <a:xfrm>
            <a:off x="83808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6" name="PlaceHolder 3"/>
          <p:cNvSpPr>
            <a:spLocks noGrp="1"/>
          </p:cNvSpPr>
          <p:nvPr>
            <p:ph/>
          </p:nvPr>
        </p:nvSpPr>
        <p:spPr>
          <a:xfrm>
            <a:off x="439344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7" name="PlaceHolder 4"/>
          <p:cNvSpPr>
            <a:spLocks noGrp="1"/>
          </p:cNvSpPr>
          <p:nvPr>
            <p:ph/>
          </p:nvPr>
        </p:nvSpPr>
        <p:spPr>
          <a:xfrm>
            <a:off x="7949160" y="182556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8" name="PlaceHolder 5"/>
          <p:cNvSpPr>
            <a:spLocks noGrp="1"/>
          </p:cNvSpPr>
          <p:nvPr>
            <p:ph/>
          </p:nvPr>
        </p:nvSpPr>
        <p:spPr>
          <a:xfrm>
            <a:off x="83808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79" name="PlaceHolder 6"/>
          <p:cNvSpPr>
            <a:spLocks noGrp="1"/>
          </p:cNvSpPr>
          <p:nvPr>
            <p:ph/>
          </p:nvPr>
        </p:nvSpPr>
        <p:spPr>
          <a:xfrm>
            <a:off x="439344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80" name="PlaceHolder 7"/>
          <p:cNvSpPr>
            <a:spLocks noGrp="1"/>
          </p:cNvSpPr>
          <p:nvPr>
            <p:ph/>
          </p:nvPr>
        </p:nvSpPr>
        <p:spPr>
          <a:xfrm>
            <a:off x="7949160" y="4098240"/>
            <a:ext cx="338580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9" name="PlaceHolder 8"/>
          <p:cNvSpPr>
            <a:spLocks noGrp="1"/>
          </p:cNvSpPr>
          <p:nvPr>
            <p:ph type="ftr" idx="4"/>
          </p:nvPr>
        </p:nvSpPr>
        <p:spPr/>
        <p:txBody>
          <a:bodyPr/>
          <a:p>
            <a:r>
              <a:t>Footer</a:t>
            </a:r>
          </a:p>
        </p:txBody>
      </p:sp>
      <p:sp>
        <p:nvSpPr>
          <p:cNvPr id="10" name="PlaceHolder 9"/>
          <p:cNvSpPr>
            <a:spLocks noGrp="1"/>
          </p:cNvSpPr>
          <p:nvPr>
            <p:ph type="dt" idx="3"/>
          </p:nvPr>
        </p:nvSpPr>
        <p:spPr/>
        <p:txBody>
          <a:bodyPr/>
          <a:p>
            <a:r>
              <a:rPr lang="de-DE"/>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7"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dt" idx="1"/>
          </p:nvPr>
        </p:nvSpPr>
        <p:spPr/>
        <p:txBody>
          <a:bodyPr/>
          <a:p>
            <a:r>
              <a:rPr lang="de-DE"/>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9"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10"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dt" idx="1"/>
          </p:nvPr>
        </p:nvSpPr>
        <p:spPr/>
        <p:txBody>
          <a:bodyPr/>
          <a:p>
            <a:r>
              <a:rPr lang="de-DE"/>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dt" idx="1"/>
          </p:nvPr>
        </p:nvSpPr>
        <p:spPr/>
        <p:txBody>
          <a:bodyPr/>
          <a:p>
            <a:r>
              <a:rPr lang="de-DE"/>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838080" y="365040"/>
            <a:ext cx="10515240" cy="6144120"/>
          </a:xfrm>
          <a:prstGeom prst="rect">
            <a:avLst/>
          </a:prstGeom>
          <a:noFill/>
          <a:ln w="0">
            <a:noFill/>
          </a:ln>
        </p:spPr>
        <p:txBody>
          <a:bodyPr lIns="0" rIns="0" tIns="0" bIns="0" anchor="ctr">
            <a:noAutofit/>
          </a:bodyPr>
          <a:p>
            <a:pPr algn="ctr">
              <a:buNone/>
            </a:pPr>
            <a:endParaRPr b="0" lang="de-DE"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dt" idx="1"/>
          </p:nvPr>
        </p:nvSpPr>
        <p:spPr/>
        <p:txBody>
          <a:bodyPr/>
          <a:p>
            <a:r>
              <a:rPr lang="de-DE"/>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14"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15"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16" name="PlaceHolder 4"/>
          <p:cNvSpPr>
            <a:spLocks noGrp="1"/>
          </p:cNvSpPr>
          <p:nvPr>
            <p:ph/>
          </p:nvPr>
        </p:nvSpPr>
        <p:spPr>
          <a:xfrm>
            <a:off x="83808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dt" idx="1"/>
          </p:nvPr>
        </p:nvSpPr>
        <p:spPr/>
        <p:txBody>
          <a:bodyPr/>
          <a:p>
            <a:r>
              <a:rPr lang="de-DE"/>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18"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19"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20" name="PlaceHolder 4"/>
          <p:cNvSpPr>
            <a:spLocks noGrp="1"/>
          </p:cNvSpPr>
          <p:nvPr>
            <p:ph/>
          </p:nvPr>
        </p:nvSpPr>
        <p:spPr>
          <a:xfrm>
            <a:off x="6226200" y="409824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dt" idx="1"/>
          </p:nvPr>
        </p:nvSpPr>
        <p:spPr/>
        <p:txBody>
          <a:bodyPr/>
          <a:p>
            <a:r>
              <a:rPr lang="de-DE"/>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endParaRPr b="0" lang="de-DE" sz="1800" spc="-1" strike="noStrike">
              <a:solidFill>
                <a:srgbClr val="000000"/>
              </a:solidFill>
              <a:latin typeface="Aptos"/>
            </a:endParaRPr>
          </a:p>
        </p:txBody>
      </p:sp>
      <p:sp>
        <p:nvSpPr>
          <p:cNvPr id="22" name="PlaceHolder 2"/>
          <p:cNvSpPr>
            <a:spLocks noGrp="1"/>
          </p:cNvSpPr>
          <p:nvPr>
            <p:ph/>
          </p:nvPr>
        </p:nvSpPr>
        <p:spPr>
          <a:xfrm>
            <a:off x="83808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23" name="PlaceHolder 3"/>
          <p:cNvSpPr>
            <a:spLocks noGrp="1"/>
          </p:cNvSpPr>
          <p:nvPr>
            <p:ph/>
          </p:nvPr>
        </p:nvSpPr>
        <p:spPr>
          <a:xfrm>
            <a:off x="6226200" y="1825560"/>
            <a:ext cx="513108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24" name="PlaceHolder 4"/>
          <p:cNvSpPr>
            <a:spLocks noGrp="1"/>
          </p:cNvSpPr>
          <p:nvPr>
            <p:ph/>
          </p:nvPr>
        </p:nvSpPr>
        <p:spPr>
          <a:xfrm>
            <a:off x="838080" y="4098240"/>
            <a:ext cx="10515240" cy="2075040"/>
          </a:xfrm>
          <a:prstGeom prst="rect">
            <a:avLst/>
          </a:prstGeom>
          <a:noFill/>
          <a:ln w="0">
            <a:noFill/>
          </a:ln>
        </p:spPr>
        <p:txBody>
          <a:bodyPr lIns="0" rIns="0" tIns="0" bIns="0" anchor="t">
            <a:normAutofit/>
          </a:bodyPr>
          <a:p>
            <a:pPr>
              <a:lnSpc>
                <a:spcPct val="90000"/>
              </a:lnSpc>
              <a:spcBef>
                <a:spcPts val="1417"/>
              </a:spcBef>
              <a:buNone/>
            </a:pPr>
            <a:endParaRPr b="0" lang="de-DE" sz="2800" spc="-1" strike="noStrike">
              <a:solidFill>
                <a:srgbClr val="000000"/>
              </a:solidFill>
              <a:latin typeface="Aptos"/>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dt" idx="1"/>
          </p:nvPr>
        </p:nvSpPr>
        <p:spPr/>
        <p:txBody>
          <a:bodyPr/>
          <a:p>
            <a:r>
              <a:rPr lang="de-DE"/>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de-DE" sz="6000" spc="-1" strike="noStrike">
                <a:solidFill>
                  <a:srgbClr val="000000"/>
                </a:solidFill>
                <a:latin typeface="Aptos Display"/>
              </a:rPr>
              <a:t>Mastertitelformat bearbeiten</a:t>
            </a:r>
            <a:endParaRPr b="0" lang="de-DE" sz="6000" spc="-1" strike="noStrike">
              <a:solidFill>
                <a:srgbClr val="000000"/>
              </a:solidFill>
              <a:latin typeface="Aptos"/>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787878"/>
                </a:solidFill>
                <a:latin typeface="Aptos"/>
              </a:defRPr>
            </a:lvl1pPr>
          </a:lstStyle>
          <a:p>
            <a:pPr>
              <a:lnSpc>
                <a:spcPct val="100000"/>
              </a:lnSpc>
              <a:buNone/>
            </a:pPr>
            <a:r>
              <a:rPr b="0" lang="de-DE" sz="1200" spc="-1" strike="noStrike">
                <a:solidFill>
                  <a:srgbClr val="787878"/>
                </a:solidFill>
                <a:latin typeface="Aptos"/>
              </a:rPr>
              <a:t>&lt;Datum/Uhrzeit&gt;</a:t>
            </a:r>
            <a:endParaRPr b="0" lang="de-DE"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sp>
        <p:nvSpPr>
          <p:cNvPr id="3" name="PlaceHolder 4"/>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de-DE" sz="2800" spc="-1" strike="noStrike">
                <a:solidFill>
                  <a:srgbClr val="000000"/>
                </a:solidFill>
                <a:latin typeface="Aptos"/>
              </a:rPr>
              <a:t>Format des Gliederungstextes durch Klicken bearbeiten</a:t>
            </a:r>
            <a:endParaRPr b="0" lang="de-DE" sz="2800" spc="-1" strike="noStrike">
              <a:solidFill>
                <a:srgbClr val="000000"/>
              </a:solidFill>
              <a:latin typeface="Aptos"/>
            </a:endParaRPr>
          </a:p>
          <a:p>
            <a:pPr lvl="1" marL="864000" indent="-324000">
              <a:lnSpc>
                <a:spcPct val="90000"/>
              </a:lnSpc>
              <a:spcBef>
                <a:spcPts val="1134"/>
              </a:spcBef>
              <a:buClr>
                <a:srgbClr val="000000"/>
              </a:buClr>
              <a:buSzPct val="75000"/>
              <a:buFont typeface="Symbol" charset="2"/>
              <a:buChar char=""/>
            </a:pPr>
            <a:r>
              <a:rPr b="0" lang="de-DE" sz="2000" spc="-1" strike="noStrike">
                <a:solidFill>
                  <a:srgbClr val="000000"/>
                </a:solidFill>
                <a:latin typeface="Aptos"/>
              </a:rPr>
              <a:t>Zweite Gliederungsebene</a:t>
            </a:r>
            <a:endParaRPr b="0" lang="de-DE" sz="2000" spc="-1" strike="noStrike">
              <a:solidFill>
                <a:srgbClr val="000000"/>
              </a:solidFill>
              <a:latin typeface="Aptos"/>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rgbClr val="000000"/>
                </a:solidFill>
                <a:latin typeface="Aptos"/>
              </a:rPr>
              <a:t>Dritte Gliederungsebene</a:t>
            </a:r>
            <a:endParaRPr b="0" lang="de-DE" sz="1800" spc="-1" strike="noStrike">
              <a:solidFill>
                <a:srgbClr val="000000"/>
              </a:solidFill>
              <a:latin typeface="Aptos"/>
            </a:endParaRPr>
          </a:p>
          <a:p>
            <a:pPr lvl="3" marL="1728000" indent="-216000">
              <a:lnSpc>
                <a:spcPct val="90000"/>
              </a:lnSpc>
              <a:spcBef>
                <a:spcPts val="567"/>
              </a:spcBef>
              <a:buClr>
                <a:srgbClr val="000000"/>
              </a:buClr>
              <a:buSzPct val="75000"/>
              <a:buFont typeface="Symbol" charset="2"/>
              <a:buChar char=""/>
            </a:pPr>
            <a:r>
              <a:rPr b="0" lang="de-DE" sz="1800" spc="-1" strike="noStrike">
                <a:solidFill>
                  <a:srgbClr val="000000"/>
                </a:solidFill>
                <a:latin typeface="Aptos"/>
              </a:rPr>
              <a:t>Vierte Gliederungsebene</a:t>
            </a:r>
            <a:endParaRPr b="0" lang="de-DE" sz="1800" spc="-1" strike="noStrike">
              <a:solidFill>
                <a:srgbClr val="000000"/>
              </a:solidFill>
              <a:latin typeface="Aptos"/>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Aptos"/>
              </a:rPr>
              <a:t>Fünfte Gliederungsebene</a:t>
            </a:r>
            <a:endParaRPr b="0" lang="de-DE" sz="2000" spc="-1" strike="noStrike">
              <a:solidFill>
                <a:srgbClr val="000000"/>
              </a:solidFill>
              <a:latin typeface="Aptos"/>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Aptos"/>
              </a:rPr>
              <a:t>Sechste Gliederungsebene</a:t>
            </a:r>
            <a:endParaRPr b="0" lang="de-DE" sz="2000" spc="-1" strike="noStrike">
              <a:solidFill>
                <a:srgbClr val="000000"/>
              </a:solidFill>
              <a:latin typeface="Aptos"/>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rgbClr val="000000"/>
                </a:solidFill>
                <a:latin typeface="Aptos"/>
              </a:rPr>
              <a:t>Siebte Gliederungsebene</a:t>
            </a:r>
            <a:endParaRPr b="0" lang="de-DE" sz="2000" spc="-1" strike="noStrike">
              <a:solidFill>
                <a:srgbClr val="000000"/>
              </a:solidFill>
              <a:latin typeface="Apto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0" name="PlaceHolder 1"/>
          <p:cNvSpPr>
            <a:spLocks noGrp="1"/>
          </p:cNvSpPr>
          <p:nvPr>
            <p:ph type="title"/>
          </p:nvPr>
        </p:nvSpPr>
        <p:spPr>
          <a:xfrm>
            <a:off x="838080" y="36504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Aptos Display"/>
              </a:rPr>
              <a:t>Mastertitelformat bearbeiten</a:t>
            </a:r>
            <a:endParaRPr b="0" lang="de-DE" sz="4400" spc="-1" strike="noStrike">
              <a:solidFill>
                <a:srgbClr val="000000"/>
              </a:solidFill>
              <a:latin typeface="Aptos"/>
            </a:endParaRPr>
          </a:p>
        </p:txBody>
      </p:sp>
      <p:sp>
        <p:nvSpPr>
          <p:cNvPr id="41" name="PlaceHolder 2"/>
          <p:cNvSpPr>
            <a:spLocks noGrp="1"/>
          </p:cNvSpPr>
          <p:nvPr>
            <p:ph type="body"/>
          </p:nvPr>
        </p:nvSpPr>
        <p:spPr>
          <a:xfrm>
            <a:off x="838080" y="1825560"/>
            <a:ext cx="10515240" cy="4350960"/>
          </a:xfrm>
          <a:prstGeom prst="rect">
            <a:avLst/>
          </a:prstGeom>
          <a:noFill/>
          <a:ln w="0">
            <a:noFill/>
          </a:ln>
        </p:spPr>
        <p:txBody>
          <a:bodyPr anchor="t">
            <a:noAutofit/>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Mastertextformat bearbeiten</a:t>
            </a:r>
            <a:endParaRPr b="0" lang="de-DE" sz="2800" spc="-1" strike="noStrike">
              <a:solidFill>
                <a:srgbClr val="000000"/>
              </a:solidFill>
              <a:latin typeface="Aptos"/>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Aptos"/>
              </a:rPr>
              <a:t>Zweite Ebene</a:t>
            </a:r>
            <a:endParaRPr b="0" lang="de-DE" sz="2400" spc="-1" strike="noStrike">
              <a:solidFill>
                <a:srgbClr val="000000"/>
              </a:solidFill>
              <a:latin typeface="Aptos"/>
            </a:endParaRPr>
          </a:p>
          <a:p>
            <a:pPr lvl="2" marL="1143000" indent="-228600">
              <a:lnSpc>
                <a:spcPct val="90000"/>
              </a:lnSpc>
              <a:spcBef>
                <a:spcPts val="499"/>
              </a:spcBef>
              <a:buClr>
                <a:srgbClr val="000000"/>
              </a:buClr>
              <a:buFont typeface="Arial"/>
              <a:buChar char="•"/>
            </a:pPr>
            <a:r>
              <a:rPr b="0" lang="de-DE" sz="2000" spc="-1" strike="noStrike">
                <a:solidFill>
                  <a:srgbClr val="000000"/>
                </a:solidFill>
                <a:latin typeface="Aptos"/>
              </a:rPr>
              <a:t>Dritte Ebene</a:t>
            </a:r>
            <a:endParaRPr b="0" lang="de-DE" sz="2000" spc="-1" strike="noStrike">
              <a:solidFill>
                <a:srgbClr val="000000"/>
              </a:solidFill>
              <a:latin typeface="Aptos"/>
            </a:endParaRPr>
          </a:p>
          <a:p>
            <a:pPr lvl="3" marL="1600200" indent="-228600">
              <a:lnSpc>
                <a:spcPct val="90000"/>
              </a:lnSpc>
              <a:spcBef>
                <a:spcPts val="499"/>
              </a:spcBef>
              <a:buClr>
                <a:srgbClr val="000000"/>
              </a:buClr>
              <a:buFont typeface="Arial"/>
              <a:buChar char="•"/>
            </a:pPr>
            <a:r>
              <a:rPr b="0" lang="de-DE" sz="1800" spc="-1" strike="noStrike">
                <a:solidFill>
                  <a:srgbClr val="000000"/>
                </a:solidFill>
                <a:latin typeface="Aptos"/>
              </a:rPr>
              <a:t>Vierte Ebene</a:t>
            </a:r>
            <a:endParaRPr b="0" lang="de-DE" sz="1800" spc="-1" strike="noStrike">
              <a:solidFill>
                <a:srgbClr val="000000"/>
              </a:solidFill>
              <a:latin typeface="Aptos"/>
            </a:endParaRPr>
          </a:p>
          <a:p>
            <a:pPr lvl="4" marL="2057400" indent="-228600">
              <a:lnSpc>
                <a:spcPct val="90000"/>
              </a:lnSpc>
              <a:spcBef>
                <a:spcPts val="499"/>
              </a:spcBef>
              <a:buClr>
                <a:srgbClr val="000000"/>
              </a:buClr>
              <a:buFont typeface="Arial"/>
              <a:buChar char="•"/>
            </a:pPr>
            <a:r>
              <a:rPr b="0" lang="de-DE" sz="1800" spc="-1" strike="noStrike">
                <a:solidFill>
                  <a:srgbClr val="000000"/>
                </a:solidFill>
                <a:latin typeface="Aptos"/>
              </a:rPr>
              <a:t>Fünfte Ebene</a:t>
            </a:r>
            <a:endParaRPr b="0" lang="de-DE" sz="1800" spc="-1" strike="noStrike">
              <a:solidFill>
                <a:srgbClr val="000000"/>
              </a:solidFill>
              <a:latin typeface="Aptos"/>
            </a:endParaRPr>
          </a:p>
        </p:txBody>
      </p:sp>
      <p:sp>
        <p:nvSpPr>
          <p:cNvPr id="42" name="PlaceHolder 3"/>
          <p:cNvSpPr>
            <a:spLocks noGrp="1"/>
          </p:cNvSpPr>
          <p:nvPr>
            <p:ph type="dt" idx="3"/>
          </p:nvPr>
        </p:nvSpPr>
        <p:spPr>
          <a:xfrm>
            <a:off x="838080" y="6356520"/>
            <a:ext cx="2742840" cy="364680"/>
          </a:xfrm>
          <a:prstGeom prst="rect">
            <a:avLst/>
          </a:prstGeom>
          <a:noFill/>
          <a:ln w="0">
            <a:noFill/>
          </a:ln>
        </p:spPr>
        <p:txBody>
          <a:bodyPr anchor="ctr">
            <a:noAutofit/>
          </a:bodyPr>
          <a:lstStyle>
            <a:lvl1pPr>
              <a:lnSpc>
                <a:spcPct val="100000"/>
              </a:lnSpc>
              <a:buNone/>
              <a:defRPr b="0" lang="de-DE" sz="1200" spc="-1" strike="noStrike">
                <a:solidFill>
                  <a:srgbClr val="787878"/>
                </a:solidFill>
                <a:latin typeface="Aptos"/>
              </a:defRPr>
            </a:lvl1pPr>
          </a:lstStyle>
          <a:p>
            <a:pPr>
              <a:lnSpc>
                <a:spcPct val="100000"/>
              </a:lnSpc>
              <a:buNone/>
            </a:pPr>
            <a:r>
              <a:rPr b="0" lang="de-DE" sz="1200" spc="-1" strike="noStrike">
                <a:solidFill>
                  <a:srgbClr val="787878"/>
                </a:solidFill>
                <a:latin typeface="Aptos"/>
              </a:rPr>
              <a:t>&lt;Datum/Uhrzeit&gt;</a:t>
            </a:r>
            <a:endParaRPr b="0" lang="de-DE" sz="1200" spc="-1" strike="noStrike">
              <a:latin typeface="Times New Roman"/>
            </a:endParaRPr>
          </a:p>
        </p:txBody>
      </p:sp>
      <p:sp>
        <p:nvSpPr>
          <p:cNvPr id="43" name="PlaceHolder 4"/>
          <p:cNvSpPr>
            <a:spLocks noGrp="1"/>
          </p:cNvSpPr>
          <p:nvPr>
            <p:ph type="ftr" idx="4"/>
          </p:nvPr>
        </p:nvSpPr>
        <p:spPr>
          <a:xfrm>
            <a:off x="4038480" y="6356520"/>
            <a:ext cx="4114440" cy="364680"/>
          </a:xfrm>
          <a:prstGeom prst="rect">
            <a:avLst/>
          </a:prstGeom>
          <a:noFill/>
          <a:ln w="0">
            <a:noFill/>
          </a:ln>
        </p:spPr>
        <p:txBody>
          <a:bodyPr anchor="ctr">
            <a:noAutofit/>
          </a:bodyPr>
          <a:lstStyle>
            <a:lvl1pPr algn="ctr">
              <a:buNone/>
              <a:defRPr b="0" lang="de-DE" sz="1400" spc="-1" strike="noStrike">
                <a:latin typeface="Times New Roman"/>
              </a:defRPr>
            </a:lvl1pPr>
          </a:lstStyle>
          <a:p>
            <a:pPr algn="ctr">
              <a:buNone/>
            </a:pPr>
            <a:r>
              <a:rPr b="0" lang="de-DE" sz="1400" spc="-1" strike="noStrike">
                <a:latin typeface="Times New Roman"/>
              </a:rPr>
              <a:t>&lt;Fußzeile&gt;</a:t>
            </a:r>
            <a:endParaRPr b="0" lang="de-DE" sz="1400" spc="-1" strike="noStrike">
              <a:latin typeface="Times New Roman"/>
            </a:endParaRPr>
          </a:p>
        </p:txBody>
      </p:sp>
      <p:pic>
        <p:nvPicPr>
          <p:cNvPr id="44" name="Grafik 6" descr=""/>
          <p:cNvPicPr/>
          <p:nvPr/>
        </p:nvPicPr>
        <p:blipFill>
          <a:blip r:embed="rId2"/>
          <a:stretch/>
        </p:blipFill>
        <p:spPr>
          <a:xfrm>
            <a:off x="10335240" y="6095520"/>
            <a:ext cx="1739160" cy="762120"/>
          </a:xfrm>
          <a:prstGeom prst="rect">
            <a:avLst/>
          </a:prstGeom>
          <a:ln w="0">
            <a:noFill/>
          </a:ln>
        </p:spPr>
      </p:pic>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diagramData" Target="../diagrams/data1.xml"/><Relationship Id="rId2" Type="http://schemas.openxmlformats.org/officeDocument/2006/relationships/diagramLayout" Target="../diagrams/layout1.xml"/><Relationship Id="rId3" Type="http://schemas.openxmlformats.org/officeDocument/2006/relationships/diagramQuickStyle" Target="../diagrams/quickStyle1.xml"/><Relationship Id="rId4" Type="http://schemas.openxmlformats.org/officeDocument/2006/relationships/diagramColors" Target="../diagrams/colors1.xml"/><Relationship Id="rId5" Type="http://schemas.microsoft.com/office/2007/relationships/diagramDrawing" Target="../diagrams/drawing1.xml"/><Relationship Id="rId6"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package" Target="../embeddings/oleObject1.xlsx"/><Relationship Id="rId2" Type="http://schemas.openxmlformats.org/officeDocument/2006/relationships/image" Target="../media/image3.wmf"/><Relationship Id="rId3" Type="http://schemas.openxmlformats.org/officeDocument/2006/relationships/image" Target="../media/image4.wmf"/><Relationship Id="rId4" Type="http://schemas.openxmlformats.org/officeDocument/2006/relationships/slideLayout" Target="../slideLayouts/slideLayout13.xml"/><Relationship Id="rId5"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PlaceHolder 1"/>
          <p:cNvSpPr>
            <a:spLocks noGrp="1"/>
          </p:cNvSpPr>
          <p:nvPr>
            <p:ph type="title"/>
          </p:nvPr>
        </p:nvSpPr>
        <p:spPr>
          <a:xfrm>
            <a:off x="396720" y="1946880"/>
            <a:ext cx="11561400" cy="3552120"/>
          </a:xfrm>
          <a:prstGeom prst="rect">
            <a:avLst/>
          </a:prstGeom>
          <a:noFill/>
          <a:ln w="0">
            <a:noFill/>
          </a:ln>
        </p:spPr>
        <p:txBody>
          <a:bodyPr anchor="b">
            <a:normAutofit fontScale="47000"/>
          </a:bodyPr>
          <a:p>
            <a:pPr algn="ctr">
              <a:lnSpc>
                <a:spcPct val="90000"/>
              </a:lnSpc>
              <a:buNone/>
            </a:pPr>
            <a:br>
              <a:rPr sz="4800"/>
            </a:br>
            <a:br>
              <a:rPr sz="4800"/>
            </a:br>
            <a:br>
              <a:rPr sz="4800"/>
            </a:br>
            <a:br>
              <a:rPr sz="4800"/>
            </a:br>
            <a:br>
              <a:rPr sz="4800"/>
            </a:br>
            <a:br>
              <a:rPr sz="4800"/>
            </a:br>
            <a:r>
              <a:rPr b="1" lang="de-DE" sz="4800" spc="-1" strike="noStrike">
                <a:solidFill>
                  <a:srgbClr val="000000"/>
                </a:solidFill>
                <a:latin typeface="Calibri Light"/>
              </a:rPr>
              <a:t>Teil 3:</a:t>
            </a:r>
            <a:br>
              <a:rPr sz="4800"/>
            </a:br>
            <a:r>
              <a:rPr b="1" lang="de-DE" sz="4800" spc="-1" strike="noStrike">
                <a:solidFill>
                  <a:srgbClr val="000000"/>
                </a:solidFill>
                <a:latin typeface="Calibri Light"/>
              </a:rPr>
              <a:t>Strukturreform durch Leistungsgruppen und Qualitätskriterien</a:t>
            </a:r>
            <a:br>
              <a:rPr sz="4800"/>
            </a:br>
            <a:br>
              <a:rPr sz="4800"/>
            </a:br>
            <a:br>
              <a:rPr sz="4800"/>
            </a:br>
            <a:endParaRPr b="0" lang="de-DE" sz="4800" spc="-1" strike="noStrike">
              <a:solidFill>
                <a:srgbClr val="000000"/>
              </a:solidFill>
              <a:latin typeface="Aptos"/>
            </a:endParaRPr>
          </a:p>
        </p:txBody>
      </p:sp>
      <p:sp>
        <p:nvSpPr>
          <p:cNvPr id="88" name="PlaceHolder 2"/>
          <p:cNvSpPr>
            <a:spLocks noGrp="1"/>
          </p:cNvSpPr>
          <p:nvPr>
            <p:ph type="subTitle"/>
          </p:nvPr>
        </p:nvSpPr>
        <p:spPr>
          <a:xfrm>
            <a:off x="698760" y="5592600"/>
            <a:ext cx="10716840" cy="1148040"/>
          </a:xfrm>
          <a:prstGeom prst="rect">
            <a:avLst/>
          </a:prstGeom>
          <a:noFill/>
          <a:ln w="0">
            <a:noFill/>
          </a:ln>
        </p:spPr>
        <p:txBody>
          <a:bodyPr anchor="t">
            <a:normAutofit/>
          </a:bodyPr>
          <a:p>
            <a:pPr algn="ctr">
              <a:lnSpc>
                <a:spcPct val="90000"/>
              </a:lnSpc>
              <a:spcBef>
                <a:spcPts val="1001"/>
              </a:spcBef>
              <a:buNone/>
              <a:tabLst>
                <a:tab algn="l" pos="0"/>
              </a:tabLst>
            </a:pPr>
            <a:r>
              <a:rPr b="0" lang="de-DE" sz="2400" spc="-1" strike="noStrike">
                <a:solidFill>
                  <a:srgbClr val="000000"/>
                </a:solidFill>
                <a:latin typeface="Aptos"/>
              </a:rPr>
              <a:t>Dr. Thomas Böhm</a:t>
            </a:r>
            <a:endParaRPr b="0" lang="de-DE" sz="2400" spc="-1" strike="noStrike">
              <a:latin typeface="Arial"/>
            </a:endParaRPr>
          </a:p>
          <a:p>
            <a:pPr algn="ctr">
              <a:lnSpc>
                <a:spcPct val="90000"/>
              </a:lnSpc>
              <a:spcBef>
                <a:spcPts val="1001"/>
              </a:spcBef>
              <a:buNone/>
              <a:tabLst>
                <a:tab algn="l" pos="0"/>
              </a:tabLst>
            </a:pPr>
            <a:r>
              <a:rPr b="0" lang="de-DE" sz="2400" spc="-1" strike="noStrike">
                <a:solidFill>
                  <a:srgbClr val="000000"/>
                </a:solidFill>
                <a:latin typeface="Aptos"/>
              </a:rPr>
              <a:t>18.9.24 online-Veranstaltungsreihe</a:t>
            </a:r>
            <a:endParaRPr b="0" lang="de-DE" sz="2400" spc="-1" strike="noStrike">
              <a:latin typeface="Arial"/>
            </a:endParaRPr>
          </a:p>
        </p:txBody>
      </p:sp>
      <p:pic>
        <p:nvPicPr>
          <p:cNvPr id="89" name="Grafik 3" descr=""/>
          <p:cNvPicPr/>
          <p:nvPr/>
        </p:nvPicPr>
        <p:blipFill>
          <a:blip r:embed="rId1"/>
          <a:stretch/>
        </p:blipFill>
        <p:spPr>
          <a:xfrm>
            <a:off x="3864960" y="3832200"/>
            <a:ext cx="3458160" cy="1515600"/>
          </a:xfrm>
          <a:prstGeom prst="rect">
            <a:avLst/>
          </a:prstGeom>
          <a:ln w="0">
            <a:noFill/>
          </a:ln>
        </p:spPr>
      </p:pic>
      <p:sp>
        <p:nvSpPr>
          <p:cNvPr id="90" name="Textfeld 5"/>
          <p:cNvSpPr/>
          <p:nvPr/>
        </p:nvSpPr>
        <p:spPr>
          <a:xfrm>
            <a:off x="859320" y="511200"/>
            <a:ext cx="9869760" cy="94284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buNone/>
            </a:pPr>
            <a:r>
              <a:rPr b="0" i="1" lang="de-DE" sz="2800" spc="-1" strike="noStrike">
                <a:solidFill>
                  <a:srgbClr val="000000"/>
                </a:solidFill>
                <a:latin typeface="Aptos"/>
              </a:rPr>
              <a:t>Das </a:t>
            </a:r>
            <a:r>
              <a:rPr b="1" i="1" lang="de-DE" sz="2800" spc="-1" strike="noStrike">
                <a:solidFill>
                  <a:srgbClr val="ff0000"/>
                </a:solidFill>
                <a:latin typeface="Aptos"/>
              </a:rPr>
              <a:t>K</a:t>
            </a:r>
            <a:r>
              <a:rPr b="0" i="1" lang="de-DE" sz="2800" spc="-1" strike="noStrike">
                <a:solidFill>
                  <a:srgbClr val="000000"/>
                </a:solidFill>
                <a:latin typeface="Aptos"/>
              </a:rPr>
              <a:t>rankenhaus</a:t>
            </a:r>
            <a:r>
              <a:rPr b="1" i="1" lang="de-DE" sz="2800" spc="-1" strike="noStrike">
                <a:solidFill>
                  <a:srgbClr val="ff0000"/>
                </a:solidFill>
                <a:latin typeface="Aptos"/>
              </a:rPr>
              <a:t>v</a:t>
            </a:r>
            <a:r>
              <a:rPr b="0" i="1" lang="de-DE" sz="2800" spc="-1" strike="noStrike">
                <a:solidFill>
                  <a:srgbClr val="000000"/>
                </a:solidFill>
                <a:latin typeface="Aptos"/>
              </a:rPr>
              <a:t>ersorgungs</a:t>
            </a:r>
            <a:r>
              <a:rPr b="1" i="1" lang="de-DE" sz="2800" spc="-1" strike="noStrike">
                <a:solidFill>
                  <a:srgbClr val="ff0000"/>
                </a:solidFill>
                <a:latin typeface="Aptos"/>
              </a:rPr>
              <a:t>v</a:t>
            </a:r>
            <a:r>
              <a:rPr b="0" i="1" lang="de-DE" sz="2800" spc="-1" strike="noStrike">
                <a:solidFill>
                  <a:srgbClr val="000000"/>
                </a:solidFill>
                <a:latin typeface="Aptos"/>
              </a:rPr>
              <a:t>erbesserungs</a:t>
            </a:r>
            <a:r>
              <a:rPr b="1" i="1" lang="de-DE" sz="2800" spc="-1" strike="noStrike">
                <a:solidFill>
                  <a:srgbClr val="ff0000"/>
                </a:solidFill>
                <a:latin typeface="Aptos"/>
              </a:rPr>
              <a:t>g</a:t>
            </a:r>
            <a:r>
              <a:rPr b="0" i="1" lang="de-DE" sz="2800" spc="-1" strike="noStrike">
                <a:solidFill>
                  <a:srgbClr val="000000"/>
                </a:solidFill>
                <a:latin typeface="Aptos"/>
              </a:rPr>
              <a:t>esetz </a:t>
            </a:r>
            <a:r>
              <a:rPr b="0" i="1" lang="de-DE" sz="2800" spc="-1" strike="noStrike">
                <a:solidFill>
                  <a:srgbClr val="ff0000"/>
                </a:solidFill>
                <a:latin typeface="Aptos"/>
              </a:rPr>
              <a:t>(KHVVG) </a:t>
            </a:r>
            <a:r>
              <a:rPr b="0" i="1" lang="de-DE" sz="2800" spc="-1" strike="noStrike">
                <a:solidFill>
                  <a:srgbClr val="000000"/>
                </a:solidFill>
                <a:latin typeface="Aptos"/>
              </a:rPr>
              <a:t>auf dem </a:t>
            </a:r>
            <a:r>
              <a:rPr b="0" i="1" lang="de-DE" sz="2800" spc="-1" strike="noStrike">
                <a:solidFill>
                  <a:srgbClr val="ff0000"/>
                </a:solidFill>
                <a:latin typeface="Aptos"/>
              </a:rPr>
              <a:t>Seziertisch</a:t>
            </a:r>
            <a:endParaRPr b="0" lang="de-DE" sz="2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387360" y="-123480"/>
            <a:ext cx="11053800" cy="1325160"/>
          </a:xfrm>
          <a:prstGeom prst="rect">
            <a:avLst/>
          </a:prstGeom>
          <a:noFill/>
          <a:ln w="0">
            <a:noFill/>
          </a:ln>
        </p:spPr>
        <p:txBody>
          <a:bodyPr anchor="ctr">
            <a:normAutofit/>
          </a:bodyPr>
          <a:p>
            <a:pPr>
              <a:lnSpc>
                <a:spcPct val="90000"/>
              </a:lnSpc>
              <a:buNone/>
            </a:pPr>
            <a:r>
              <a:rPr b="0" lang="de-DE" sz="4400" spc="-1" strike="noStrike" u="sng">
                <a:solidFill>
                  <a:srgbClr val="000000"/>
                </a:solidFill>
                <a:uFillTx/>
                <a:latin typeface="Calibri"/>
                <a:ea typeface="Calibri"/>
              </a:rPr>
              <a:t>Leistungsgruppen - 2</a:t>
            </a:r>
            <a:r>
              <a:rPr b="0" lang="de-DE" sz="4400" spc="-1" strike="noStrike">
                <a:solidFill>
                  <a:srgbClr val="000000"/>
                </a:solidFill>
                <a:latin typeface="Calibri"/>
                <a:ea typeface="Calibri"/>
              </a:rPr>
              <a:t> </a:t>
            </a:r>
            <a:r>
              <a:rPr b="0" lang="de-DE" sz="2800" spc="-1" strike="noStrike">
                <a:solidFill>
                  <a:srgbClr val="000000"/>
                </a:solidFill>
                <a:latin typeface="Calibri"/>
                <a:ea typeface="Calibri"/>
              </a:rPr>
              <a:t>(SGB 5 § 135e)</a:t>
            </a:r>
            <a:endParaRPr b="0" lang="de-DE" sz="2800" spc="-1" strike="noStrike">
              <a:solidFill>
                <a:srgbClr val="000000"/>
              </a:solidFill>
              <a:latin typeface="Aptos"/>
            </a:endParaRPr>
          </a:p>
        </p:txBody>
      </p:sp>
      <p:sp>
        <p:nvSpPr>
          <p:cNvPr id="115" name="PlaceHolder 2"/>
          <p:cNvSpPr>
            <a:spLocks noGrp="1"/>
          </p:cNvSpPr>
          <p:nvPr>
            <p:ph/>
          </p:nvPr>
        </p:nvSpPr>
        <p:spPr>
          <a:xfrm>
            <a:off x="266760" y="1051920"/>
            <a:ext cx="11658240" cy="5655600"/>
          </a:xfrm>
          <a:prstGeom prst="rect">
            <a:avLst/>
          </a:prstGeom>
          <a:noFill/>
          <a:ln w="0">
            <a:noFill/>
          </a:ln>
        </p:spPr>
        <p:txBody>
          <a:bodyPr anchor="t">
            <a:normAutofit fontScale="50000"/>
          </a:bodyPr>
          <a:p>
            <a:pPr marL="343080" indent="-343080">
              <a:lnSpc>
                <a:spcPct val="107000"/>
              </a:lnSpc>
              <a:spcBef>
                <a:spcPts val="1001"/>
              </a:spcBef>
              <a:buClr>
                <a:srgbClr val="000000"/>
              </a:buClr>
              <a:buFont typeface="Symbol"/>
              <a:buChar char=""/>
            </a:pPr>
            <a:r>
              <a:rPr b="0" lang="de-DE" sz="4500" spc="-1" strike="noStrike">
                <a:solidFill>
                  <a:srgbClr val="000000"/>
                </a:solidFill>
                <a:latin typeface="Calibri"/>
                <a:ea typeface="Calibri"/>
              </a:rPr>
              <a:t>Ermächtigung des BMG zur Festlegung und Weiterentwicklung der LG und der Q-Kriterien durch Rechtsverordnung (RVO) mit Zustimmung der Länder</a:t>
            </a:r>
            <a:endParaRPr b="0" lang="de-DE" sz="4500" spc="-1" strike="noStrike">
              <a:solidFill>
                <a:srgbClr val="000000"/>
              </a:solidFill>
              <a:latin typeface="Aptos"/>
            </a:endParaRPr>
          </a:p>
          <a:p>
            <a:pPr lvl="1" marL="685800" indent="-228600">
              <a:lnSpc>
                <a:spcPct val="107000"/>
              </a:lnSpc>
              <a:spcBef>
                <a:spcPts val="499"/>
              </a:spcBef>
              <a:buClr>
                <a:srgbClr val="ff0000"/>
              </a:buClr>
              <a:buFont typeface="Wingdings" charset="2"/>
              <a:buChar char=""/>
            </a:pPr>
            <a:r>
              <a:rPr b="0" i="1" lang="de-DE" sz="4000" spc="-1" strike="noStrike">
                <a:solidFill>
                  <a:srgbClr val="ff0000"/>
                </a:solidFill>
                <a:latin typeface="Calibri"/>
                <a:ea typeface="Calibri"/>
              </a:rPr>
              <a:t>Trotzdem Eingriff in Planungshoheit, da eine Mehrheit im Bundesrat entscheidet und nicht das einzelne Land</a:t>
            </a:r>
            <a:endParaRPr b="0" lang="de-DE" sz="40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4400" spc="-1" strike="noStrike">
                <a:solidFill>
                  <a:srgbClr val="000000"/>
                </a:solidFill>
                <a:latin typeface="Calibri"/>
                <a:ea typeface="Calibri"/>
              </a:rPr>
              <a:t>Inkrafttreten RVO: 1.1.27 (Erlass 31.3.25)</a:t>
            </a:r>
            <a:endParaRPr b="0" lang="de-DE" sz="44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4400" spc="-1" strike="noStrike">
                <a:solidFill>
                  <a:srgbClr val="000000"/>
                </a:solidFill>
                <a:latin typeface="Calibri"/>
                <a:ea typeface="Calibri"/>
              </a:rPr>
              <a:t>Auch für welche Leistungsgruppen Ausnahmen von den Qualitätskriterien ausgeschlossen sind</a:t>
            </a:r>
            <a:endParaRPr b="0" lang="de-DE" sz="44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4400" spc="-1" strike="noStrike">
                <a:solidFill>
                  <a:srgbClr val="000000"/>
                </a:solidFill>
                <a:latin typeface="Calibri"/>
                <a:ea typeface="Calibri"/>
              </a:rPr>
              <a:t>Auch: Zulässigkeit Einhaltung Qualitätskriterien in Kooperationen/Verbünden (Verbünde sind immer zulässig, wenn Fahrtzeiten - s.u. - überschritten werden)</a:t>
            </a:r>
            <a:endParaRPr b="0" lang="de-DE" sz="44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4500" spc="-1" strike="noStrike">
                <a:solidFill>
                  <a:srgbClr val="000000"/>
                </a:solidFill>
                <a:latin typeface="Calibri"/>
                <a:ea typeface="Calibri"/>
              </a:rPr>
              <a:t>Fachärzte können nur für 3 LG angerechnet werden. Bei LG Allg. Innere/Allg. Chirurgie: keine Anrechnung für andere LG</a:t>
            </a:r>
            <a:endParaRPr b="0" lang="de-DE" sz="45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4500" spc="-1" strike="noStrike">
                <a:solidFill>
                  <a:srgbClr val="000000"/>
                </a:solidFill>
                <a:latin typeface="Calibri"/>
                <a:ea typeface="Calibri"/>
              </a:rPr>
              <a:t>Deutlich höhere Facharztzahlen bei neuen Leistungsgruppen (5-6 statt 3) und neue Zusatzqualifikationen</a:t>
            </a:r>
            <a:endParaRPr b="0" lang="de-DE" sz="4500" spc="-1" strike="noStrike">
              <a:solidFill>
                <a:srgbClr val="000000"/>
              </a:solidFill>
              <a:latin typeface="Aptos"/>
            </a:endParaRPr>
          </a:p>
          <a:p>
            <a:pPr lvl="1" marL="685800" indent="-228600">
              <a:lnSpc>
                <a:spcPct val="107000"/>
              </a:lnSpc>
              <a:spcBef>
                <a:spcPts val="499"/>
              </a:spcBef>
              <a:buClr>
                <a:srgbClr val="ff0000"/>
              </a:buClr>
              <a:buFont typeface="Wingdings" charset="2"/>
              <a:buChar char=""/>
            </a:pPr>
            <a:r>
              <a:rPr b="0" i="1" lang="de-DE" sz="4000" spc="-1" strike="noStrike">
                <a:solidFill>
                  <a:srgbClr val="ff0000"/>
                </a:solidFill>
                <a:latin typeface="Calibri"/>
                <a:ea typeface="Calibri"/>
              </a:rPr>
              <a:t>Beides: Verschärfungen im Vergleich zu NRW</a:t>
            </a:r>
            <a:endParaRPr b="0" lang="de-DE" sz="4000" spc="-1" strike="noStrike">
              <a:solidFill>
                <a:srgbClr val="000000"/>
              </a:solidFill>
              <a:latin typeface="Aptos"/>
            </a:endParaRPr>
          </a:p>
          <a:p>
            <a:pPr>
              <a:lnSpc>
                <a:spcPct val="107000"/>
              </a:lnSpc>
              <a:spcBef>
                <a:spcPts val="1001"/>
              </a:spcBef>
              <a:buNone/>
            </a:pPr>
            <a:endParaRPr b="0" lang="de-DE" sz="32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type="title"/>
          </p:nvPr>
        </p:nvSpPr>
        <p:spPr>
          <a:xfrm>
            <a:off x="276840" y="-123480"/>
            <a:ext cx="11164320" cy="1325160"/>
          </a:xfrm>
          <a:prstGeom prst="rect">
            <a:avLst/>
          </a:prstGeom>
          <a:noFill/>
          <a:ln w="0">
            <a:noFill/>
          </a:ln>
        </p:spPr>
        <p:txBody>
          <a:bodyPr anchor="ctr">
            <a:normAutofit/>
          </a:bodyPr>
          <a:p>
            <a:pPr>
              <a:lnSpc>
                <a:spcPct val="90000"/>
              </a:lnSpc>
              <a:buNone/>
            </a:pPr>
            <a:r>
              <a:rPr b="0" lang="de-DE" sz="4400" spc="-1" strike="noStrike" u="sng">
                <a:solidFill>
                  <a:srgbClr val="000000"/>
                </a:solidFill>
                <a:uFillTx/>
                <a:latin typeface="Calibri"/>
                <a:ea typeface="Calibri"/>
              </a:rPr>
              <a:t>Leistungsgruppen - 3</a:t>
            </a:r>
            <a:r>
              <a:rPr b="1" lang="de-DE" sz="4400" spc="-1" strike="noStrike">
                <a:solidFill>
                  <a:srgbClr val="000000"/>
                </a:solidFill>
                <a:latin typeface="Calibri"/>
                <a:ea typeface="Calibri"/>
              </a:rPr>
              <a:t> </a:t>
            </a:r>
            <a:r>
              <a:rPr b="0" lang="de-DE" sz="2800" spc="-1" strike="noStrike">
                <a:solidFill>
                  <a:srgbClr val="000000"/>
                </a:solidFill>
                <a:latin typeface="Calibri"/>
                <a:ea typeface="Calibri"/>
              </a:rPr>
              <a:t>(SGB 5 § 275a)</a:t>
            </a:r>
            <a:endParaRPr b="0" lang="de-DE" sz="2800" spc="-1" strike="noStrike">
              <a:solidFill>
                <a:srgbClr val="000000"/>
              </a:solidFill>
              <a:latin typeface="Aptos"/>
            </a:endParaRPr>
          </a:p>
        </p:txBody>
      </p:sp>
      <p:sp>
        <p:nvSpPr>
          <p:cNvPr id="117" name="PlaceHolder 2"/>
          <p:cNvSpPr>
            <a:spLocks noGrp="1"/>
          </p:cNvSpPr>
          <p:nvPr>
            <p:ph/>
          </p:nvPr>
        </p:nvSpPr>
        <p:spPr>
          <a:xfrm>
            <a:off x="276840" y="1202040"/>
            <a:ext cx="11694240" cy="5298480"/>
          </a:xfrm>
          <a:prstGeom prst="rect">
            <a:avLst/>
          </a:prstGeom>
          <a:noFill/>
          <a:ln w="0">
            <a:noFill/>
          </a:ln>
        </p:spPr>
        <p:txBody>
          <a:bodyPr anchor="t">
            <a:normAutofit fontScale="98000"/>
          </a:bodyPr>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Ermächtigung des Medizinischen Dienstes (MD) zur Prüfung der Einhaltung der Q-Kriterien (erstmals durchzuführen bis 30.6.26)</a:t>
            </a:r>
            <a:endParaRPr b="0" lang="de-DE" sz="2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KH muss unverzüglich melden, wenn es die Q-Kriterien mehr als </a:t>
            </a:r>
            <a:r>
              <a:rPr b="1" lang="de-DE" sz="2800" spc="-1" strike="noStrike">
                <a:solidFill>
                  <a:srgbClr val="000000"/>
                </a:solidFill>
                <a:latin typeface="Calibri"/>
                <a:ea typeface="Calibri"/>
              </a:rPr>
              <a:t>einen Monat </a:t>
            </a:r>
            <a:r>
              <a:rPr b="0" lang="de-DE" sz="2800" spc="-1" strike="noStrike">
                <a:solidFill>
                  <a:srgbClr val="000000"/>
                </a:solidFill>
                <a:latin typeface="Calibri"/>
                <a:ea typeface="Calibri"/>
              </a:rPr>
              <a:t>nicht erfüllt. MD muss auch melden, wenn er „zufällig“ (andere Prüfung) davon erfährt</a:t>
            </a:r>
            <a:endParaRPr b="0" lang="de-DE" sz="2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Abrechnungsverbot, wenn Mitteilungspflicht nicht nachgekommen (ab dem Moment ab dem Q-Kriterium nicht erfüllt)</a:t>
            </a:r>
            <a:endParaRPr b="0" lang="de-DE" sz="2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Land kann Ausnahmen für 3 Monate genehmigen (Abrechnungsverbot dann aufgehoben) </a:t>
            </a:r>
            <a:r>
              <a:rPr b="0" lang="de-DE" sz="2000" spc="-1" strike="noStrike">
                <a:solidFill>
                  <a:srgbClr val="000000"/>
                </a:solidFill>
                <a:latin typeface="Calibri"/>
                <a:ea typeface="Calibri"/>
              </a:rPr>
              <a:t>(näheres KHG §6a)</a:t>
            </a:r>
            <a:endParaRPr b="0" lang="de-DE" sz="20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425880" y="-123480"/>
            <a:ext cx="11015280" cy="1325160"/>
          </a:xfrm>
          <a:prstGeom prst="rect">
            <a:avLst/>
          </a:prstGeom>
          <a:noFill/>
          <a:ln w="0">
            <a:noFill/>
          </a:ln>
        </p:spPr>
        <p:txBody>
          <a:bodyPr anchor="ctr">
            <a:normAutofit/>
          </a:bodyPr>
          <a:p>
            <a:pPr>
              <a:lnSpc>
                <a:spcPct val="90000"/>
              </a:lnSpc>
              <a:buNone/>
            </a:pPr>
            <a:r>
              <a:rPr b="0" lang="de-DE" sz="4400" spc="-1" strike="noStrike" u="sng">
                <a:solidFill>
                  <a:srgbClr val="000000"/>
                </a:solidFill>
                <a:uFillTx/>
                <a:latin typeface="Aptos Display"/>
              </a:rPr>
              <a:t>Leistungsgruppen - 4</a:t>
            </a:r>
            <a:r>
              <a:rPr b="0" lang="de-DE" sz="4400" spc="-1" strike="noStrike">
                <a:solidFill>
                  <a:srgbClr val="000000"/>
                </a:solidFill>
                <a:latin typeface="Aptos Display"/>
              </a:rPr>
              <a:t> </a:t>
            </a:r>
            <a:r>
              <a:rPr b="0" lang="de-DE" sz="2800" spc="-1" strike="noStrike">
                <a:solidFill>
                  <a:srgbClr val="000000"/>
                </a:solidFill>
                <a:latin typeface="Aptos Display"/>
              </a:rPr>
              <a:t>(KHG § 6a und 6b)</a:t>
            </a:r>
            <a:endParaRPr b="0" lang="de-DE" sz="2800" spc="-1" strike="noStrike">
              <a:solidFill>
                <a:srgbClr val="000000"/>
              </a:solidFill>
              <a:latin typeface="Aptos"/>
            </a:endParaRPr>
          </a:p>
        </p:txBody>
      </p:sp>
      <p:sp>
        <p:nvSpPr>
          <p:cNvPr id="119" name="PlaceHolder 2"/>
          <p:cNvSpPr>
            <a:spLocks noGrp="1"/>
          </p:cNvSpPr>
          <p:nvPr>
            <p:ph/>
          </p:nvPr>
        </p:nvSpPr>
        <p:spPr>
          <a:xfrm>
            <a:off x="425880" y="1202040"/>
            <a:ext cx="11410920" cy="5273280"/>
          </a:xfrm>
          <a:prstGeom prst="rect">
            <a:avLst/>
          </a:prstGeom>
          <a:noFill/>
          <a:ln w="0">
            <a:noFill/>
          </a:ln>
        </p:spPr>
        <p:txBody>
          <a:bodyPr anchor="t">
            <a:normAutofit fontScale="81000"/>
          </a:bodyPr>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Zuweisung der LG standortbezogen durch Bescheid des Landes</a:t>
            </a:r>
            <a:endParaRPr b="0" lang="de-DE" sz="2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Voraussetzung: positives Gutachten des MD </a:t>
            </a:r>
            <a:endParaRPr b="0" lang="de-DE" sz="2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alle 2 Jahre neues Gutachten nötig</a:t>
            </a:r>
            <a:endParaRPr b="0" lang="de-DE" sz="2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Bei notwendiger Auswahl zwischen KHs: Anwendung der Auswahlkriterien</a:t>
            </a:r>
            <a:endParaRPr b="0" lang="de-DE" sz="2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Unverzügliche“ Aufhebung der Zuweisung, wenn Bedingungen nicht erfüllt</a:t>
            </a:r>
            <a:endParaRPr b="0" lang="de-DE" sz="2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Klage hat keine aufschiebende Wirkung</a:t>
            </a:r>
            <a:endParaRPr b="0" lang="de-DE" sz="2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Länder müssen zugewiesene LG und </a:t>
            </a:r>
            <a:r>
              <a:rPr b="1" lang="de-DE" sz="2800" spc="-1" strike="noStrike">
                <a:solidFill>
                  <a:srgbClr val="000000"/>
                </a:solidFill>
                <a:latin typeface="Calibri"/>
                <a:ea typeface="Calibri"/>
              </a:rPr>
              <a:t>ggf. Planfallzahlen </a:t>
            </a:r>
            <a:r>
              <a:rPr b="0" lang="de-DE" sz="2800" spc="-1" strike="noStrike">
                <a:solidFill>
                  <a:srgbClr val="000000"/>
                </a:solidFill>
                <a:latin typeface="Calibri"/>
                <a:ea typeface="Calibri"/>
              </a:rPr>
              <a:t>an InEK melden</a:t>
            </a:r>
            <a:endParaRPr b="0" lang="de-DE" sz="2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Zuweisung von Koordinierungs- und Vernetzungsaufgaben (im Benehmen mit Kassen) nur an Level 3U KHs (Uni-Kliniken), außer wenn es keine Uni-Kliniken gibt. (Festlegung der Aufgaben durch Kassen/DKG)</a:t>
            </a:r>
            <a:endParaRPr b="0" lang="de-DE" sz="2800" spc="-1" strike="noStrike">
              <a:solidFill>
                <a:srgbClr val="000000"/>
              </a:solidFill>
              <a:latin typeface="Aptos"/>
            </a:endParaRPr>
          </a:p>
          <a:p>
            <a:pPr>
              <a:lnSpc>
                <a:spcPct val="107000"/>
              </a:lnSpc>
              <a:spcBef>
                <a:spcPts val="1001"/>
              </a:spcBef>
              <a:buNone/>
            </a:pPr>
            <a:endParaRPr b="0" lang="de-DE" sz="2800" spc="-1" strike="noStrike">
              <a:solidFill>
                <a:srgbClr val="000000"/>
              </a:solidFill>
              <a:latin typeface="Aptos"/>
            </a:endParaRPr>
          </a:p>
          <a:p>
            <a:pPr>
              <a:lnSpc>
                <a:spcPct val="107000"/>
              </a:lnSpc>
              <a:spcBef>
                <a:spcPts val="1001"/>
              </a:spcBef>
              <a:buNone/>
            </a:pPr>
            <a:endParaRPr b="0" lang="de-DE" sz="28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type="title"/>
          </p:nvPr>
        </p:nvSpPr>
        <p:spPr>
          <a:xfrm>
            <a:off x="425880" y="-123480"/>
            <a:ext cx="11015280" cy="1325160"/>
          </a:xfrm>
          <a:prstGeom prst="rect">
            <a:avLst/>
          </a:prstGeom>
          <a:noFill/>
          <a:ln w="0">
            <a:noFill/>
          </a:ln>
        </p:spPr>
        <p:txBody>
          <a:bodyPr anchor="ctr">
            <a:normAutofit/>
          </a:bodyPr>
          <a:p>
            <a:pPr>
              <a:lnSpc>
                <a:spcPct val="90000"/>
              </a:lnSpc>
              <a:buNone/>
            </a:pPr>
            <a:r>
              <a:rPr b="0" lang="de-DE" sz="4400" spc="-1" strike="noStrike" u="sng">
                <a:solidFill>
                  <a:srgbClr val="000000"/>
                </a:solidFill>
                <a:uFillTx/>
                <a:latin typeface="Aptos Display"/>
              </a:rPr>
              <a:t>Leistungsgruppen - 5</a:t>
            </a:r>
            <a:r>
              <a:rPr b="0" lang="de-DE" sz="4400" spc="-1" strike="noStrike">
                <a:solidFill>
                  <a:srgbClr val="000000"/>
                </a:solidFill>
                <a:latin typeface="Aptos Display"/>
              </a:rPr>
              <a:t> </a:t>
            </a:r>
            <a:r>
              <a:rPr b="0" lang="de-DE" sz="2000" spc="-1" strike="noStrike">
                <a:solidFill>
                  <a:srgbClr val="000000"/>
                </a:solidFill>
                <a:latin typeface="Aptos Display"/>
              </a:rPr>
              <a:t>(KHG § 6a und 6b)</a:t>
            </a:r>
            <a:endParaRPr b="0" lang="de-DE" sz="2000" spc="-1" strike="noStrike">
              <a:solidFill>
                <a:srgbClr val="000000"/>
              </a:solidFill>
              <a:latin typeface="Aptos"/>
            </a:endParaRPr>
          </a:p>
        </p:txBody>
      </p:sp>
      <p:sp>
        <p:nvSpPr>
          <p:cNvPr id="121" name="PlaceHolder 2"/>
          <p:cNvSpPr>
            <a:spLocks noGrp="1"/>
          </p:cNvSpPr>
          <p:nvPr>
            <p:ph/>
          </p:nvPr>
        </p:nvSpPr>
        <p:spPr>
          <a:xfrm>
            <a:off x="425880" y="1202040"/>
            <a:ext cx="11410920" cy="5273280"/>
          </a:xfrm>
          <a:prstGeom prst="rect">
            <a:avLst/>
          </a:prstGeom>
          <a:noFill/>
          <a:ln w="0">
            <a:noFill/>
          </a:ln>
        </p:spPr>
        <p:txBody>
          <a:bodyPr anchor="t">
            <a:normAutofit fontScale="89000"/>
          </a:bodyPr>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Zuweisung von LG durch Land trotz Abweichen von Q-Kriterien im Benehmen mit Kassen möglich, wenn</a:t>
            </a:r>
            <a:endParaRPr b="0" lang="de-DE" sz="2800" spc="-1" strike="noStrike">
              <a:solidFill>
                <a:srgbClr val="000000"/>
              </a:solidFill>
              <a:latin typeface="Aptos"/>
            </a:endParaRPr>
          </a:p>
          <a:p>
            <a:pPr lvl="1" marL="800280" indent="-343080">
              <a:lnSpc>
                <a:spcPct val="107000"/>
              </a:lnSpc>
              <a:spcBef>
                <a:spcPts val="499"/>
              </a:spcBef>
              <a:buClr>
                <a:srgbClr val="000000"/>
              </a:buClr>
              <a:buFont typeface="Symbol"/>
              <a:buChar char=""/>
            </a:pPr>
            <a:r>
              <a:rPr b="0" lang="de-DE" sz="2400" spc="-1" strike="noStrike">
                <a:solidFill>
                  <a:srgbClr val="000000"/>
                </a:solidFill>
                <a:latin typeface="Calibri"/>
                <a:ea typeface="Calibri"/>
              </a:rPr>
              <a:t>nicht nach Rechtverordnung ausgeschlossen</a:t>
            </a:r>
            <a:endParaRPr b="0" lang="de-DE" sz="2400" spc="-1" strike="noStrike">
              <a:solidFill>
                <a:srgbClr val="000000"/>
              </a:solidFill>
              <a:latin typeface="Aptos"/>
            </a:endParaRPr>
          </a:p>
          <a:p>
            <a:pPr lvl="1" marL="800280" indent="-343080">
              <a:lnSpc>
                <a:spcPct val="107000"/>
              </a:lnSpc>
              <a:spcBef>
                <a:spcPts val="499"/>
              </a:spcBef>
              <a:buClr>
                <a:srgbClr val="000000"/>
              </a:buClr>
              <a:buFont typeface="Symbol"/>
              <a:buChar char=""/>
            </a:pPr>
            <a:r>
              <a:rPr b="0" lang="de-DE" sz="2400" spc="-1" strike="noStrike">
                <a:solidFill>
                  <a:srgbClr val="000000"/>
                </a:solidFill>
                <a:latin typeface="Calibri"/>
                <a:ea typeface="Calibri"/>
              </a:rPr>
              <a:t>zur Sicherstellung der flächendeckenden Versorgung „zwingend“ erforderlich </a:t>
            </a:r>
            <a:endParaRPr b="0" lang="de-DE" sz="2400" spc="-1" strike="noStrike">
              <a:solidFill>
                <a:srgbClr val="000000"/>
              </a:solidFill>
              <a:latin typeface="Aptos"/>
            </a:endParaRPr>
          </a:p>
          <a:p>
            <a:pPr lvl="1" marL="800280" indent="-343080">
              <a:lnSpc>
                <a:spcPct val="107000"/>
              </a:lnSpc>
              <a:spcBef>
                <a:spcPts val="499"/>
              </a:spcBef>
              <a:buClr>
                <a:srgbClr val="000000"/>
              </a:buClr>
              <a:buFont typeface="Symbol"/>
              <a:buChar char=""/>
            </a:pPr>
            <a:r>
              <a:rPr b="1" lang="de-DE" sz="2400" spc="-1" strike="noStrike">
                <a:solidFill>
                  <a:srgbClr val="000000"/>
                </a:solidFill>
                <a:latin typeface="Calibri"/>
                <a:ea typeface="Calibri"/>
              </a:rPr>
              <a:t>Definition „zwingend“:</a:t>
            </a:r>
            <a:endParaRPr b="0" lang="de-DE" sz="2400" spc="-1" strike="noStrike">
              <a:solidFill>
                <a:srgbClr val="000000"/>
              </a:solidFill>
              <a:latin typeface="Aptos"/>
            </a:endParaRPr>
          </a:p>
          <a:p>
            <a:pPr lvl="2" marL="1143000" indent="-228600">
              <a:lnSpc>
                <a:spcPct val="107000"/>
              </a:lnSpc>
              <a:spcBef>
                <a:spcPts val="499"/>
              </a:spcBef>
              <a:buClr>
                <a:srgbClr val="000000"/>
              </a:buClr>
              <a:buFont typeface="Courier New"/>
              <a:buChar char="o"/>
            </a:pPr>
            <a:r>
              <a:rPr b="1" lang="de-DE" sz="2000" spc="-1" strike="noStrike">
                <a:solidFill>
                  <a:srgbClr val="000000"/>
                </a:solidFill>
                <a:latin typeface="Calibri"/>
                <a:ea typeface="Calibri"/>
              </a:rPr>
              <a:t>LG Allg. Innere und Allg. Chirurgie nächstes KH mehr als 30 Min. PKW-Fahrtzeit</a:t>
            </a:r>
            <a:endParaRPr b="0" lang="de-DE" sz="2000" spc="-1" strike="noStrike">
              <a:solidFill>
                <a:srgbClr val="000000"/>
              </a:solidFill>
              <a:latin typeface="Aptos"/>
            </a:endParaRPr>
          </a:p>
          <a:p>
            <a:pPr lvl="2" marL="1143000" indent="-228600">
              <a:lnSpc>
                <a:spcPct val="107000"/>
              </a:lnSpc>
              <a:spcBef>
                <a:spcPts val="499"/>
              </a:spcBef>
              <a:buClr>
                <a:srgbClr val="000000"/>
              </a:buClr>
              <a:buFont typeface="Courier New"/>
              <a:buChar char="o"/>
            </a:pPr>
            <a:r>
              <a:rPr b="1" lang="de-DE" sz="2000" spc="-1" strike="noStrike">
                <a:solidFill>
                  <a:srgbClr val="000000"/>
                </a:solidFill>
                <a:latin typeface="Calibri"/>
                <a:ea typeface="Calibri"/>
              </a:rPr>
              <a:t>Alle übrigen LG mehr als 40 Min. PKW-Fahrtzeit</a:t>
            </a:r>
            <a:endParaRPr b="0" lang="de-DE" sz="2000" spc="-1" strike="noStrike">
              <a:solidFill>
                <a:srgbClr val="000000"/>
              </a:solidFill>
              <a:latin typeface="Aptos"/>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Ausnahme höchstens für 3 Jahre</a:t>
            </a:r>
            <a:endParaRPr b="0" lang="de-DE" sz="2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unbefristet möglich, wenn KH den Sicherstellungszuschlag bekommt</a:t>
            </a:r>
            <a:br>
              <a:rPr sz="1900"/>
            </a:br>
            <a:r>
              <a:rPr b="0" i="1" lang="de-DE" sz="2800" spc="-1" strike="noStrike">
                <a:solidFill>
                  <a:srgbClr val="ff0000"/>
                </a:solidFill>
                <a:latin typeface="Calibri"/>
                <a:ea typeface="Calibri"/>
              </a:rPr>
              <a:t>(121 Standorte bundesweit, BaWü: 3)</a:t>
            </a:r>
            <a:endParaRPr b="0" lang="de-DE" sz="2800" spc="-1" strike="noStrike">
              <a:solidFill>
                <a:srgbClr val="000000"/>
              </a:solidFill>
              <a:latin typeface="Aptos"/>
            </a:endParaRPr>
          </a:p>
          <a:p>
            <a:pPr>
              <a:lnSpc>
                <a:spcPct val="107000"/>
              </a:lnSpc>
              <a:spcBef>
                <a:spcPts val="1001"/>
              </a:spcBef>
              <a:buNone/>
            </a:pPr>
            <a:endParaRPr b="0" lang="de-DE" sz="2800" spc="-1" strike="noStrike">
              <a:solidFill>
                <a:srgbClr val="000000"/>
              </a:solidFill>
              <a:latin typeface="Aptos"/>
            </a:endParaRPr>
          </a:p>
          <a:p>
            <a:pPr>
              <a:lnSpc>
                <a:spcPct val="107000"/>
              </a:lnSpc>
              <a:spcBef>
                <a:spcPts val="1001"/>
              </a:spcBef>
              <a:buNone/>
            </a:pPr>
            <a:endParaRPr b="0" lang="de-DE" sz="28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0">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186120" y="18360"/>
            <a:ext cx="11683800" cy="1325160"/>
          </a:xfrm>
          <a:prstGeom prst="rect">
            <a:avLst/>
          </a:prstGeom>
          <a:noFill/>
          <a:ln w="0">
            <a:noFill/>
          </a:ln>
        </p:spPr>
        <p:txBody>
          <a:bodyPr anchor="ctr">
            <a:normAutofit/>
          </a:bodyPr>
          <a:p>
            <a:pPr>
              <a:lnSpc>
                <a:spcPct val="90000"/>
              </a:lnSpc>
              <a:buNone/>
            </a:pPr>
            <a:r>
              <a:rPr b="0" lang="de-DE" sz="4300" spc="-1" strike="noStrike">
                <a:solidFill>
                  <a:srgbClr val="000000"/>
                </a:solidFill>
                <a:latin typeface="Calibri"/>
                <a:ea typeface="Calibri"/>
              </a:rPr>
              <a:t>Exkurs: Sicherstellungszuschlag </a:t>
            </a:r>
            <a:r>
              <a:rPr b="0" lang="de-DE" sz="2800" spc="-1" strike="noStrike">
                <a:solidFill>
                  <a:srgbClr val="000000"/>
                </a:solidFill>
                <a:latin typeface="Calibri"/>
                <a:ea typeface="Calibri"/>
              </a:rPr>
              <a:t>(KHEntgG § 5 Abs. 2)</a:t>
            </a:r>
            <a:endParaRPr b="0" lang="de-DE" sz="2800" spc="-1" strike="noStrike">
              <a:solidFill>
                <a:srgbClr val="000000"/>
              </a:solidFill>
              <a:latin typeface="Aptos"/>
            </a:endParaRPr>
          </a:p>
        </p:txBody>
      </p:sp>
      <p:sp>
        <p:nvSpPr>
          <p:cNvPr id="123" name="PlaceHolder 2"/>
          <p:cNvSpPr>
            <a:spLocks noGrp="1"/>
          </p:cNvSpPr>
          <p:nvPr>
            <p:ph/>
          </p:nvPr>
        </p:nvSpPr>
        <p:spPr>
          <a:xfrm>
            <a:off x="838080" y="1401480"/>
            <a:ext cx="10515240" cy="4775040"/>
          </a:xfrm>
          <a:prstGeom prst="rect">
            <a:avLst/>
          </a:prstGeom>
          <a:noFill/>
          <a:ln w="0">
            <a:noFill/>
          </a:ln>
        </p:spPr>
        <p:txBody>
          <a:bodyPr anchor="t">
            <a:normAutofit fontScale="75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a:t>
            </a:r>
            <a:r>
              <a:rPr b="0" i="1" lang="de-DE" sz="2800" spc="-1" strike="noStrike">
                <a:solidFill>
                  <a:srgbClr val="000000"/>
                </a:solidFill>
                <a:latin typeface="Aptos"/>
              </a:rPr>
              <a:t>Zur Sicherstellung einer für die Versorgung der Bevölkerung notwendigen Vorhaltung von Leistungen, die auf Grund des geringen Versorgungsbedarfs mit den auf Bundesebene vereinbarten Fallpauschalen und </a:t>
            </a:r>
            <a:r>
              <a:rPr b="0" lang="de-DE" sz="2800" spc="-1" strike="noStrike">
                <a:solidFill>
                  <a:srgbClr val="000000"/>
                </a:solidFill>
                <a:latin typeface="Aptos"/>
              </a:rPr>
              <a:t>Zusatzentgelten </a:t>
            </a:r>
            <a:r>
              <a:rPr b="0" i="1" lang="de-DE" sz="2800" spc="-1" strike="noStrike">
                <a:solidFill>
                  <a:srgbClr val="000000"/>
                </a:solidFill>
                <a:latin typeface="Aptos"/>
              </a:rPr>
              <a:t>nicht kostendeckend finanzierbar ist, …“ </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GBA legt Kriterien fest </a:t>
            </a:r>
            <a:endParaRPr b="0" lang="de-DE" sz="2800" spc="-1" strike="noStrike">
              <a:solidFill>
                <a:srgbClr val="000000"/>
              </a:solidFill>
              <a:latin typeface="Aptos"/>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Aptos"/>
              </a:rPr>
              <a:t>Minutenwerte der Erreichbarkeit</a:t>
            </a:r>
            <a:endParaRPr b="0" lang="de-DE" sz="2400" spc="-1" strike="noStrike">
              <a:solidFill>
                <a:srgbClr val="000000"/>
              </a:solidFill>
              <a:latin typeface="Aptos"/>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Aptos"/>
              </a:rPr>
              <a:t>was ist geringer Versorgungsbedarf</a:t>
            </a:r>
            <a:endParaRPr b="0" lang="de-DE" sz="2400" spc="-1" strike="noStrike">
              <a:solidFill>
                <a:srgbClr val="000000"/>
              </a:solidFill>
              <a:latin typeface="Aptos"/>
            </a:endParaRPr>
          </a:p>
          <a:p>
            <a:pPr lvl="1" marL="685800" indent="-228600">
              <a:lnSpc>
                <a:spcPct val="90000"/>
              </a:lnSpc>
              <a:spcBef>
                <a:spcPts val="499"/>
              </a:spcBef>
              <a:buClr>
                <a:srgbClr val="000000"/>
              </a:buClr>
              <a:buFont typeface="Arial"/>
              <a:buChar char="•"/>
            </a:pPr>
            <a:r>
              <a:rPr b="0" lang="de-DE" sz="2400" spc="-1" strike="noStrike">
                <a:solidFill>
                  <a:srgbClr val="000000"/>
                </a:solidFill>
                <a:latin typeface="Aptos"/>
              </a:rPr>
              <a:t>welche Leistungen sind betroffen</a:t>
            </a:r>
            <a:endParaRPr b="0" lang="de-DE" sz="24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Kassen und Krankenhausgesellschaft vereinbaren eine Liste der betroffenen KH</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Defizit muss nachgewiesen werden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Zuschlag 400.000 €</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Zusätzlich 200.000 € pro Fachabteilung, wenn mehr als 2 Fachabteilungen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136 KHs bundesweit, 3 in Ba-Wü</a:t>
            </a:r>
            <a:endParaRPr b="0" lang="de-DE" sz="28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type="title"/>
          </p:nvPr>
        </p:nvSpPr>
        <p:spPr>
          <a:xfrm>
            <a:off x="147240" y="-123480"/>
            <a:ext cx="11801520" cy="1325160"/>
          </a:xfrm>
          <a:prstGeom prst="rect">
            <a:avLst/>
          </a:prstGeom>
          <a:noFill/>
          <a:ln w="0">
            <a:noFill/>
          </a:ln>
        </p:spPr>
        <p:txBody>
          <a:bodyPr anchor="ctr">
            <a:normAutofit/>
          </a:bodyPr>
          <a:p>
            <a:pPr>
              <a:lnSpc>
                <a:spcPct val="90000"/>
              </a:lnSpc>
              <a:buNone/>
            </a:pPr>
            <a:r>
              <a:rPr b="0" lang="de-DE" sz="4000" spc="-1" strike="noStrike" u="sng">
                <a:solidFill>
                  <a:srgbClr val="000000"/>
                </a:solidFill>
                <a:uFillTx/>
                <a:latin typeface="Aptos Display"/>
              </a:rPr>
              <a:t>Festlegung Mindestzahl von Behandlungsfällen - 1</a:t>
            </a:r>
            <a:r>
              <a:rPr b="0" lang="de-DE" sz="4000" spc="-1" strike="noStrike">
                <a:solidFill>
                  <a:srgbClr val="000000"/>
                </a:solidFill>
                <a:latin typeface="Aptos Display"/>
              </a:rPr>
              <a:t> </a:t>
            </a:r>
            <a:r>
              <a:rPr b="0" lang="de-DE" sz="1600" spc="-1" strike="noStrike">
                <a:solidFill>
                  <a:srgbClr val="000000"/>
                </a:solidFill>
                <a:latin typeface="Aptos Display"/>
              </a:rPr>
              <a:t>(SGB 5 § 135f)</a:t>
            </a:r>
            <a:endParaRPr b="0" lang="de-DE" sz="1600" spc="-1" strike="noStrike">
              <a:solidFill>
                <a:srgbClr val="000000"/>
              </a:solidFill>
              <a:latin typeface="Aptos"/>
            </a:endParaRPr>
          </a:p>
        </p:txBody>
      </p:sp>
      <p:sp>
        <p:nvSpPr>
          <p:cNvPr id="125" name="PlaceHolder 2"/>
          <p:cNvSpPr>
            <a:spLocks noGrp="1"/>
          </p:cNvSpPr>
          <p:nvPr>
            <p:ph/>
          </p:nvPr>
        </p:nvSpPr>
        <p:spPr>
          <a:xfrm>
            <a:off x="390240" y="997560"/>
            <a:ext cx="11410920" cy="5860080"/>
          </a:xfrm>
          <a:prstGeom prst="rect">
            <a:avLst/>
          </a:prstGeom>
          <a:noFill/>
          <a:ln w="0">
            <a:noFill/>
          </a:ln>
        </p:spPr>
        <p:txBody>
          <a:bodyPr anchor="t">
            <a:normAutofit/>
          </a:bodyPr>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a:t>
            </a:r>
            <a:r>
              <a:rPr b="0" lang="de-DE" sz="3200" spc="-1" strike="noStrike">
                <a:solidFill>
                  <a:srgbClr val="000000"/>
                </a:solidFill>
                <a:latin typeface="Calibri"/>
                <a:ea typeface="Calibri"/>
              </a:rPr>
              <a:t>Mindestvorhaltezahl“, Festlegung durch Rechtsverordnung</a:t>
            </a:r>
            <a:endParaRPr b="0" lang="de-DE" sz="32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in Form eines </a:t>
            </a:r>
            <a:r>
              <a:rPr b="1" lang="de-DE" sz="3200" spc="-1" strike="noStrike">
                <a:solidFill>
                  <a:srgbClr val="000000"/>
                </a:solidFill>
                <a:latin typeface="Calibri"/>
                <a:ea typeface="Calibri"/>
              </a:rPr>
              <a:t>Perzentils</a:t>
            </a:r>
            <a:r>
              <a:rPr b="0" lang="de-DE" sz="3200" spc="-1" strike="noStrike">
                <a:solidFill>
                  <a:srgbClr val="000000"/>
                </a:solidFill>
                <a:latin typeface="Calibri"/>
                <a:ea typeface="Calibri"/>
              </a:rPr>
              <a:t> der Gesamtfallzahl der LG (in der Begründung: 20%)</a:t>
            </a:r>
            <a:endParaRPr b="0" lang="de-DE" sz="32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Maßgebend: Zahlen des </a:t>
            </a:r>
            <a:r>
              <a:rPr b="1" lang="de-DE" sz="3200" spc="-1" strike="noStrike">
                <a:solidFill>
                  <a:srgbClr val="000000"/>
                </a:solidFill>
                <a:latin typeface="Calibri"/>
                <a:ea typeface="Calibri"/>
              </a:rPr>
              <a:t>Vorvorjahres</a:t>
            </a:r>
            <a:r>
              <a:rPr b="0" lang="de-DE" sz="3200" spc="-1" strike="noStrike">
                <a:solidFill>
                  <a:srgbClr val="000000"/>
                </a:solidFill>
                <a:latin typeface="Calibri"/>
                <a:ea typeface="Calibri"/>
              </a:rPr>
              <a:t>, also z.B. 2025 für 2027</a:t>
            </a:r>
            <a:endParaRPr b="0" lang="de-DE" sz="32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3200" spc="-1" strike="noStrike">
                <a:solidFill>
                  <a:srgbClr val="000000"/>
                </a:solidFill>
                <a:latin typeface="Calibri"/>
                <a:ea typeface="Calibri"/>
              </a:rPr>
              <a:t>Betroffen: Alle KHs die unter dieser Perzentile liegen</a:t>
            </a:r>
            <a:endParaRPr b="0" lang="de-DE" sz="3200" spc="-1" strike="noStrike">
              <a:solidFill>
                <a:srgbClr val="000000"/>
              </a:solidFill>
              <a:latin typeface="Aptos"/>
            </a:endParaRPr>
          </a:p>
          <a:p>
            <a:pPr marL="343080" indent="-343080">
              <a:lnSpc>
                <a:spcPct val="107000"/>
              </a:lnSpc>
              <a:spcBef>
                <a:spcPts val="1001"/>
              </a:spcBef>
              <a:buClr>
                <a:srgbClr val="000000"/>
              </a:buClr>
              <a:buFont typeface="Symbol"/>
              <a:buChar char=""/>
            </a:pPr>
            <a:r>
              <a:rPr b="1" lang="de-DE" sz="3200" spc="-1" strike="noStrike">
                <a:solidFill>
                  <a:srgbClr val="000000"/>
                </a:solidFill>
                <a:latin typeface="Calibri"/>
                <a:ea typeface="Calibri"/>
              </a:rPr>
              <a:t>Wenn nicht erfüllt: keine Vorhaltevergütung </a:t>
            </a:r>
            <a:endParaRPr b="0" lang="de-DE" sz="32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title"/>
          </p:nvPr>
        </p:nvSpPr>
        <p:spPr>
          <a:xfrm>
            <a:off x="155160" y="-123480"/>
            <a:ext cx="11933280" cy="1325160"/>
          </a:xfrm>
          <a:prstGeom prst="rect">
            <a:avLst/>
          </a:prstGeom>
          <a:noFill/>
          <a:ln w="0">
            <a:noFill/>
          </a:ln>
        </p:spPr>
        <p:txBody>
          <a:bodyPr anchor="ctr">
            <a:normAutofit/>
          </a:bodyPr>
          <a:p>
            <a:pPr>
              <a:lnSpc>
                <a:spcPct val="90000"/>
              </a:lnSpc>
              <a:buNone/>
            </a:pPr>
            <a:r>
              <a:rPr b="1" lang="de-DE" sz="3600" spc="-1" strike="noStrike">
                <a:solidFill>
                  <a:srgbClr val="ff0000"/>
                </a:solidFill>
                <a:latin typeface="Calibri"/>
                <a:ea typeface="Calibri"/>
              </a:rPr>
              <a:t>Bewertung: </a:t>
            </a:r>
            <a:r>
              <a:rPr b="0" lang="de-DE" sz="3600" spc="-1" strike="noStrike">
                <a:solidFill>
                  <a:srgbClr val="000000"/>
                </a:solidFill>
                <a:latin typeface="Calibri"/>
                <a:ea typeface="Calibri"/>
              </a:rPr>
              <a:t>Festlegung Mindestzahl von Behandlungsfällen</a:t>
            </a:r>
            <a:endParaRPr b="0" lang="de-DE" sz="3600" spc="-1" strike="noStrike">
              <a:solidFill>
                <a:srgbClr val="000000"/>
              </a:solidFill>
              <a:latin typeface="Aptos"/>
            </a:endParaRPr>
          </a:p>
        </p:txBody>
      </p:sp>
      <p:sp>
        <p:nvSpPr>
          <p:cNvPr id="127" name="PlaceHolder 2"/>
          <p:cNvSpPr>
            <a:spLocks noGrp="1"/>
          </p:cNvSpPr>
          <p:nvPr>
            <p:ph/>
          </p:nvPr>
        </p:nvSpPr>
        <p:spPr>
          <a:xfrm>
            <a:off x="390240" y="997560"/>
            <a:ext cx="11410920" cy="5860080"/>
          </a:xfrm>
          <a:prstGeom prst="rect">
            <a:avLst/>
          </a:prstGeom>
          <a:noFill/>
          <a:ln w="0">
            <a:noFill/>
          </a:ln>
        </p:spPr>
        <p:txBody>
          <a:bodyPr anchor="t">
            <a:normAutofit fontScale="67000"/>
          </a:bodyPr>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Bisherige Mindestfallzahlen des GBA, nur für einzelne Eingriffe, nur mit wissenschaftlichem Nachweis eines Zusammenhangs zwischen Fallzahl und Qualität</a:t>
            </a:r>
            <a:endParaRPr b="0" lang="de-DE" sz="3600" spc="-1" strike="noStrike">
              <a:solidFill>
                <a:srgbClr val="000000"/>
              </a:solidFill>
              <a:latin typeface="Aptos"/>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jetzt für ganze LG (hunderte bis tausende verschiedene Eingriffe)</a:t>
            </a:r>
            <a:endParaRPr b="0" lang="de-DE" sz="3600" spc="-1" strike="noStrike">
              <a:solidFill>
                <a:srgbClr val="000000"/>
              </a:solidFill>
              <a:latin typeface="Aptos"/>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Damit kein wissenschaftlicher Nachweis, sondern Selektionsinstrument</a:t>
            </a:r>
            <a:endParaRPr b="0" lang="de-DE" sz="3600" spc="-1" strike="noStrike">
              <a:solidFill>
                <a:srgbClr val="000000"/>
              </a:solidFill>
              <a:latin typeface="Aptos"/>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Veraltete Zahlen entscheiden über Teil der Vergütung</a:t>
            </a:r>
            <a:endParaRPr b="0" lang="de-DE" sz="3600" spc="-1" strike="noStrike">
              <a:solidFill>
                <a:srgbClr val="000000"/>
              </a:solidFill>
              <a:latin typeface="Aptos"/>
            </a:endParaRPr>
          </a:p>
          <a:p>
            <a:pPr marL="228600" indent="-228600">
              <a:lnSpc>
                <a:spcPct val="107000"/>
              </a:lnSpc>
              <a:spcBef>
                <a:spcPts val="1001"/>
              </a:spcBef>
              <a:buClr>
                <a:srgbClr val="ff0000"/>
              </a:buClr>
              <a:buFont typeface="Wingdings" charset="2"/>
              <a:buChar char=""/>
            </a:pPr>
            <a:r>
              <a:rPr b="0" i="1" lang="de-DE" sz="3600" spc="-1" strike="noStrike">
                <a:solidFill>
                  <a:srgbClr val="ff0000"/>
                </a:solidFill>
                <a:latin typeface="Calibri"/>
                <a:ea typeface="Calibri"/>
              </a:rPr>
              <a:t>Perzentile bedeutet, dass die Mindestfallzahlen immer weiter ansteigen – immer mehr KHs betroffen</a:t>
            </a:r>
            <a:endParaRPr b="0" lang="de-DE" sz="3600" spc="-1" strike="noStrike">
              <a:solidFill>
                <a:srgbClr val="000000"/>
              </a:solidFill>
              <a:latin typeface="Aptos"/>
            </a:endParaRPr>
          </a:p>
          <a:p>
            <a:pPr marL="228600" indent="-228600">
              <a:lnSpc>
                <a:spcPct val="107000"/>
              </a:lnSpc>
              <a:spcBef>
                <a:spcPts val="1001"/>
              </a:spcBef>
              <a:buClr>
                <a:srgbClr val="ff0000"/>
              </a:buClr>
              <a:buFont typeface="Wingdings" charset="2"/>
              <a:buChar char=""/>
            </a:pPr>
            <a:r>
              <a:rPr b="1" i="1" lang="de-DE" sz="3600" spc="-1" strike="noStrike">
                <a:solidFill>
                  <a:srgbClr val="ff0000"/>
                </a:solidFill>
                <a:latin typeface="Calibri"/>
                <a:ea typeface="Calibri"/>
              </a:rPr>
              <a:t>Setzt Anreiz zur Mengenausdehnung an der unteren Grenze</a:t>
            </a:r>
            <a:endParaRPr b="0" lang="de-DE" sz="3600" spc="-1" strike="noStrike">
              <a:solidFill>
                <a:srgbClr val="000000"/>
              </a:solidFill>
              <a:latin typeface="Aptos"/>
            </a:endParaRPr>
          </a:p>
          <a:p>
            <a:pPr marL="228600" indent="-228600">
              <a:lnSpc>
                <a:spcPct val="107000"/>
              </a:lnSpc>
              <a:spcBef>
                <a:spcPts val="1001"/>
              </a:spcBef>
              <a:buClr>
                <a:srgbClr val="ff0000"/>
              </a:buClr>
              <a:buFont typeface="Wingdings" charset="2"/>
              <a:buChar char=""/>
            </a:pPr>
            <a:r>
              <a:rPr b="1" i="1" lang="de-DE" sz="3600" spc="-1" strike="noStrike">
                <a:solidFill>
                  <a:srgbClr val="ff0000"/>
                </a:solidFill>
                <a:latin typeface="Calibri"/>
                <a:ea typeface="Calibri"/>
              </a:rPr>
              <a:t>KH erfüllt zwar Q-Kriterien, aber nicht Mindestzahlen, dann kein Geld mehr, was Zwang zur Schließung bedeutet</a:t>
            </a:r>
            <a:endParaRPr b="0" lang="de-DE" sz="3600" spc="-1" strike="noStrike">
              <a:solidFill>
                <a:srgbClr val="000000"/>
              </a:solidFill>
              <a:latin typeface="Aptos"/>
            </a:endParaRPr>
          </a:p>
          <a:p>
            <a:pPr marL="228600" indent="-228600">
              <a:lnSpc>
                <a:spcPct val="107000"/>
              </a:lnSpc>
              <a:spcBef>
                <a:spcPts val="1001"/>
              </a:spcBef>
              <a:buClr>
                <a:srgbClr val="ff0000"/>
              </a:buClr>
              <a:buFont typeface="Wingdings" charset="2"/>
              <a:buChar char=""/>
            </a:pPr>
            <a:r>
              <a:rPr b="1" i="1" lang="de-DE" sz="3600" spc="-1" strike="noStrike">
                <a:solidFill>
                  <a:srgbClr val="ff0000"/>
                </a:solidFill>
                <a:latin typeface="Calibri"/>
                <a:ea typeface="Calibri"/>
              </a:rPr>
              <a:t>Da „nur“ finanzielle Regelung: keine Ausnahmen durch Länder </a:t>
            </a:r>
            <a:endParaRPr b="0" lang="de-DE" sz="3600" spc="-1" strike="noStrike">
              <a:solidFill>
                <a:srgbClr val="000000"/>
              </a:solidFill>
              <a:latin typeface="Aptos"/>
            </a:endParaRPr>
          </a:p>
          <a:p>
            <a:pPr>
              <a:lnSpc>
                <a:spcPct val="107000"/>
              </a:lnSpc>
              <a:spcBef>
                <a:spcPts val="1001"/>
              </a:spcBef>
              <a:buNone/>
            </a:pPr>
            <a:endParaRPr b="0" lang="de-DE" sz="3600" spc="-1" strike="noStrike">
              <a:solidFill>
                <a:srgbClr val="000000"/>
              </a:solidFill>
              <a:latin typeface="Aptos"/>
            </a:endParaRPr>
          </a:p>
          <a:p>
            <a:pPr>
              <a:lnSpc>
                <a:spcPct val="107000"/>
              </a:lnSpc>
              <a:spcBef>
                <a:spcPts val="1001"/>
              </a:spcBef>
              <a:buNone/>
            </a:pPr>
            <a:endParaRPr b="0" lang="de-DE" sz="3200" spc="-1" strike="noStrike">
              <a:solidFill>
                <a:srgbClr val="000000"/>
              </a:solidFill>
              <a:latin typeface="Aptos"/>
            </a:endParaRPr>
          </a:p>
          <a:p>
            <a:pPr>
              <a:lnSpc>
                <a:spcPct val="107000"/>
              </a:lnSpc>
              <a:spcBef>
                <a:spcPts val="1001"/>
              </a:spcBef>
              <a:buNone/>
            </a:pPr>
            <a:endParaRPr b="0" lang="de-DE" sz="32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title"/>
          </p:nvPr>
        </p:nvSpPr>
        <p:spPr>
          <a:xfrm>
            <a:off x="142560" y="0"/>
            <a:ext cx="12049200" cy="1325160"/>
          </a:xfrm>
          <a:prstGeom prst="rect">
            <a:avLst/>
          </a:prstGeom>
          <a:noFill/>
          <a:ln w="0">
            <a:noFill/>
          </a:ln>
        </p:spPr>
        <p:txBody>
          <a:bodyPr anchor="ctr">
            <a:normAutofit fontScale="83000"/>
          </a:bodyPr>
          <a:p>
            <a:pPr>
              <a:lnSpc>
                <a:spcPct val="90000"/>
              </a:lnSpc>
              <a:buNone/>
            </a:pPr>
            <a:r>
              <a:rPr b="0" lang="de-DE" sz="3600" spc="-1" strike="noStrike" u="sng">
                <a:solidFill>
                  <a:srgbClr val="000000"/>
                </a:solidFill>
                <a:uFillTx/>
                <a:latin typeface="Calibri"/>
                <a:ea typeface="Calibri"/>
              </a:rPr>
              <a:t>Förderung der Spezialisierung bei der Erbringung von chirurgischen Leistungen im Zusammenhang mit einer onkologischen Diagnose</a:t>
            </a:r>
            <a:r>
              <a:rPr b="0" lang="de-DE" sz="3600" spc="-1" strike="noStrike">
                <a:solidFill>
                  <a:srgbClr val="000000"/>
                </a:solidFill>
                <a:latin typeface="Calibri"/>
                <a:ea typeface="Calibri"/>
              </a:rPr>
              <a:t> </a:t>
            </a:r>
            <a:r>
              <a:rPr b="0" lang="de-DE" sz="2000" spc="-1" strike="noStrike">
                <a:solidFill>
                  <a:srgbClr val="000000"/>
                </a:solidFill>
                <a:latin typeface="Calibri"/>
                <a:ea typeface="Calibri"/>
              </a:rPr>
              <a:t>(KHG § 40)</a:t>
            </a:r>
            <a:endParaRPr b="0" lang="de-DE" sz="2000" spc="-1" strike="noStrike">
              <a:solidFill>
                <a:srgbClr val="000000"/>
              </a:solidFill>
              <a:latin typeface="Aptos"/>
            </a:endParaRPr>
          </a:p>
        </p:txBody>
      </p:sp>
      <p:sp>
        <p:nvSpPr>
          <p:cNvPr id="129" name="PlaceHolder 2"/>
          <p:cNvSpPr>
            <a:spLocks noGrp="1"/>
          </p:cNvSpPr>
          <p:nvPr>
            <p:ph/>
          </p:nvPr>
        </p:nvSpPr>
        <p:spPr>
          <a:xfrm>
            <a:off x="281520" y="1534320"/>
            <a:ext cx="11628720" cy="5064480"/>
          </a:xfrm>
          <a:prstGeom prst="rect">
            <a:avLst/>
          </a:prstGeom>
          <a:noFill/>
          <a:ln w="0">
            <a:noFill/>
          </a:ln>
        </p:spPr>
        <p:txBody>
          <a:bodyPr anchor="t">
            <a:normAutofit fontScale="78000"/>
          </a:bodyPr>
          <a:p>
            <a:pPr marL="228600" indent="-228600">
              <a:lnSpc>
                <a:spcPct val="107000"/>
              </a:lnSpc>
              <a:spcBef>
                <a:spcPts val="1001"/>
              </a:spcBef>
              <a:buClr>
                <a:srgbClr val="000000"/>
              </a:buClr>
              <a:buFont typeface="Arial"/>
              <a:buChar char="•"/>
            </a:pPr>
            <a:r>
              <a:rPr b="0" lang="de-DE" sz="2400" spc="-1" strike="noStrike">
                <a:solidFill>
                  <a:srgbClr val="000000"/>
                </a:solidFill>
                <a:latin typeface="Aptos"/>
              </a:rPr>
              <a:t>Definition aller chirurgischen Leistungen bei onkologischen Diagnosen. INEK ordnet sie nach Indikationsbereiche (IB)</a:t>
            </a:r>
            <a:endParaRPr b="0" lang="de-DE" sz="2400" spc="-1" strike="noStrike">
              <a:solidFill>
                <a:srgbClr val="000000"/>
              </a:solidFill>
              <a:latin typeface="Aptos"/>
            </a:endParaRPr>
          </a:p>
          <a:p>
            <a:pPr marL="228600" indent="-228600">
              <a:lnSpc>
                <a:spcPct val="107000"/>
              </a:lnSpc>
              <a:spcBef>
                <a:spcPts val="1001"/>
              </a:spcBef>
              <a:buClr>
                <a:srgbClr val="000000"/>
              </a:buClr>
              <a:buFont typeface="Arial"/>
              <a:buChar char="•"/>
            </a:pPr>
            <a:r>
              <a:rPr b="0" lang="de-DE" sz="2400" spc="-1" strike="noStrike">
                <a:solidFill>
                  <a:srgbClr val="000000"/>
                </a:solidFill>
                <a:latin typeface="Aptos"/>
              </a:rPr>
              <a:t>INEK ermittelt die Zahlen aller Standorte für diese Leistungen gegliedert nach IB</a:t>
            </a:r>
            <a:endParaRPr b="0" lang="de-DE" sz="2400" spc="-1" strike="noStrike">
              <a:solidFill>
                <a:srgbClr val="000000"/>
              </a:solidFill>
              <a:latin typeface="Aptos"/>
            </a:endParaRPr>
          </a:p>
          <a:p>
            <a:pPr marL="228600" indent="-228600">
              <a:lnSpc>
                <a:spcPct val="107000"/>
              </a:lnSpc>
              <a:spcBef>
                <a:spcPts val="1001"/>
              </a:spcBef>
              <a:buClr>
                <a:srgbClr val="000000"/>
              </a:buClr>
              <a:buFont typeface="Arial"/>
              <a:buChar char="•"/>
            </a:pPr>
            <a:r>
              <a:rPr b="0" lang="de-DE" sz="2400" spc="-1" strike="noStrike">
                <a:solidFill>
                  <a:srgbClr val="000000"/>
                </a:solidFill>
                <a:latin typeface="Aptos"/>
              </a:rPr>
              <a:t>INEK sortiert sie aufsteigend bis 15% aller Fälle eines IB, Basisjahr 2023</a:t>
            </a:r>
            <a:endParaRPr b="0" lang="de-DE" sz="2400" spc="-1" strike="noStrike">
              <a:solidFill>
                <a:srgbClr val="000000"/>
              </a:solidFill>
              <a:latin typeface="Aptos"/>
            </a:endParaRPr>
          </a:p>
          <a:p>
            <a:pPr marL="228600" indent="-228600">
              <a:lnSpc>
                <a:spcPct val="107000"/>
              </a:lnSpc>
              <a:spcBef>
                <a:spcPts val="1001"/>
              </a:spcBef>
              <a:buClr>
                <a:srgbClr val="000000"/>
              </a:buClr>
              <a:buFont typeface="Arial"/>
              <a:buChar char="•"/>
            </a:pPr>
            <a:r>
              <a:rPr b="1" lang="de-DE" sz="2400" spc="-1" strike="noStrike">
                <a:solidFill>
                  <a:srgbClr val="000000"/>
                </a:solidFill>
                <a:latin typeface="Aptos"/>
              </a:rPr>
              <a:t>Standorte, die unter 15%-Grenze sind, erhalten nur die Vorhaltevergütung, keine rDRG</a:t>
            </a:r>
            <a:endParaRPr b="0" lang="de-DE" sz="2400" spc="-1" strike="noStrike">
              <a:solidFill>
                <a:srgbClr val="000000"/>
              </a:solidFill>
              <a:latin typeface="Aptos"/>
            </a:endParaRPr>
          </a:p>
          <a:p>
            <a:pPr marL="228600" indent="-228600">
              <a:lnSpc>
                <a:spcPct val="107000"/>
              </a:lnSpc>
              <a:spcBef>
                <a:spcPts val="1001"/>
              </a:spcBef>
              <a:buClr>
                <a:srgbClr val="ff0000"/>
              </a:buClr>
              <a:buFont typeface="Wingdings" charset="2"/>
              <a:buChar char=""/>
            </a:pPr>
            <a:r>
              <a:rPr b="1" i="1" lang="de-DE" sz="2400" spc="-1" strike="noStrike">
                <a:solidFill>
                  <a:srgbClr val="ff0000"/>
                </a:solidFill>
                <a:latin typeface="Aptos"/>
              </a:rPr>
              <a:t>Wie bei Mindestzahlen kein Bezug auf einzelne Maßnahmen, sondern Pauschalierung über Indikationsbereiche, damit keine Evidenz und keine Qualitätsförderung</a:t>
            </a:r>
            <a:endParaRPr b="0" lang="de-DE" sz="2400" spc="-1" strike="noStrike">
              <a:solidFill>
                <a:srgbClr val="000000"/>
              </a:solidFill>
              <a:latin typeface="Aptos"/>
            </a:endParaRPr>
          </a:p>
          <a:p>
            <a:pPr marL="228600" indent="-228600">
              <a:lnSpc>
                <a:spcPct val="107000"/>
              </a:lnSpc>
              <a:spcBef>
                <a:spcPts val="1001"/>
              </a:spcBef>
              <a:buClr>
                <a:srgbClr val="ff0000"/>
              </a:buClr>
              <a:buFont typeface="Wingdings" charset="2"/>
              <a:buChar char=""/>
            </a:pPr>
            <a:r>
              <a:rPr b="1" i="1" lang="de-DE" sz="2400" spc="-1" strike="noStrike">
                <a:solidFill>
                  <a:srgbClr val="ff0000"/>
                </a:solidFill>
                <a:latin typeface="Aptos"/>
              </a:rPr>
              <a:t>Massive Intervention zur Leistungskonzentration, ohne 40-50% der Vergütung bleibt nur die Aufgabe der Leistung</a:t>
            </a:r>
            <a:endParaRPr b="0" lang="de-DE" sz="2400" spc="-1" strike="noStrike">
              <a:solidFill>
                <a:srgbClr val="000000"/>
              </a:solidFill>
              <a:latin typeface="Aptos"/>
            </a:endParaRPr>
          </a:p>
          <a:p>
            <a:pPr marL="228600" indent="-228600">
              <a:lnSpc>
                <a:spcPct val="107000"/>
              </a:lnSpc>
              <a:spcBef>
                <a:spcPts val="1001"/>
              </a:spcBef>
              <a:buClr>
                <a:srgbClr val="ff0000"/>
              </a:buClr>
              <a:buFont typeface="Wingdings" charset="2"/>
              <a:buChar char=""/>
            </a:pPr>
            <a:r>
              <a:rPr b="1" i="1" lang="de-DE" sz="2400" spc="-1" strike="noStrike">
                <a:solidFill>
                  <a:srgbClr val="ff0000"/>
                </a:solidFill>
                <a:latin typeface="Aptos"/>
              </a:rPr>
              <a:t>Weitere Entwicklung der Fallzahlen unberücksichtig??, einmalig??, immer mehr KHs betroffen??</a:t>
            </a:r>
            <a:endParaRPr b="0" lang="de-DE" sz="2400" spc="-1" strike="noStrike">
              <a:solidFill>
                <a:srgbClr val="000000"/>
              </a:solidFill>
              <a:latin typeface="Aptos"/>
            </a:endParaRPr>
          </a:p>
          <a:p>
            <a:pPr marL="228600" indent="-228600">
              <a:lnSpc>
                <a:spcPct val="107000"/>
              </a:lnSpc>
              <a:spcBef>
                <a:spcPts val="1001"/>
              </a:spcBef>
              <a:buClr>
                <a:srgbClr val="ff0000"/>
              </a:buClr>
              <a:buFont typeface="Wingdings" charset="2"/>
              <a:buChar char=""/>
            </a:pPr>
            <a:r>
              <a:rPr b="1" i="1" lang="de-DE" sz="2400" spc="-1" strike="noStrike">
                <a:solidFill>
                  <a:srgbClr val="ff0000"/>
                </a:solidFill>
                <a:latin typeface="Aptos"/>
              </a:rPr>
              <a:t>Keine Ausnahmen durch Länder</a:t>
            </a:r>
            <a:endParaRPr b="0" lang="de-DE" sz="24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type="title"/>
          </p:nvPr>
        </p:nvSpPr>
        <p:spPr>
          <a:xfrm>
            <a:off x="519480" y="0"/>
            <a:ext cx="11304720" cy="1468800"/>
          </a:xfrm>
          <a:prstGeom prst="rect">
            <a:avLst/>
          </a:prstGeom>
          <a:noFill/>
          <a:ln w="0">
            <a:noFill/>
          </a:ln>
        </p:spPr>
        <p:txBody>
          <a:bodyPr anchor="ctr">
            <a:noAutofit/>
          </a:bodyPr>
          <a:p>
            <a:pPr>
              <a:lnSpc>
                <a:spcPct val="90000"/>
              </a:lnSpc>
              <a:buNone/>
            </a:pPr>
            <a:r>
              <a:rPr b="1" lang="de-DE" sz="4400" spc="-1" strike="noStrike">
                <a:solidFill>
                  <a:srgbClr val="ff0000"/>
                </a:solidFill>
                <a:latin typeface="Aptos Display"/>
              </a:rPr>
              <a:t>Allgemeine Bewertung</a:t>
            </a:r>
            <a:r>
              <a:rPr b="1" lang="de-DE" sz="4400" spc="-1" strike="noStrike">
                <a:solidFill>
                  <a:srgbClr val="000000"/>
                </a:solidFill>
                <a:latin typeface="Aptos Display"/>
              </a:rPr>
              <a:t> </a:t>
            </a:r>
            <a:r>
              <a:rPr b="0" lang="de-DE" sz="4400" spc="-1" strike="noStrike">
                <a:solidFill>
                  <a:srgbClr val="000000"/>
                </a:solidFill>
                <a:latin typeface="Aptos Display"/>
              </a:rPr>
              <a:t>Leistungsgruppen (1)</a:t>
            </a:r>
            <a:endParaRPr b="0" lang="de-DE" sz="4400" spc="-1" strike="noStrike">
              <a:solidFill>
                <a:srgbClr val="000000"/>
              </a:solidFill>
              <a:latin typeface="Aptos"/>
            </a:endParaRPr>
          </a:p>
        </p:txBody>
      </p:sp>
      <p:sp>
        <p:nvSpPr>
          <p:cNvPr id="131" name="PlaceHolder 2"/>
          <p:cNvSpPr>
            <a:spLocks noGrp="1"/>
          </p:cNvSpPr>
          <p:nvPr>
            <p:ph/>
          </p:nvPr>
        </p:nvSpPr>
        <p:spPr>
          <a:xfrm>
            <a:off x="519480" y="1325520"/>
            <a:ext cx="11076480" cy="5272200"/>
          </a:xfrm>
          <a:prstGeom prst="rect">
            <a:avLst/>
          </a:prstGeom>
          <a:noFill/>
          <a:ln w="0">
            <a:noFill/>
          </a:ln>
        </p:spPr>
        <p:txBody>
          <a:bodyPr anchor="t">
            <a:normAutofit fontScale="92000"/>
          </a:bodyPr>
          <a:p>
            <a:pPr marL="228600" indent="-228600">
              <a:lnSpc>
                <a:spcPct val="90000"/>
              </a:lnSpc>
              <a:spcBef>
                <a:spcPts val="1001"/>
              </a:spcBef>
              <a:buClr>
                <a:srgbClr val="ff0000"/>
              </a:buClr>
              <a:buFont typeface="Arial"/>
              <a:buChar char="•"/>
            </a:pPr>
            <a:r>
              <a:rPr b="1" i="1" lang="de-DE" sz="2800" spc="-1" strike="noStrike">
                <a:solidFill>
                  <a:srgbClr val="ff0000"/>
                </a:solidFill>
                <a:latin typeface="Aptos"/>
              </a:rPr>
              <a:t>LG sind grundsätzlich richtig:</a:t>
            </a:r>
            <a:endParaRPr b="0" lang="de-DE" sz="2800" spc="-1" strike="noStrike">
              <a:solidFill>
                <a:srgbClr val="000000"/>
              </a:solidFill>
              <a:latin typeface="Aptos"/>
            </a:endParaRPr>
          </a:p>
          <a:p>
            <a:pPr lvl="1" marL="685800" indent="-228600">
              <a:lnSpc>
                <a:spcPct val="90000"/>
              </a:lnSpc>
              <a:spcBef>
                <a:spcPts val="499"/>
              </a:spcBef>
              <a:buClr>
                <a:srgbClr val="ff0000"/>
              </a:buClr>
              <a:buFont typeface="Arial"/>
              <a:buChar char="•"/>
            </a:pPr>
            <a:r>
              <a:rPr b="0" i="1" lang="de-DE" sz="2400" spc="-1" strike="noStrike">
                <a:solidFill>
                  <a:srgbClr val="ff0000"/>
                </a:solidFill>
                <a:latin typeface="Aptos"/>
              </a:rPr>
              <a:t>Wenn man nicht finanziell steuern will, muss man planen. Zum Planen gehören Kriterien und Bedingungen</a:t>
            </a:r>
            <a:endParaRPr b="0" lang="de-DE" sz="2400" spc="-1" strike="noStrike">
              <a:solidFill>
                <a:srgbClr val="000000"/>
              </a:solidFill>
              <a:latin typeface="Aptos"/>
            </a:endParaRPr>
          </a:p>
          <a:p>
            <a:pPr lvl="1" marL="685800" indent="-228600">
              <a:lnSpc>
                <a:spcPct val="90000"/>
              </a:lnSpc>
              <a:spcBef>
                <a:spcPts val="499"/>
              </a:spcBef>
              <a:buClr>
                <a:srgbClr val="ff0000"/>
              </a:buClr>
              <a:buFont typeface="Arial"/>
              <a:buChar char="•"/>
            </a:pPr>
            <a:r>
              <a:rPr b="0" i="1" lang="de-DE" sz="2400" spc="-1" strike="noStrike">
                <a:solidFill>
                  <a:srgbClr val="ff0000"/>
                </a:solidFill>
                <a:latin typeface="Aptos"/>
              </a:rPr>
              <a:t>Nähere Definition des Versorgungsauftrags verhindert, dass jedes KH/jede Abteilung alles macht, auch wenn es/sie von den Voraussetzungen her, dazu nicht geeignet ist</a:t>
            </a:r>
            <a:endParaRPr b="0" lang="de-DE" sz="2400" spc="-1" strike="noStrike">
              <a:solidFill>
                <a:srgbClr val="000000"/>
              </a:solidFill>
              <a:latin typeface="Aptos"/>
            </a:endParaRPr>
          </a:p>
          <a:p>
            <a:pPr marL="228600" indent="-228600">
              <a:lnSpc>
                <a:spcPct val="90000"/>
              </a:lnSpc>
              <a:spcBef>
                <a:spcPts val="1001"/>
              </a:spcBef>
              <a:buClr>
                <a:srgbClr val="ff0000"/>
              </a:buClr>
              <a:buFont typeface="Arial"/>
              <a:buChar char="•"/>
            </a:pPr>
            <a:r>
              <a:rPr b="0" i="1" lang="de-DE" sz="2800" spc="-1" strike="noStrike">
                <a:solidFill>
                  <a:srgbClr val="ff0000"/>
                </a:solidFill>
                <a:latin typeface="Aptos"/>
              </a:rPr>
              <a:t>Aber: </a:t>
            </a:r>
            <a:r>
              <a:rPr b="1" i="1" lang="de-DE" sz="2800" spc="-1" strike="noStrike">
                <a:solidFill>
                  <a:srgbClr val="ff0000"/>
                </a:solidFill>
                <a:latin typeface="Aptos"/>
              </a:rPr>
              <a:t>Gefahr, </a:t>
            </a:r>
            <a:r>
              <a:rPr b="0" i="1" lang="de-DE" sz="2800" spc="-1" strike="noStrike">
                <a:solidFill>
                  <a:srgbClr val="ff0000"/>
                </a:solidFill>
                <a:latin typeface="Aptos"/>
              </a:rPr>
              <a:t>dass solche Kriterien zum Bettenabbau und zu Krankenhausschließungen </a:t>
            </a:r>
            <a:r>
              <a:rPr b="1" i="1" lang="de-DE" sz="2800" spc="-1" strike="noStrike">
                <a:solidFill>
                  <a:srgbClr val="ff0000"/>
                </a:solidFill>
                <a:latin typeface="Aptos"/>
              </a:rPr>
              <a:t>missbraucht</a:t>
            </a:r>
            <a:r>
              <a:rPr b="0" i="1" lang="de-DE" sz="2800" spc="-1" strike="noStrike">
                <a:solidFill>
                  <a:srgbClr val="ff0000"/>
                </a:solidFill>
                <a:latin typeface="Aptos"/>
              </a:rPr>
              <a:t> werden</a:t>
            </a:r>
            <a:endParaRPr b="0" lang="de-DE" sz="2800" spc="-1" strike="noStrike">
              <a:solidFill>
                <a:srgbClr val="000000"/>
              </a:solidFill>
              <a:latin typeface="Aptos"/>
            </a:endParaRPr>
          </a:p>
          <a:p>
            <a:pPr marL="228600" indent="-228600">
              <a:lnSpc>
                <a:spcPct val="90000"/>
              </a:lnSpc>
              <a:spcBef>
                <a:spcPts val="1001"/>
              </a:spcBef>
              <a:buClr>
                <a:srgbClr val="ff0000"/>
              </a:buClr>
              <a:buFont typeface="Arial"/>
              <a:buChar char="•"/>
            </a:pPr>
            <a:r>
              <a:rPr b="0" i="1" lang="de-DE" sz="2800" spc="-1" strike="noStrike">
                <a:solidFill>
                  <a:srgbClr val="ff0000"/>
                </a:solidFill>
                <a:latin typeface="Aptos"/>
              </a:rPr>
              <a:t>Die </a:t>
            </a:r>
            <a:r>
              <a:rPr b="1" i="1" lang="de-DE" sz="2800" spc="-1" strike="noStrike">
                <a:solidFill>
                  <a:srgbClr val="ff0000"/>
                </a:solidFill>
                <a:latin typeface="Aptos"/>
              </a:rPr>
              <a:t>Qualitätskriterien</a:t>
            </a:r>
            <a:r>
              <a:rPr b="0" i="1" lang="de-DE" sz="2800" spc="-1" strike="noStrike">
                <a:solidFill>
                  <a:srgbClr val="ff0000"/>
                </a:solidFill>
                <a:latin typeface="Aptos"/>
              </a:rPr>
              <a:t> sind weiterhin eine </a:t>
            </a:r>
            <a:r>
              <a:rPr b="1" i="1" lang="de-DE" sz="2800" spc="-1" strike="noStrike">
                <a:solidFill>
                  <a:srgbClr val="ff0000"/>
                </a:solidFill>
                <a:latin typeface="Aptos"/>
              </a:rPr>
              <a:t>Blackbox:</a:t>
            </a:r>
            <a:r>
              <a:rPr b="0" i="1" lang="de-DE" sz="2800" spc="-1" strike="noStrike">
                <a:solidFill>
                  <a:srgbClr val="ff0000"/>
                </a:solidFill>
                <a:latin typeface="Aptos"/>
              </a:rPr>
              <a:t> RVO wird erst nach Verabschiedung des Gesetzes  beschlossen</a:t>
            </a:r>
            <a:endParaRPr b="0" lang="de-DE" sz="2800" spc="-1" strike="noStrike">
              <a:solidFill>
                <a:srgbClr val="000000"/>
              </a:solidFill>
              <a:latin typeface="Aptos"/>
            </a:endParaRPr>
          </a:p>
          <a:p>
            <a:pPr marL="228600" indent="-228600">
              <a:lnSpc>
                <a:spcPct val="90000"/>
              </a:lnSpc>
              <a:spcBef>
                <a:spcPts val="1001"/>
              </a:spcBef>
              <a:buClr>
                <a:srgbClr val="ff0000"/>
              </a:buClr>
              <a:buFont typeface="Arial"/>
              <a:buChar char="•"/>
            </a:pPr>
            <a:r>
              <a:rPr b="1" i="1" lang="de-DE" sz="2800" spc="-1" strike="noStrike">
                <a:solidFill>
                  <a:srgbClr val="ff0000"/>
                </a:solidFill>
                <a:latin typeface="Aptos"/>
              </a:rPr>
              <a:t>Verwandte Leistungsgruppen, Mindestfallzahlen, Ausschluss von best. Kooperationen, Verbot/Erschwerung von Ausnahmen, Regelung zur Onkologie </a:t>
            </a:r>
            <a:r>
              <a:rPr b="0" i="1" lang="de-DE" sz="2800" spc="-1" strike="noStrike">
                <a:solidFill>
                  <a:srgbClr val="ff0000"/>
                </a:solidFill>
                <a:latin typeface="Aptos"/>
              </a:rPr>
              <a:t>sind auch solche Hürden</a:t>
            </a:r>
            <a:endParaRPr b="0" lang="de-DE" sz="28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type="title"/>
          </p:nvPr>
        </p:nvSpPr>
        <p:spPr>
          <a:xfrm>
            <a:off x="838080" y="0"/>
            <a:ext cx="10838160" cy="1279440"/>
          </a:xfrm>
          <a:prstGeom prst="rect">
            <a:avLst/>
          </a:prstGeom>
          <a:noFill/>
          <a:ln w="0">
            <a:noFill/>
          </a:ln>
        </p:spPr>
        <p:txBody>
          <a:bodyPr anchor="ctr">
            <a:noAutofit/>
          </a:bodyPr>
          <a:p>
            <a:pPr>
              <a:lnSpc>
                <a:spcPct val="90000"/>
              </a:lnSpc>
              <a:buNone/>
            </a:pPr>
            <a:r>
              <a:rPr b="1" lang="de-DE" sz="4400" spc="-1" strike="noStrike">
                <a:solidFill>
                  <a:srgbClr val="ff0000"/>
                </a:solidFill>
                <a:latin typeface="Aptos Display"/>
              </a:rPr>
              <a:t>Allgemeine Bewertung</a:t>
            </a:r>
            <a:r>
              <a:rPr b="1" lang="de-DE" sz="4400" spc="-1" strike="noStrike">
                <a:solidFill>
                  <a:srgbClr val="000000"/>
                </a:solidFill>
                <a:latin typeface="Aptos Display"/>
              </a:rPr>
              <a:t> </a:t>
            </a:r>
            <a:r>
              <a:rPr b="0" lang="de-DE" sz="4400" spc="-1" strike="noStrike">
                <a:solidFill>
                  <a:srgbClr val="000000"/>
                </a:solidFill>
                <a:latin typeface="Aptos Display"/>
              </a:rPr>
              <a:t>Leistungsgruppen (2)</a:t>
            </a:r>
            <a:endParaRPr b="0" lang="de-DE" sz="4400" spc="-1" strike="noStrike">
              <a:solidFill>
                <a:srgbClr val="000000"/>
              </a:solidFill>
              <a:latin typeface="Aptos"/>
            </a:endParaRPr>
          </a:p>
        </p:txBody>
      </p:sp>
      <p:sp>
        <p:nvSpPr>
          <p:cNvPr id="133" name="PlaceHolder 2"/>
          <p:cNvSpPr>
            <a:spLocks noGrp="1"/>
          </p:cNvSpPr>
          <p:nvPr>
            <p:ph/>
          </p:nvPr>
        </p:nvSpPr>
        <p:spPr>
          <a:xfrm>
            <a:off x="507600" y="1325520"/>
            <a:ext cx="11076480" cy="5027400"/>
          </a:xfrm>
          <a:prstGeom prst="rect">
            <a:avLst/>
          </a:prstGeom>
          <a:noFill/>
          <a:ln w="0">
            <a:noFill/>
          </a:ln>
        </p:spPr>
        <p:txBody>
          <a:bodyPr anchor="t">
            <a:normAutofit fontScale="78000"/>
          </a:bodyPr>
          <a:p>
            <a:pPr marL="228600" indent="-228600">
              <a:lnSpc>
                <a:spcPct val="90000"/>
              </a:lnSpc>
              <a:spcBef>
                <a:spcPts val="1001"/>
              </a:spcBef>
              <a:buClr>
                <a:srgbClr val="ff0000"/>
              </a:buClr>
              <a:buFont typeface="Arial"/>
              <a:buChar char="•"/>
            </a:pPr>
            <a:r>
              <a:rPr b="0" i="1" lang="de-DE" sz="2800" spc="-1" strike="noStrike">
                <a:solidFill>
                  <a:srgbClr val="ff0000"/>
                </a:solidFill>
                <a:latin typeface="Aptos"/>
              </a:rPr>
              <a:t>Schlechte Qualität muss verbessert werden und nicht finanziell bestraft. Dazu notwendig sachliche Vorgaben (z.B. Peer-Review, Personalbemessung). An Pranger stellen und Entzug der Vergütung schaden hierbei</a:t>
            </a:r>
            <a:endParaRPr b="0" lang="de-DE" sz="2800" spc="-1" strike="noStrike">
              <a:solidFill>
                <a:srgbClr val="000000"/>
              </a:solidFill>
              <a:latin typeface="Aptos"/>
            </a:endParaRPr>
          </a:p>
          <a:p>
            <a:pPr marL="228600" indent="-228600">
              <a:lnSpc>
                <a:spcPct val="90000"/>
              </a:lnSpc>
              <a:spcBef>
                <a:spcPts val="1001"/>
              </a:spcBef>
              <a:buClr>
                <a:srgbClr val="ff0000"/>
              </a:buClr>
              <a:buFont typeface="Arial"/>
              <a:buChar char="•"/>
            </a:pPr>
            <a:r>
              <a:rPr b="0" i="1" lang="de-DE" sz="2800" spc="-1" strike="noStrike">
                <a:solidFill>
                  <a:srgbClr val="ff0000"/>
                </a:solidFill>
                <a:latin typeface="Aptos"/>
              </a:rPr>
              <a:t>Es droht Schönung der Ergebnisse, Selektion „leichter“ Patienten</a:t>
            </a:r>
            <a:endParaRPr b="0" lang="de-DE" sz="2800" spc="-1" strike="noStrike">
              <a:solidFill>
                <a:srgbClr val="000000"/>
              </a:solidFill>
              <a:latin typeface="Aptos"/>
            </a:endParaRPr>
          </a:p>
          <a:p>
            <a:pPr marL="228600" indent="-228600">
              <a:lnSpc>
                <a:spcPct val="90000"/>
              </a:lnSpc>
              <a:spcBef>
                <a:spcPts val="1001"/>
              </a:spcBef>
              <a:buClr>
                <a:srgbClr val="ff0000"/>
              </a:buClr>
              <a:buFont typeface="Arial"/>
              <a:buChar char="•"/>
            </a:pPr>
            <a:r>
              <a:rPr b="0" i="1" lang="de-DE" sz="2800" spc="-1" strike="noStrike">
                <a:solidFill>
                  <a:srgbClr val="ff0000"/>
                </a:solidFill>
                <a:latin typeface="Aptos"/>
              </a:rPr>
              <a:t>Eine Planung mit Leistungsgruppen ersetzt nicht die konkrete Planung der notwendigen Bettenzahlen. In der Zahl der Betten realisiert sich das stationäre Versorgungspotenzial. Ohne Betten keine stationäre Behandlung</a:t>
            </a:r>
            <a:endParaRPr b="0" lang="de-DE" sz="2800" spc="-1" strike="noStrike">
              <a:solidFill>
                <a:srgbClr val="000000"/>
              </a:solidFill>
              <a:latin typeface="Aptos"/>
            </a:endParaRPr>
          </a:p>
          <a:p>
            <a:pPr marL="228600" indent="-228600">
              <a:lnSpc>
                <a:spcPct val="90000"/>
              </a:lnSpc>
              <a:spcBef>
                <a:spcPts val="1001"/>
              </a:spcBef>
              <a:buClr>
                <a:srgbClr val="ff0000"/>
              </a:buClr>
              <a:buFont typeface="Arial"/>
              <a:buChar char="•"/>
            </a:pPr>
            <a:r>
              <a:rPr b="1" i="1" lang="de-DE" sz="2800" spc="-1" strike="noStrike">
                <a:solidFill>
                  <a:srgbClr val="ff0000"/>
                </a:solidFill>
                <a:latin typeface="Aptos"/>
              </a:rPr>
              <a:t>MD ungeeignet für unabhängige Prüfung</a:t>
            </a:r>
            <a:r>
              <a:rPr b="0" i="1" lang="de-DE" sz="2800" spc="-1" strike="noStrike">
                <a:solidFill>
                  <a:srgbClr val="ff0000"/>
                </a:solidFill>
                <a:latin typeface="Aptos"/>
              </a:rPr>
              <a:t>. (bleibt trotz Namensänderung finanziell eine von den Krankenkassen dominierte Organisation), Qualitätsprüfung ist Ländersache</a:t>
            </a:r>
            <a:endParaRPr b="0" lang="de-DE" sz="2800" spc="-1" strike="noStrike">
              <a:solidFill>
                <a:srgbClr val="000000"/>
              </a:solidFill>
              <a:latin typeface="Aptos"/>
            </a:endParaRPr>
          </a:p>
          <a:p>
            <a:pPr marL="228600" indent="-228600">
              <a:lnSpc>
                <a:spcPct val="90000"/>
              </a:lnSpc>
              <a:spcBef>
                <a:spcPts val="1001"/>
              </a:spcBef>
              <a:buClr>
                <a:srgbClr val="ff0000"/>
              </a:buClr>
              <a:buFont typeface="Arial"/>
              <a:buChar char="•"/>
            </a:pPr>
            <a:r>
              <a:rPr b="1" i="1" lang="de-DE" sz="2800" spc="-1" strike="noStrike">
                <a:solidFill>
                  <a:srgbClr val="ff0000"/>
                </a:solidFill>
                <a:latin typeface="Aptos"/>
              </a:rPr>
              <a:t>Ausnahmegenehmigungen</a:t>
            </a:r>
            <a:r>
              <a:rPr b="0" i="1" lang="de-DE" sz="2800" spc="-1" strike="noStrike">
                <a:solidFill>
                  <a:srgbClr val="ff0000"/>
                </a:solidFill>
                <a:latin typeface="Aptos"/>
              </a:rPr>
              <a:t> durch die die Länder stark eingeschränkt (km-Angaben, Befristung)</a:t>
            </a:r>
            <a:endParaRPr b="0" lang="de-DE" sz="2800" spc="-1" strike="noStrike">
              <a:solidFill>
                <a:srgbClr val="000000"/>
              </a:solidFill>
              <a:latin typeface="Aptos"/>
            </a:endParaRPr>
          </a:p>
          <a:p>
            <a:pPr marL="228600" indent="-228600">
              <a:lnSpc>
                <a:spcPct val="90000"/>
              </a:lnSpc>
              <a:spcBef>
                <a:spcPts val="1001"/>
              </a:spcBef>
              <a:buClr>
                <a:srgbClr val="ff0000"/>
              </a:buClr>
              <a:buFont typeface="Arial"/>
              <a:buChar char="•"/>
            </a:pPr>
            <a:r>
              <a:rPr b="0" i="1" lang="de-DE" sz="2800" spc="-1" strike="noStrike">
                <a:solidFill>
                  <a:srgbClr val="ff0000"/>
                </a:solidFill>
                <a:latin typeface="Aptos"/>
              </a:rPr>
              <a:t>Harte Regeln für Ausscheiden sollen das Ziel der Schließung möglichst vieler kleiner Krankenhäuser durchsetzen.</a:t>
            </a:r>
            <a:endParaRPr b="0" lang="de-DE" sz="28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type="title"/>
          </p:nvPr>
        </p:nvSpPr>
        <p:spPr>
          <a:xfrm>
            <a:off x="838080" y="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a:ea typeface="Calibri"/>
              </a:rPr>
              <a:t>Die Ankündigungen</a:t>
            </a:r>
            <a:endParaRPr b="0" lang="de-DE" sz="4400" spc="-1" strike="noStrike">
              <a:solidFill>
                <a:srgbClr val="000000"/>
              </a:solidFill>
              <a:latin typeface="Aptos"/>
            </a:endParaRPr>
          </a:p>
        </p:txBody>
      </p:sp>
      <p:sp>
        <p:nvSpPr>
          <p:cNvPr id="92" name="PlaceHolder 2"/>
          <p:cNvSpPr>
            <a:spLocks noGrp="1"/>
          </p:cNvSpPr>
          <p:nvPr>
            <p:ph/>
          </p:nvPr>
        </p:nvSpPr>
        <p:spPr>
          <a:xfrm>
            <a:off x="826200" y="1251720"/>
            <a:ext cx="10472760" cy="5317200"/>
          </a:xfrm>
          <a:prstGeom prst="rect">
            <a:avLst/>
          </a:prstGeom>
          <a:noFill/>
          <a:ln w="0">
            <a:noFill/>
          </a:ln>
        </p:spPr>
        <p:txBody>
          <a:bodyPr anchor="t">
            <a:normAutofit fontScale="85000"/>
          </a:bodyPr>
          <a:p>
            <a:pPr>
              <a:lnSpc>
                <a:spcPct val="90000"/>
              </a:lnSpc>
              <a:spcBef>
                <a:spcPts val="1001"/>
              </a:spcBef>
              <a:buNone/>
              <a:tabLst>
                <a:tab algn="l" pos="0"/>
              </a:tabLst>
            </a:pPr>
            <a:r>
              <a:rPr b="1" lang="de-DE" sz="2800" spc="-1" strike="noStrike">
                <a:solidFill>
                  <a:srgbClr val="000000"/>
                </a:solidFill>
                <a:latin typeface="Calibri"/>
                <a:ea typeface="Calibri"/>
              </a:rPr>
              <a:t>O-Ton Lauterbach:</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Überwindung DRGs“</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Dramatische Entökonomisierung“</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Revolution“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Wir schützen insbesondere die kleinen Krankenhäuser auf dem Land.“ </a:t>
            </a:r>
            <a:r>
              <a:rPr b="0" lang="de-DE" sz="2200" spc="-1" strike="noStrike">
                <a:solidFill>
                  <a:srgbClr val="000000"/>
                </a:solidFill>
                <a:latin typeface="Calibri"/>
                <a:ea typeface="Calibri"/>
              </a:rPr>
              <a:t>(22.3. im Bundesrat)</a:t>
            </a:r>
            <a:endParaRPr b="0" lang="de-DE" sz="2200" spc="-1" strike="noStrike">
              <a:solidFill>
                <a:srgbClr val="000000"/>
              </a:solidFill>
              <a:latin typeface="Aptos"/>
            </a:endParaRPr>
          </a:p>
          <a:p>
            <a:pPr>
              <a:lnSpc>
                <a:spcPct val="90000"/>
              </a:lnSpc>
              <a:spcBef>
                <a:spcPts val="1001"/>
              </a:spcBef>
              <a:buNone/>
              <a:tabLst>
                <a:tab algn="l" pos="0"/>
              </a:tabLst>
            </a:pPr>
            <a:r>
              <a:rPr b="1" lang="de-DE" sz="2800" spc="-1" strike="noStrike">
                <a:solidFill>
                  <a:srgbClr val="000000"/>
                </a:solidFill>
                <a:latin typeface="Calibri"/>
                <a:ea typeface="Calibri"/>
              </a:rPr>
              <a:t>Aber auch:</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Wir werden alle Krankenhäuser retten, die wir benötigen.“ </a:t>
            </a:r>
            <a:r>
              <a:rPr b="0" lang="de-DE" sz="2200" spc="-1" strike="noStrike">
                <a:solidFill>
                  <a:srgbClr val="000000"/>
                </a:solidFill>
                <a:latin typeface="Calibri"/>
                <a:ea typeface="Calibri"/>
              </a:rPr>
              <a:t>(6.4.24, Mainecho)</a:t>
            </a:r>
            <a:endParaRPr b="0" lang="de-DE" sz="2200" spc="-1" strike="noStrike">
              <a:solidFill>
                <a:srgbClr val="000000"/>
              </a:solidFill>
              <a:latin typeface="Aptos"/>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Calibri"/>
                <a:ea typeface="Calibri"/>
              </a:rPr>
              <a:t>„</a:t>
            </a:r>
            <a:r>
              <a:rPr b="0" lang="de-DE" sz="2800" spc="-1" strike="noStrike">
                <a:solidFill>
                  <a:srgbClr val="000000"/>
                </a:solidFill>
                <a:latin typeface="Calibri"/>
                <a:ea typeface="Calibri"/>
              </a:rPr>
              <a:t>Es wird keine Entökonomisierung geben.“</a:t>
            </a:r>
            <a:r>
              <a:rPr b="0" lang="de-DE" sz="2200" spc="-1" strike="noStrike">
                <a:solidFill>
                  <a:srgbClr val="000000"/>
                </a:solidFill>
                <a:latin typeface="Calibri"/>
                <a:ea typeface="Calibri"/>
              </a:rPr>
              <a:t> (Parlamentarische Staatssekretär Franke)</a:t>
            </a:r>
            <a:endParaRPr b="0" lang="de-DE" sz="2200" spc="-1" strike="noStrike">
              <a:solidFill>
                <a:srgbClr val="000000"/>
              </a:solidFill>
              <a:latin typeface="Aptos"/>
            </a:endParaRPr>
          </a:p>
          <a:p>
            <a:pPr marL="228600" indent="-228600">
              <a:lnSpc>
                <a:spcPct val="90000"/>
              </a:lnSpc>
              <a:spcBef>
                <a:spcPts val="1001"/>
              </a:spcBef>
              <a:buClr>
                <a:srgbClr val="000000"/>
              </a:buClr>
              <a:buFont typeface="Arial"/>
              <a:buChar char="•"/>
              <a:tabLst>
                <a:tab algn="l" pos="0"/>
              </a:tabLst>
            </a:pPr>
            <a:r>
              <a:rPr b="0" lang="de-DE" sz="2800" spc="-1" strike="noStrike">
                <a:solidFill>
                  <a:srgbClr val="000000"/>
                </a:solidFill>
                <a:latin typeface="Aptos"/>
                <a:ea typeface="Calibri"/>
              </a:rPr>
              <a:t>„</a:t>
            </a:r>
            <a:r>
              <a:rPr b="0" lang="de-DE" sz="2800" spc="-1" strike="noStrike">
                <a:solidFill>
                  <a:srgbClr val="000000"/>
                </a:solidFill>
                <a:latin typeface="Aptos"/>
                <a:ea typeface="Calibri"/>
              </a:rPr>
              <a:t>Jeder Mo­nat, in dem nicht fünf bis zehn Krankenhäuser vom Netz gehen, ist ein verlorener Monat“ </a:t>
            </a:r>
            <a:r>
              <a:rPr b="0" lang="de-DE" sz="2200" spc="-1" strike="noStrike">
                <a:solidFill>
                  <a:srgbClr val="000000"/>
                </a:solidFill>
                <a:latin typeface="Aptos"/>
                <a:ea typeface="Calibri"/>
              </a:rPr>
              <a:t>(Wulf-Dietrich Leber, Leiter der Abteilung Krankenhäuser beim GKV-Spitzenverband am 21.3.24 beim DRG-Forum)</a:t>
            </a:r>
            <a:endParaRPr b="0" lang="de-DE" sz="2200" spc="-1" strike="noStrike">
              <a:solidFill>
                <a:srgbClr val="000000"/>
              </a:solidFill>
              <a:latin typeface="Aptos"/>
            </a:endParaRPr>
          </a:p>
          <a:p>
            <a:pPr>
              <a:lnSpc>
                <a:spcPct val="90000"/>
              </a:lnSpc>
              <a:spcBef>
                <a:spcPts val="1001"/>
              </a:spcBef>
              <a:buNone/>
              <a:tabLst>
                <a:tab algn="l" pos="0"/>
              </a:tabLst>
            </a:pPr>
            <a:endParaRPr b="0" lang="de-DE" sz="22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title"/>
          </p:nvPr>
        </p:nvSpPr>
        <p:spPr>
          <a:xfrm>
            <a:off x="838080" y="98280"/>
            <a:ext cx="10515240" cy="1325160"/>
          </a:xfrm>
          <a:prstGeom prst="rect">
            <a:avLst/>
          </a:prstGeom>
          <a:noFill/>
          <a:ln w="0">
            <a:noFill/>
          </a:ln>
        </p:spPr>
        <p:txBody>
          <a:bodyPr anchor="ctr">
            <a:noAutofit/>
          </a:bodyPr>
          <a:p>
            <a:pPr>
              <a:lnSpc>
                <a:spcPct val="90000"/>
              </a:lnSpc>
              <a:buNone/>
            </a:pPr>
            <a:r>
              <a:rPr b="0" lang="de-DE" sz="4400" spc="-1" strike="noStrike">
                <a:solidFill>
                  <a:srgbClr val="000000"/>
                </a:solidFill>
                <a:latin typeface="Calibri"/>
              </a:rPr>
              <a:t>Aber: Nicht jede Planung ist gut</a:t>
            </a:r>
            <a:endParaRPr b="0" lang="de-DE" sz="4400" spc="-1" strike="noStrike">
              <a:solidFill>
                <a:srgbClr val="000000"/>
              </a:solidFill>
              <a:latin typeface="Aptos"/>
            </a:endParaRPr>
          </a:p>
        </p:txBody>
      </p:sp>
      <p:sp>
        <p:nvSpPr>
          <p:cNvPr id="135" name="PlaceHolder 2"/>
          <p:cNvSpPr>
            <a:spLocks noGrp="1"/>
          </p:cNvSpPr>
          <p:nvPr>
            <p:ph/>
          </p:nvPr>
        </p:nvSpPr>
        <p:spPr>
          <a:xfrm>
            <a:off x="838080" y="1825560"/>
            <a:ext cx="10515240" cy="4350960"/>
          </a:xfrm>
          <a:prstGeom prst="rect">
            <a:avLst/>
          </a:prstGeom>
          <a:noFill/>
          <a:ln w="0">
            <a:noFill/>
          </a:ln>
        </p:spPr>
        <p:txBody>
          <a:bodyPr anchor="t">
            <a:normAutofit fontScale="71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Von der Versorgungsqualität würden sogar 400 Krankenhäuser ausreichen</a:t>
            </a:r>
            <a:r>
              <a:rPr b="0" lang="de-DE" sz="2600" spc="-1" strike="noStrike">
                <a:solidFill>
                  <a:srgbClr val="000000"/>
                </a:solidFill>
                <a:latin typeface="Calibri"/>
              </a:rPr>
              <a:t>.“ (Prof. R. Busse 18.7.2019, Interview in "Die Debatte„)</a:t>
            </a:r>
            <a:endParaRPr b="0" lang="de-DE" sz="26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Eine starke Verringerung der Klinikanzahl von aktuell knapp 1.400 auf deutlich unter 600 Häuser, würde die Qualität der Versorgung für Patienten verbessern und bestehende Engpässe bei Ärzten und Pflegepersonal mildern." (Bertelsmann-Stiftung 5.7.2019)</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Hätte Deutschland die Krankenhausstruktur von Dänemark mit einem Krankenhaus pro 250.000 Einwohner, wären es bei uns 330 ..." </a:t>
            </a:r>
            <a:r>
              <a:rPr b="0" lang="de-DE" sz="2600" spc="-1" strike="noStrike">
                <a:solidFill>
                  <a:srgbClr val="000000"/>
                </a:solidFill>
                <a:latin typeface="Calibri"/>
              </a:rPr>
              <a:t>(Leopoldina, Zum Verhältnis von Medizin und Ökonomie im deutschen Gesundheitssystem, Okt. 2016) </a:t>
            </a:r>
            <a:endParaRPr b="0" lang="de-DE" sz="26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Calibri"/>
              </a:rPr>
              <a:t>„</a:t>
            </a:r>
            <a:r>
              <a:rPr b="0" lang="de-DE" sz="2800" spc="-1" strike="noStrike">
                <a:solidFill>
                  <a:srgbClr val="000000"/>
                </a:solidFill>
                <a:latin typeface="Calibri"/>
              </a:rPr>
              <a:t>Insgesamt würden mit diesem Zielbild 1.165 Krankenhäuser mit knapp 320.000 Betten existieren." (Prof. C. Karagiannidis nach DÄ vom 11.5.2023)</a:t>
            </a:r>
            <a:endParaRPr b="0" lang="de-DE" sz="2800" spc="-1" strike="noStrike">
              <a:solidFill>
                <a:srgbClr val="000000"/>
              </a:solidFill>
              <a:latin typeface="Aptos"/>
            </a:endParaRPr>
          </a:p>
          <a:p>
            <a:pPr>
              <a:lnSpc>
                <a:spcPct val="90000"/>
              </a:lnSpc>
              <a:spcBef>
                <a:spcPts val="1001"/>
              </a:spcBef>
              <a:buNone/>
            </a:pPr>
            <a:endParaRPr b="0" lang="de-DE" sz="2800" spc="-1" strike="noStrike">
              <a:solidFill>
                <a:srgbClr val="000000"/>
              </a:solidFill>
              <a:latin typeface="Aptos"/>
            </a:endParaRPr>
          </a:p>
          <a:p>
            <a:pPr marL="228600" indent="-228600">
              <a:lnSpc>
                <a:spcPct val="90000"/>
              </a:lnSpc>
              <a:spcBef>
                <a:spcPts val="1001"/>
              </a:spcBef>
              <a:buClr>
                <a:srgbClr val="ff0000"/>
              </a:buClr>
              <a:buFont typeface="Wingdings" charset="2"/>
              <a:buChar char=""/>
            </a:pPr>
            <a:r>
              <a:rPr b="1" lang="de-DE" sz="3300" spc="-1" strike="noStrike">
                <a:solidFill>
                  <a:srgbClr val="ff0000"/>
                </a:solidFill>
                <a:latin typeface="Calibri"/>
              </a:rPr>
              <a:t> </a:t>
            </a:r>
            <a:r>
              <a:rPr b="1" lang="de-DE" sz="3300" spc="-1" strike="noStrike">
                <a:solidFill>
                  <a:srgbClr val="ff0000"/>
                </a:solidFill>
                <a:latin typeface="Calibri"/>
              </a:rPr>
              <a:t>Politischer Kampf um Planungsziele ist notwendig </a:t>
            </a:r>
            <a:endParaRPr b="0" lang="de-DE" sz="33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type="title"/>
          </p:nvPr>
        </p:nvSpPr>
        <p:spPr>
          <a:xfrm>
            <a:off x="838080" y="0"/>
            <a:ext cx="10838160" cy="1279440"/>
          </a:xfrm>
          <a:prstGeom prst="rect">
            <a:avLst/>
          </a:prstGeom>
          <a:noFill/>
          <a:ln w="0">
            <a:noFill/>
          </a:ln>
        </p:spPr>
        <p:txBody>
          <a:bodyPr anchor="ctr">
            <a:normAutofit fontScale="98000"/>
          </a:bodyPr>
          <a:p>
            <a:pPr>
              <a:lnSpc>
                <a:spcPct val="90000"/>
              </a:lnSpc>
              <a:buNone/>
            </a:pPr>
            <a:r>
              <a:rPr b="1" lang="de-DE" sz="4400" spc="-1" strike="noStrike">
                <a:solidFill>
                  <a:srgbClr val="ff0000"/>
                </a:solidFill>
                <a:latin typeface="Aptos Display"/>
              </a:rPr>
              <a:t>Forderungen zur Planung in Leistungsgruppen</a:t>
            </a:r>
            <a:endParaRPr b="0" lang="de-DE" sz="4400" spc="-1" strike="noStrike">
              <a:solidFill>
                <a:srgbClr val="000000"/>
              </a:solidFill>
              <a:latin typeface="Aptos"/>
            </a:endParaRPr>
          </a:p>
        </p:txBody>
      </p:sp>
      <p:sp>
        <p:nvSpPr>
          <p:cNvPr id="137" name="PlaceHolder 2"/>
          <p:cNvSpPr>
            <a:spLocks noGrp="1"/>
          </p:cNvSpPr>
          <p:nvPr>
            <p:ph/>
          </p:nvPr>
        </p:nvSpPr>
        <p:spPr>
          <a:xfrm>
            <a:off x="507600" y="1652040"/>
            <a:ext cx="10968480" cy="4974120"/>
          </a:xfrm>
          <a:prstGeom prst="rect">
            <a:avLst/>
          </a:prstGeom>
          <a:noFill/>
          <a:ln w="0">
            <a:noFill/>
          </a:ln>
        </p:spPr>
        <p:txBody>
          <a:bodyPr anchor="t">
            <a:normAutofit/>
          </a:bodyPr>
          <a:p>
            <a:pPr marL="228600" indent="-228600">
              <a:lnSpc>
                <a:spcPct val="90000"/>
              </a:lnSpc>
              <a:spcBef>
                <a:spcPts val="1001"/>
              </a:spcBef>
              <a:buClr>
                <a:srgbClr val="ff0000"/>
              </a:buClr>
              <a:buFont typeface="Arial"/>
              <a:buChar char="•"/>
            </a:pPr>
            <a:r>
              <a:rPr b="0" i="1" lang="de-DE" sz="2800" spc="-1" strike="noStrike">
                <a:solidFill>
                  <a:srgbClr val="ff0000"/>
                </a:solidFill>
                <a:latin typeface="Aptos"/>
              </a:rPr>
              <a:t>Leistungsgruppen und Qualitätskriterien müssen sachgerecht sein und kein Selektionsinstrument</a:t>
            </a:r>
            <a:endParaRPr b="0" lang="de-DE" sz="2800" spc="-1" strike="noStrike">
              <a:solidFill>
                <a:srgbClr val="000000"/>
              </a:solidFill>
              <a:latin typeface="Aptos"/>
            </a:endParaRPr>
          </a:p>
          <a:p>
            <a:pPr>
              <a:lnSpc>
                <a:spcPct val="90000"/>
              </a:lnSpc>
              <a:spcBef>
                <a:spcPts val="1001"/>
              </a:spcBef>
              <a:buNone/>
              <a:tabLst>
                <a:tab algn="l" pos="0"/>
              </a:tabLst>
            </a:pPr>
            <a:endParaRPr b="0" lang="de-DE" sz="2800" spc="-1" strike="noStrike">
              <a:solidFill>
                <a:srgbClr val="000000"/>
              </a:solidFill>
              <a:latin typeface="Aptos"/>
            </a:endParaRPr>
          </a:p>
          <a:p>
            <a:pPr marL="228600" indent="-228600">
              <a:lnSpc>
                <a:spcPct val="90000"/>
              </a:lnSpc>
              <a:spcBef>
                <a:spcPts val="1001"/>
              </a:spcBef>
              <a:buClr>
                <a:srgbClr val="ff0000"/>
              </a:buClr>
              <a:buFont typeface="Arial"/>
              <a:buChar char="•"/>
              <a:tabLst>
                <a:tab algn="l" pos="0"/>
              </a:tabLst>
            </a:pPr>
            <a:r>
              <a:rPr b="0" i="1" lang="de-DE" sz="2800" spc="-1" strike="noStrike">
                <a:solidFill>
                  <a:srgbClr val="ff0000"/>
                </a:solidFill>
                <a:latin typeface="Aptos"/>
              </a:rPr>
              <a:t>Ausnahmen müssen möglich sein</a:t>
            </a:r>
            <a:endParaRPr b="0" lang="de-DE" sz="2800" spc="-1" strike="noStrike">
              <a:solidFill>
                <a:srgbClr val="000000"/>
              </a:solidFill>
              <a:latin typeface="Aptos"/>
            </a:endParaRPr>
          </a:p>
          <a:p>
            <a:pPr>
              <a:lnSpc>
                <a:spcPct val="90000"/>
              </a:lnSpc>
              <a:spcBef>
                <a:spcPts val="1001"/>
              </a:spcBef>
              <a:buNone/>
              <a:tabLst>
                <a:tab algn="l" pos="0"/>
              </a:tabLst>
            </a:pPr>
            <a:endParaRPr b="0" lang="de-DE" sz="2800" spc="-1" strike="noStrike">
              <a:solidFill>
                <a:srgbClr val="000000"/>
              </a:solidFill>
              <a:latin typeface="Aptos"/>
            </a:endParaRPr>
          </a:p>
          <a:p>
            <a:pPr marL="228600" indent="-228600">
              <a:lnSpc>
                <a:spcPct val="90000"/>
              </a:lnSpc>
              <a:spcBef>
                <a:spcPts val="1001"/>
              </a:spcBef>
              <a:buClr>
                <a:srgbClr val="ff0000"/>
              </a:buClr>
              <a:buFont typeface="Arial"/>
              <a:buChar char="•"/>
              <a:tabLst>
                <a:tab algn="l" pos="0"/>
              </a:tabLst>
            </a:pPr>
            <a:r>
              <a:rPr b="1" i="1" lang="de-DE" sz="2800" spc="-1" strike="noStrike">
                <a:solidFill>
                  <a:srgbClr val="ff0000"/>
                </a:solidFill>
                <a:latin typeface="Aptos"/>
              </a:rPr>
              <a:t>Planung muss demokratisch sein (Beteiligung aller Betroffenen) und in den Versorgungsregionen erfolgen</a:t>
            </a:r>
            <a:endParaRPr b="0" lang="de-DE" sz="2800" spc="-1" strike="noStrike">
              <a:solidFill>
                <a:srgbClr val="000000"/>
              </a:solidFill>
              <a:latin typeface="Aptos"/>
            </a:endParaRPr>
          </a:p>
          <a:p>
            <a:pPr>
              <a:lnSpc>
                <a:spcPct val="90000"/>
              </a:lnSpc>
              <a:spcBef>
                <a:spcPts val="1001"/>
              </a:spcBef>
              <a:buNone/>
              <a:tabLst>
                <a:tab algn="l" pos="0"/>
              </a:tabLst>
            </a:pPr>
            <a:endParaRPr b="0" lang="de-DE" sz="28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676440" y="16524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Aptos Display"/>
              </a:rPr>
              <a:t>Die Umsetzung</a:t>
            </a:r>
            <a:endParaRPr b="0" lang="de-DE" sz="4400" spc="-1" strike="noStrike">
              <a:solidFill>
                <a:srgbClr val="000000"/>
              </a:solidFill>
              <a:latin typeface="Aptos"/>
            </a:endParaRPr>
          </a:p>
        </p:txBody>
      </p:sp>
      <p:sp>
        <p:nvSpPr>
          <p:cNvPr id="94" name="PlaceHolder 2"/>
          <p:cNvSpPr>
            <a:spLocks noGrp="1"/>
          </p:cNvSpPr>
          <p:nvPr>
            <p:ph/>
          </p:nvPr>
        </p:nvSpPr>
        <p:spPr>
          <a:xfrm>
            <a:off x="581760" y="1572120"/>
            <a:ext cx="10704600" cy="4350960"/>
          </a:xfrm>
          <a:prstGeom prst="rect">
            <a:avLst/>
          </a:prstGeom>
          <a:noFill/>
          <a:ln w="0">
            <a:noFill/>
          </a:ln>
        </p:spPr>
        <p:txBody>
          <a:bodyPr anchor="t">
            <a:normAutofit fontScale="80000"/>
          </a:bodyPr>
          <a:p>
            <a:pPr marL="228600" indent="-228600">
              <a:lnSpc>
                <a:spcPct val="90000"/>
              </a:lnSpc>
              <a:spcBef>
                <a:spcPts val="1001"/>
              </a:spcBef>
              <a:spcAft>
                <a:spcPts val="2999"/>
              </a:spcAft>
              <a:buClr>
                <a:srgbClr val="ff0000"/>
              </a:buClr>
              <a:buFont typeface="Arial"/>
              <a:buChar char="•"/>
            </a:pPr>
            <a:r>
              <a:rPr b="0" lang="de-DE" sz="3600" spc="-1" strike="noStrike">
                <a:solidFill>
                  <a:srgbClr val="ff0000"/>
                </a:solidFill>
                <a:latin typeface="Aptos"/>
              </a:rPr>
              <a:t>Krankenhausversorgungsverbesserungsgesetz (KHVVG)</a:t>
            </a:r>
            <a:endParaRPr b="0" lang="de-DE" sz="3600" spc="-1" strike="noStrike">
              <a:solidFill>
                <a:srgbClr val="000000"/>
              </a:solidFill>
              <a:latin typeface="Aptos"/>
            </a:endParaRPr>
          </a:p>
          <a:p>
            <a:pPr lvl="1" marL="685800" indent="-228600">
              <a:lnSpc>
                <a:spcPct val="90000"/>
              </a:lnSpc>
              <a:spcBef>
                <a:spcPts val="499"/>
              </a:spcBef>
              <a:buClr>
                <a:srgbClr val="ff0000"/>
              </a:buClr>
              <a:buFont typeface="Arial"/>
              <a:buChar char="•"/>
            </a:pPr>
            <a:r>
              <a:rPr b="1" lang="de-DE" sz="3200" spc="-1" strike="noStrike" u="sng">
                <a:solidFill>
                  <a:srgbClr val="ff0000"/>
                </a:solidFill>
                <a:uFillTx/>
                <a:latin typeface="Aptos"/>
              </a:rPr>
              <a:t>Strukturregelungen</a:t>
            </a:r>
            <a:endParaRPr b="0" lang="de-DE" sz="3200" spc="-1" strike="noStrike">
              <a:solidFill>
                <a:srgbClr val="000000"/>
              </a:solidFill>
              <a:latin typeface="Aptos"/>
            </a:endParaRPr>
          </a:p>
          <a:p>
            <a:pPr lvl="2" marL="1143000" indent="-228600">
              <a:lnSpc>
                <a:spcPct val="90000"/>
              </a:lnSpc>
              <a:spcBef>
                <a:spcPts val="499"/>
              </a:spcBef>
              <a:buClr>
                <a:srgbClr val="ff0000"/>
              </a:buClr>
              <a:buFont typeface="Arial"/>
              <a:buChar char="•"/>
            </a:pPr>
            <a:r>
              <a:rPr b="0" lang="de-DE" sz="2800" spc="-1" strike="noStrike">
                <a:solidFill>
                  <a:srgbClr val="ff0000"/>
                </a:solidFill>
                <a:latin typeface="Aptos"/>
              </a:rPr>
              <a:t>Leistungsgruppen</a:t>
            </a:r>
            <a:endParaRPr b="0" lang="de-DE" sz="2800" spc="-1" strike="noStrike">
              <a:solidFill>
                <a:srgbClr val="000000"/>
              </a:solidFill>
              <a:latin typeface="Aptos"/>
            </a:endParaRPr>
          </a:p>
          <a:p>
            <a:pPr lvl="2" marL="1143000" indent="-228600">
              <a:lnSpc>
                <a:spcPct val="90000"/>
              </a:lnSpc>
              <a:spcBef>
                <a:spcPts val="499"/>
              </a:spcBef>
              <a:buClr>
                <a:srgbClr val="000000"/>
              </a:buClr>
              <a:buFont typeface="Arial"/>
              <a:buChar char="•"/>
            </a:pPr>
            <a:r>
              <a:rPr b="0" i="1" lang="de-DE" sz="2800" spc="-1" strike="noStrike">
                <a:solidFill>
                  <a:srgbClr val="000000"/>
                </a:solidFill>
                <a:latin typeface="Aptos"/>
              </a:rPr>
              <a:t>Level              Krankenhaustransparenzgesetz</a:t>
            </a:r>
            <a:endParaRPr b="0" lang="de-DE" sz="2800" spc="-1" strike="noStrike">
              <a:solidFill>
                <a:srgbClr val="000000"/>
              </a:solidFill>
              <a:latin typeface="Aptos"/>
            </a:endParaRPr>
          </a:p>
          <a:p>
            <a:pPr lvl="2" marL="1143000" indent="-228600">
              <a:lnSpc>
                <a:spcPct val="90000"/>
              </a:lnSpc>
              <a:spcBef>
                <a:spcPts val="499"/>
              </a:spcBef>
              <a:buClr>
                <a:srgbClr val="000000"/>
              </a:buClr>
              <a:buFont typeface="Arial"/>
              <a:buChar char="•"/>
            </a:pPr>
            <a:r>
              <a:rPr b="0" lang="de-DE" sz="2800" spc="-1" strike="noStrike">
                <a:solidFill>
                  <a:srgbClr val="000000"/>
                </a:solidFill>
                <a:latin typeface="Aptos"/>
              </a:rPr>
              <a:t>Sektorenübergreifende Versorger (Level Ii)</a:t>
            </a:r>
            <a:endParaRPr b="0" lang="de-DE" sz="2800" spc="-1" strike="noStrike">
              <a:solidFill>
                <a:srgbClr val="000000"/>
              </a:solidFill>
              <a:latin typeface="Aptos"/>
            </a:endParaRPr>
          </a:p>
          <a:p>
            <a:pPr>
              <a:lnSpc>
                <a:spcPct val="90000"/>
              </a:lnSpc>
              <a:spcBef>
                <a:spcPts val="1417"/>
              </a:spcBef>
              <a:buNone/>
            </a:pPr>
            <a:endParaRPr b="0" lang="de-DE" sz="3200" spc="-1" strike="noStrike">
              <a:solidFill>
                <a:srgbClr val="000000"/>
              </a:solidFill>
              <a:latin typeface="Aptos"/>
            </a:endParaRPr>
          </a:p>
          <a:p>
            <a:pPr lvl="1" marL="685800" indent="-228600">
              <a:lnSpc>
                <a:spcPct val="90000"/>
              </a:lnSpc>
              <a:spcBef>
                <a:spcPts val="499"/>
              </a:spcBef>
              <a:buClr>
                <a:srgbClr val="000000"/>
              </a:buClr>
              <a:buFont typeface="Arial"/>
              <a:buChar char="•"/>
            </a:pPr>
            <a:r>
              <a:rPr b="1" lang="de-DE" sz="3200" spc="-1" strike="noStrike" u="sng">
                <a:solidFill>
                  <a:srgbClr val="000000"/>
                </a:solidFill>
                <a:uFillTx/>
                <a:latin typeface="Aptos"/>
              </a:rPr>
              <a:t>Finanzierungsregelungen</a:t>
            </a:r>
            <a:endParaRPr b="0" lang="de-DE" sz="3200" spc="-1" strike="noStrike">
              <a:solidFill>
                <a:srgbClr val="000000"/>
              </a:solidFill>
              <a:latin typeface="Aptos"/>
            </a:endParaRPr>
          </a:p>
          <a:p>
            <a:pPr lvl="2" marL="1143000" indent="-228600">
              <a:lnSpc>
                <a:spcPct val="90000"/>
              </a:lnSpc>
              <a:spcBef>
                <a:spcPts val="499"/>
              </a:spcBef>
              <a:buClr>
                <a:srgbClr val="000000"/>
              </a:buClr>
              <a:buFont typeface="Arial"/>
              <a:buChar char="•"/>
            </a:pPr>
            <a:r>
              <a:rPr b="0" lang="de-DE" sz="2800" spc="-1" strike="noStrike">
                <a:solidFill>
                  <a:srgbClr val="000000"/>
                </a:solidFill>
                <a:latin typeface="Aptos"/>
              </a:rPr>
              <a:t>Vergütung sektorenübergreifende Versorger</a:t>
            </a:r>
            <a:endParaRPr b="0" lang="de-DE" sz="2800" spc="-1" strike="noStrike">
              <a:solidFill>
                <a:srgbClr val="000000"/>
              </a:solidFill>
              <a:latin typeface="Aptos"/>
            </a:endParaRPr>
          </a:p>
          <a:p>
            <a:pPr lvl="2" marL="1143000" indent="-228600">
              <a:lnSpc>
                <a:spcPct val="90000"/>
              </a:lnSpc>
              <a:spcBef>
                <a:spcPts val="499"/>
              </a:spcBef>
              <a:buClr>
                <a:srgbClr val="000000"/>
              </a:buClr>
              <a:buFont typeface="Arial"/>
              <a:buChar char="•"/>
            </a:pPr>
            <a:r>
              <a:rPr b="0" lang="de-DE" sz="2800" spc="-1" strike="noStrike">
                <a:solidFill>
                  <a:srgbClr val="000000"/>
                </a:solidFill>
                <a:latin typeface="Aptos"/>
              </a:rPr>
              <a:t>Vorhaltevergütung</a:t>
            </a:r>
            <a:endParaRPr b="0" lang="de-DE" sz="2800" spc="-1" strike="noStrike">
              <a:solidFill>
                <a:srgbClr val="000000"/>
              </a:solidFill>
              <a:latin typeface="Aptos"/>
            </a:endParaRPr>
          </a:p>
          <a:p>
            <a:pPr lvl="2" marL="1143000" indent="-228600">
              <a:lnSpc>
                <a:spcPct val="90000"/>
              </a:lnSpc>
              <a:spcBef>
                <a:spcPts val="499"/>
              </a:spcBef>
              <a:buClr>
                <a:srgbClr val="000000"/>
              </a:buClr>
              <a:buFont typeface="Arial"/>
              <a:buChar char="•"/>
            </a:pPr>
            <a:r>
              <a:rPr b="0" lang="de-DE" sz="2800" spc="-1" strike="noStrike">
                <a:solidFill>
                  <a:srgbClr val="000000"/>
                </a:solidFill>
                <a:latin typeface="Aptos"/>
              </a:rPr>
              <a:t>Weitere finanzielle Regelungen</a:t>
            </a:r>
            <a:endParaRPr b="0" lang="de-DE" sz="2800" spc="-1" strike="noStrike">
              <a:solidFill>
                <a:srgbClr val="000000"/>
              </a:solidFill>
              <a:latin typeface="Aptos"/>
            </a:endParaRPr>
          </a:p>
          <a:p>
            <a:pPr marL="914400">
              <a:lnSpc>
                <a:spcPct val="90000"/>
              </a:lnSpc>
              <a:spcBef>
                <a:spcPts val="499"/>
              </a:spcBef>
              <a:buNone/>
              <a:tabLst>
                <a:tab algn="l" pos="0"/>
              </a:tabLst>
            </a:pPr>
            <a:endParaRPr b="0" lang="de-DE" sz="2800" spc="-1" strike="noStrike">
              <a:solidFill>
                <a:srgbClr val="000000"/>
              </a:solidFill>
              <a:latin typeface="Aptos"/>
            </a:endParaRPr>
          </a:p>
          <a:p>
            <a:pPr>
              <a:lnSpc>
                <a:spcPct val="90000"/>
              </a:lnSpc>
              <a:spcBef>
                <a:spcPts val="1001"/>
              </a:spcBef>
              <a:buNone/>
              <a:tabLst>
                <a:tab algn="l" pos="0"/>
              </a:tabLst>
            </a:pPr>
            <a:endParaRPr b="0" lang="de-DE" sz="3600" spc="-1" strike="noStrike">
              <a:solidFill>
                <a:srgbClr val="000000"/>
              </a:solidFill>
              <a:latin typeface="Aptos"/>
            </a:endParaRPr>
          </a:p>
          <a:p>
            <a:pPr>
              <a:lnSpc>
                <a:spcPct val="90000"/>
              </a:lnSpc>
              <a:spcBef>
                <a:spcPts val="1001"/>
              </a:spcBef>
              <a:buNone/>
              <a:tabLst>
                <a:tab algn="l" pos="0"/>
              </a:tabLst>
            </a:pPr>
            <a:endParaRPr b="0" lang="de-DE" sz="3600" spc="-1" strike="noStrike">
              <a:solidFill>
                <a:srgbClr val="000000"/>
              </a:solidFill>
              <a:latin typeface="Aptos"/>
            </a:endParaRPr>
          </a:p>
        </p:txBody>
      </p:sp>
      <p:graphicFrame>
        <p:nvGraphicFramePr>
          <p:cNvPr id="1" name="Diagram1"/>
          <p:cNvGraphicFramePr/>
          <p:nvPr>
            <p:extLst>
              <p:ext uri="{D42A27DB-BD31-4B8C-83A1-F6EECF244321}">
                <p14:modId xmlns:p14="http://schemas.microsoft.com/office/powerpoint/2010/main" val="2948684896"/>
              </p:ext>
            </p:extLst>
          </p:nvPr>
        </p:nvGraphicFramePr>
        <p:xfrm>
          <a:off x="2629800" y="3143880"/>
          <a:ext cx="643680" cy="28476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type="title"/>
          </p:nvPr>
        </p:nvSpPr>
        <p:spPr>
          <a:xfrm>
            <a:off x="838080" y="7092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a:ea typeface="Calibri"/>
              </a:rPr>
              <a:t>Exkurs: Ausgangssituation</a:t>
            </a:r>
            <a:endParaRPr b="0" lang="de-DE" sz="4400" spc="-1" strike="noStrike">
              <a:solidFill>
                <a:srgbClr val="000000"/>
              </a:solidFill>
              <a:latin typeface="Aptos"/>
            </a:endParaRPr>
          </a:p>
        </p:txBody>
      </p:sp>
      <p:sp>
        <p:nvSpPr>
          <p:cNvPr id="96" name="PlaceHolder 2"/>
          <p:cNvSpPr>
            <a:spLocks noGrp="1"/>
          </p:cNvSpPr>
          <p:nvPr>
            <p:ph/>
          </p:nvPr>
        </p:nvSpPr>
        <p:spPr>
          <a:xfrm>
            <a:off x="426600" y="1508040"/>
            <a:ext cx="11338560" cy="5027400"/>
          </a:xfrm>
          <a:prstGeom prst="rect">
            <a:avLst/>
          </a:prstGeom>
          <a:noFill/>
          <a:ln w="0">
            <a:noFill/>
          </a:ln>
        </p:spPr>
        <p:txBody>
          <a:bodyPr anchor="t">
            <a:noAutofit/>
          </a:bodyPr>
          <a:p>
            <a:pPr algn="ctr">
              <a:lnSpc>
                <a:spcPct val="90000"/>
              </a:lnSpc>
              <a:spcBef>
                <a:spcPts val="1001"/>
              </a:spcBef>
              <a:buNone/>
              <a:tabLst>
                <a:tab algn="l" pos="0"/>
              </a:tabLst>
            </a:pPr>
            <a:r>
              <a:rPr b="1" lang="de-DE" sz="2400" spc="-1" strike="noStrike">
                <a:solidFill>
                  <a:srgbClr val="000000"/>
                </a:solidFill>
                <a:latin typeface="Aptos"/>
              </a:rPr>
              <a:t>Entwicklung Zahl der Krankenhäuser und Betten seit 1991</a:t>
            </a:r>
            <a:endParaRPr b="0" lang="de-DE" sz="2400" spc="-1" strike="noStrike">
              <a:solidFill>
                <a:srgbClr val="000000"/>
              </a:solidFill>
              <a:latin typeface="Aptos"/>
            </a:endParaRPr>
          </a:p>
        </p:txBody>
      </p:sp>
      <p:graphicFrame>
        <p:nvGraphicFramePr>
          <p:cNvPr id="97" name="Objekt 4"/>
          <p:cNvGraphicFramePr/>
          <p:nvPr/>
        </p:nvGraphicFramePr>
        <p:xfrm>
          <a:off x="2967840" y="2403720"/>
          <a:ext cx="6042600" cy="3236400"/>
        </p:xfrm>
        <a:graphic>
          <a:graphicData uri="http://schemas.openxmlformats.org/presentationml/2006/ole">
            <p:oleObj progId="Excel.Sheet.12" r:id="rId1" spid="">
              <p:embed/>
              <p:pic>
                <p:nvPicPr>
                  <p:cNvPr id="98" name="Objekt 4" descr=""/>
                  <p:cNvPicPr/>
                  <p:nvPr/>
                </p:nvPicPr>
                <p:blipFill>
                  <a:blip r:embed="rId2"/>
                  <a:stretch/>
                </p:blipFill>
                <p:spPr>
                  <a:xfrm>
                    <a:off x="2967840" y="2403720"/>
                    <a:ext cx="6042600" cy="3236400"/>
                  </a:xfrm>
                  <a:prstGeom prst="rect">
                    <a:avLst/>
                  </a:prstGeom>
                  <a:ln w="0">
                    <a:noFill/>
                  </a:ln>
                </p:spPr>
              </p:pic>
            </p:oleObj>
          </a:graphicData>
        </a:graphic>
      </p:graphicFrame>
      <p:pic>
        <p:nvPicPr>
          <p:cNvPr id="99" name="" descr=""/>
          <p:cNvPicPr/>
          <p:nvPr/>
        </p:nvPicPr>
        <p:blipFill>
          <a:blip r:embed="rId3"/>
          <a:stretch/>
        </p:blipFill>
        <p:spPr>
          <a:xfrm>
            <a:off x="2959200" y="2400480"/>
            <a:ext cx="6032520" cy="322596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712800" y="2528640"/>
            <a:ext cx="10515240" cy="1325160"/>
          </a:xfrm>
          <a:prstGeom prst="rect">
            <a:avLst/>
          </a:prstGeom>
          <a:noFill/>
          <a:ln w="0">
            <a:noFill/>
          </a:ln>
        </p:spPr>
        <p:txBody>
          <a:bodyPr anchor="ctr">
            <a:normAutofit fontScale="68000"/>
          </a:bodyPr>
          <a:p>
            <a:pPr algn="ctr">
              <a:lnSpc>
                <a:spcPct val="90000"/>
              </a:lnSpc>
              <a:buNone/>
            </a:pPr>
            <a:r>
              <a:rPr b="0" lang="de-DE" sz="4400" spc="-1" strike="noStrike" u="sng">
                <a:solidFill>
                  <a:srgbClr val="000000"/>
                </a:solidFill>
                <a:uFillTx/>
                <a:latin typeface="Calibri"/>
                <a:ea typeface="Calibri"/>
              </a:rPr>
              <a:t>Strukturregelungen:</a:t>
            </a:r>
            <a:br>
              <a:rPr sz="4400"/>
            </a:br>
            <a:br>
              <a:rPr sz="4400"/>
            </a:br>
            <a:r>
              <a:rPr b="0" lang="de-DE" sz="4400" spc="-1" strike="noStrike">
                <a:solidFill>
                  <a:srgbClr val="ff0000"/>
                </a:solidFill>
                <a:latin typeface="Calibri"/>
                <a:ea typeface="Calibri"/>
              </a:rPr>
              <a:t>Leistungsgruppen</a:t>
            </a:r>
            <a:endParaRPr b="0" lang="de-DE" sz="44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292320" y="-123480"/>
            <a:ext cx="11148840" cy="1325160"/>
          </a:xfrm>
          <a:prstGeom prst="rect">
            <a:avLst/>
          </a:prstGeom>
          <a:noFill/>
          <a:ln w="0">
            <a:noFill/>
          </a:ln>
        </p:spPr>
        <p:txBody>
          <a:bodyPr anchor="ctr">
            <a:normAutofit/>
          </a:bodyPr>
          <a:p>
            <a:pPr>
              <a:lnSpc>
                <a:spcPct val="90000"/>
              </a:lnSpc>
              <a:buNone/>
            </a:pPr>
            <a:r>
              <a:rPr b="0" lang="de-DE" sz="4400" spc="-1" strike="noStrike" u="sng">
                <a:solidFill>
                  <a:srgbClr val="000000"/>
                </a:solidFill>
                <a:uFillTx/>
                <a:latin typeface="Calibri"/>
                <a:ea typeface="Calibri"/>
              </a:rPr>
              <a:t>Leistungsgruppen - 1</a:t>
            </a:r>
            <a:r>
              <a:rPr b="0" lang="de-DE" sz="4400" spc="-1" strike="noStrike">
                <a:solidFill>
                  <a:srgbClr val="000000"/>
                </a:solidFill>
                <a:latin typeface="Calibri"/>
                <a:ea typeface="Calibri"/>
              </a:rPr>
              <a:t> </a:t>
            </a:r>
            <a:r>
              <a:rPr b="0" lang="de-DE" sz="2000" spc="-1" strike="noStrike">
                <a:solidFill>
                  <a:srgbClr val="000000"/>
                </a:solidFill>
                <a:latin typeface="Calibri"/>
                <a:ea typeface="Calibri"/>
              </a:rPr>
              <a:t>(SGB 5 § 135e)</a:t>
            </a:r>
            <a:endParaRPr b="0" lang="de-DE" sz="2000" spc="-1" strike="noStrike">
              <a:solidFill>
                <a:srgbClr val="000000"/>
              </a:solidFill>
              <a:latin typeface="Aptos"/>
            </a:endParaRPr>
          </a:p>
        </p:txBody>
      </p:sp>
      <p:sp>
        <p:nvSpPr>
          <p:cNvPr id="102" name="PlaceHolder 2"/>
          <p:cNvSpPr>
            <a:spLocks noGrp="1"/>
          </p:cNvSpPr>
          <p:nvPr>
            <p:ph/>
          </p:nvPr>
        </p:nvSpPr>
        <p:spPr>
          <a:xfrm>
            <a:off x="292320" y="1202040"/>
            <a:ext cx="11789280" cy="5298480"/>
          </a:xfrm>
          <a:prstGeom prst="rect">
            <a:avLst/>
          </a:prstGeom>
          <a:noFill/>
          <a:ln w="0">
            <a:noFill/>
          </a:ln>
        </p:spPr>
        <p:txBody>
          <a:bodyPr anchor="t">
            <a:normAutofit fontScale="83000"/>
          </a:bodyPr>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65 Leistungsgruppen – 60 aus NRW plus 5</a:t>
            </a:r>
            <a:endParaRPr b="0" lang="de-DE" sz="2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Alles bezogen auf Standort </a:t>
            </a:r>
            <a:r>
              <a:rPr b="0" lang="de-DE" sz="2800" spc="-1" strike="noStrike">
                <a:solidFill>
                  <a:srgbClr val="000000"/>
                </a:solidFill>
                <a:latin typeface="Calibri"/>
                <a:ea typeface="Calibri"/>
              </a:rPr>
              <a:t>(mehr als 2 km entfernt)</a:t>
            </a:r>
            <a:endParaRPr b="0" lang="de-DE" sz="2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Bundeseinheitliche Qualitätskriterien</a:t>
            </a:r>
            <a:endParaRPr b="0" lang="de-DE" sz="2800" spc="-1" strike="noStrike">
              <a:solidFill>
                <a:srgbClr val="000000"/>
              </a:solidFill>
              <a:latin typeface="Aptos"/>
            </a:endParaRPr>
          </a:p>
          <a:p>
            <a:pPr lvl="1" marL="800280" indent="-343080">
              <a:lnSpc>
                <a:spcPct val="107000"/>
              </a:lnSpc>
              <a:spcBef>
                <a:spcPts val="499"/>
              </a:spcBef>
              <a:buClr>
                <a:srgbClr val="000000"/>
              </a:buClr>
              <a:buFont typeface="Symbol"/>
              <a:buChar char=""/>
            </a:pPr>
            <a:r>
              <a:rPr b="0" lang="de-DE" sz="2400" spc="-1" strike="noStrike">
                <a:solidFill>
                  <a:srgbClr val="000000"/>
                </a:solidFill>
                <a:latin typeface="Calibri"/>
                <a:ea typeface="Calibri"/>
              </a:rPr>
              <a:t>Sachliche und personelle Ausstattung, sonstige Struktur- und Prozesskriterien</a:t>
            </a:r>
            <a:endParaRPr b="0" lang="de-DE" sz="2400" spc="-1" strike="noStrike">
              <a:solidFill>
                <a:srgbClr val="000000"/>
              </a:solidFill>
              <a:latin typeface="Aptos"/>
            </a:endParaRPr>
          </a:p>
          <a:p>
            <a:pPr lvl="1" marL="800280" indent="-343080">
              <a:lnSpc>
                <a:spcPct val="107000"/>
              </a:lnSpc>
              <a:spcBef>
                <a:spcPts val="499"/>
              </a:spcBef>
              <a:buClr>
                <a:srgbClr val="000000"/>
              </a:buClr>
              <a:buFont typeface="Symbol"/>
              <a:buChar char=""/>
            </a:pPr>
            <a:r>
              <a:rPr b="0" lang="de-DE" sz="2400" spc="-1" strike="noStrike">
                <a:solidFill>
                  <a:srgbClr val="000000"/>
                </a:solidFill>
                <a:latin typeface="Calibri"/>
                <a:ea typeface="Calibri"/>
              </a:rPr>
              <a:t>Verwandte Leistungsgruppen (dürfen nur gemeinsam erbracht werden)</a:t>
            </a:r>
            <a:endParaRPr b="0" lang="de-DE" sz="2400" spc="-1" strike="noStrike">
              <a:solidFill>
                <a:srgbClr val="000000"/>
              </a:solidFill>
              <a:latin typeface="Aptos"/>
            </a:endParaRPr>
          </a:p>
          <a:p>
            <a:pPr lvl="1" marL="800280" indent="-343080">
              <a:lnSpc>
                <a:spcPct val="107000"/>
              </a:lnSpc>
              <a:spcBef>
                <a:spcPts val="499"/>
              </a:spcBef>
              <a:buClr>
                <a:srgbClr val="000000"/>
              </a:buClr>
              <a:buFont typeface="Symbol"/>
              <a:buChar char=""/>
            </a:pPr>
            <a:r>
              <a:rPr b="0" lang="de-DE" sz="2400" spc="-1" strike="noStrike">
                <a:solidFill>
                  <a:srgbClr val="000000"/>
                </a:solidFill>
                <a:latin typeface="Calibri"/>
                <a:ea typeface="Calibri"/>
              </a:rPr>
              <a:t>Mögliche Erbringung von best. Q-Kriterien in Kooperation</a:t>
            </a:r>
            <a:endParaRPr b="0" lang="de-DE" sz="2400" spc="-1" strike="noStrike">
              <a:solidFill>
                <a:srgbClr val="000000"/>
              </a:solidFill>
              <a:latin typeface="Aptos"/>
            </a:endParaRPr>
          </a:p>
          <a:p>
            <a:pPr lvl="1" marL="800280" indent="-343080">
              <a:lnSpc>
                <a:spcPct val="107000"/>
              </a:lnSpc>
              <a:spcBef>
                <a:spcPts val="499"/>
              </a:spcBef>
              <a:buClr>
                <a:srgbClr val="000000"/>
              </a:buClr>
              <a:buFont typeface="Symbol"/>
              <a:buChar char=""/>
            </a:pPr>
            <a:r>
              <a:rPr b="0" lang="de-DE" sz="2400" spc="-1" strike="noStrike">
                <a:solidFill>
                  <a:srgbClr val="000000"/>
                </a:solidFill>
                <a:latin typeface="Calibri"/>
                <a:ea typeface="Calibri"/>
              </a:rPr>
              <a:t>Auswahlkriterien bei mehreren Bewerbern</a:t>
            </a:r>
            <a:endParaRPr b="0" lang="de-DE" sz="2400" spc="-1" strike="noStrike">
              <a:solidFill>
                <a:srgbClr val="000000"/>
              </a:solidFill>
              <a:latin typeface="Aptos"/>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Bei Nichterfüllung keine Zuweisung der LG durch Land </a:t>
            </a:r>
            <a:r>
              <a:rPr b="0" lang="de-DE" sz="2800" spc="-1" strike="noStrike">
                <a:solidFill>
                  <a:srgbClr val="000000"/>
                </a:solidFill>
                <a:latin typeface="Calibri"/>
                <a:ea typeface="Calibri"/>
              </a:rPr>
              <a:t>(Ausnahmeregelungen s.u.)</a:t>
            </a:r>
            <a:endParaRPr b="0" lang="de-DE" sz="2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1" lang="de-DE" sz="2800" spc="-1" strike="noStrike">
                <a:solidFill>
                  <a:srgbClr val="000000"/>
                </a:solidFill>
                <a:latin typeface="Calibri"/>
                <a:ea typeface="Calibri"/>
              </a:rPr>
              <a:t>Keine Behandlung von Patienten außerhalb der zugewiesenen LG </a:t>
            </a:r>
            <a:r>
              <a:rPr b="0" lang="de-DE" sz="2800" spc="-1" strike="noStrike">
                <a:solidFill>
                  <a:srgbClr val="000000"/>
                </a:solidFill>
                <a:latin typeface="Calibri"/>
                <a:ea typeface="Calibri"/>
              </a:rPr>
              <a:t>(außer Notfälle)</a:t>
            </a:r>
            <a:endParaRPr b="0" lang="de-DE" sz="2800" spc="-1" strike="noStrike">
              <a:solidFill>
                <a:srgbClr val="000000"/>
              </a:solidFill>
              <a:latin typeface="Aptos"/>
            </a:endParaRPr>
          </a:p>
          <a:p>
            <a:pPr marL="343080" indent="-343080">
              <a:lnSpc>
                <a:spcPct val="107000"/>
              </a:lnSpc>
              <a:spcBef>
                <a:spcPts val="1001"/>
              </a:spcBef>
              <a:buClr>
                <a:srgbClr val="000000"/>
              </a:buClr>
              <a:buFont typeface="Symbol"/>
              <a:buChar char=""/>
            </a:pPr>
            <a:r>
              <a:rPr b="0" lang="de-DE" sz="2800" spc="-1" strike="noStrike">
                <a:solidFill>
                  <a:srgbClr val="000000"/>
                </a:solidFill>
                <a:latin typeface="Calibri"/>
                <a:ea typeface="Calibri"/>
              </a:rPr>
              <a:t>Anfangs Q-Kriterien, verwandte LG, Kooperationen und A-Kriterien von NRW</a:t>
            </a:r>
            <a:endParaRPr b="0" lang="de-DE" sz="28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5931000" y="96840"/>
            <a:ext cx="5645520" cy="1635840"/>
          </a:xfrm>
          <a:prstGeom prst="rect">
            <a:avLst/>
          </a:prstGeom>
          <a:noFill/>
          <a:ln w="0">
            <a:noFill/>
          </a:ln>
        </p:spPr>
        <p:txBody>
          <a:bodyPr anchor="ctr">
            <a:normAutofit fontScale="92000"/>
          </a:bodyPr>
          <a:p>
            <a:pPr>
              <a:lnSpc>
                <a:spcPct val="90000"/>
              </a:lnSpc>
              <a:buNone/>
            </a:pPr>
            <a:r>
              <a:rPr b="0" lang="de-DE" sz="4400" spc="-1" strike="noStrike" u="sng">
                <a:solidFill>
                  <a:srgbClr val="000000"/>
                </a:solidFill>
                <a:uFillTx/>
                <a:latin typeface="Aptos Display"/>
              </a:rPr>
              <a:t>60 Leistungsgruppen NRW</a:t>
            </a:r>
            <a:endParaRPr b="0" lang="de-DE" sz="4400" spc="-1" strike="noStrike">
              <a:solidFill>
                <a:srgbClr val="000000"/>
              </a:solidFill>
              <a:latin typeface="Aptos"/>
            </a:endParaRPr>
          </a:p>
        </p:txBody>
      </p:sp>
      <p:sp>
        <p:nvSpPr>
          <p:cNvPr id="104" name="Textfeld 4"/>
          <p:cNvSpPr/>
          <p:nvPr/>
        </p:nvSpPr>
        <p:spPr>
          <a:xfrm>
            <a:off x="5715000" y="2021040"/>
            <a:ext cx="5807160" cy="307656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de-DE" sz="2800" spc="-1" strike="noStrike">
                <a:solidFill>
                  <a:srgbClr val="ff0000"/>
                </a:solidFill>
                <a:latin typeface="Aptos"/>
              </a:rPr>
              <a:t>Plus:</a:t>
            </a:r>
            <a:endParaRPr b="0" lang="de-DE" sz="2800" spc="-1" strike="noStrike">
              <a:latin typeface="Arial"/>
            </a:endParaRPr>
          </a:p>
          <a:p>
            <a:pPr marL="343080" indent="-343080">
              <a:lnSpc>
                <a:spcPct val="100000"/>
              </a:lnSpc>
              <a:buClr>
                <a:srgbClr val="000000"/>
              </a:buClr>
              <a:buFont typeface="Arial"/>
              <a:buChar char="•"/>
            </a:pPr>
            <a:r>
              <a:rPr b="0" lang="de-DE" sz="2400" spc="-1" strike="noStrike">
                <a:solidFill>
                  <a:srgbClr val="000000"/>
                </a:solidFill>
                <a:latin typeface="Aptos"/>
              </a:rPr>
              <a:t>Infektiologie</a:t>
            </a:r>
            <a:endParaRPr b="0" lang="de-DE" sz="2400" spc="-1" strike="noStrike">
              <a:latin typeface="Arial"/>
            </a:endParaRPr>
          </a:p>
          <a:p>
            <a:pPr marL="343080" indent="-343080">
              <a:lnSpc>
                <a:spcPct val="100000"/>
              </a:lnSpc>
              <a:buClr>
                <a:srgbClr val="000000"/>
              </a:buClr>
              <a:buFont typeface="Arial"/>
              <a:buChar char="•"/>
            </a:pPr>
            <a:r>
              <a:rPr b="0" lang="de-DE" sz="2400" spc="-1" strike="noStrike">
                <a:solidFill>
                  <a:srgbClr val="000000"/>
                </a:solidFill>
                <a:latin typeface="Aptos"/>
              </a:rPr>
              <a:t>Notfallmedizin</a:t>
            </a:r>
            <a:endParaRPr b="0" lang="de-DE" sz="2400" spc="-1" strike="noStrike">
              <a:latin typeface="Arial"/>
            </a:endParaRPr>
          </a:p>
          <a:p>
            <a:pPr marL="343080" indent="-343080">
              <a:lnSpc>
                <a:spcPct val="100000"/>
              </a:lnSpc>
              <a:buClr>
                <a:srgbClr val="000000"/>
              </a:buClr>
              <a:buFont typeface="Arial"/>
              <a:buChar char="•"/>
            </a:pPr>
            <a:r>
              <a:rPr b="0" lang="de-DE" sz="2400" spc="-1" strike="noStrike">
                <a:solidFill>
                  <a:srgbClr val="000000"/>
                </a:solidFill>
                <a:latin typeface="Aptos"/>
              </a:rPr>
              <a:t>spezielle Traumatologie</a:t>
            </a:r>
            <a:endParaRPr b="0" lang="de-DE" sz="2400" spc="-1" strike="noStrike">
              <a:latin typeface="Arial"/>
            </a:endParaRPr>
          </a:p>
          <a:p>
            <a:pPr marL="343080" indent="-343080">
              <a:lnSpc>
                <a:spcPct val="100000"/>
              </a:lnSpc>
              <a:buClr>
                <a:srgbClr val="000000"/>
              </a:buClr>
              <a:buFont typeface="Arial"/>
              <a:buChar char="•"/>
            </a:pPr>
            <a:r>
              <a:rPr b="0" lang="de-DE" sz="2400" spc="-1" strike="noStrike">
                <a:solidFill>
                  <a:srgbClr val="000000"/>
                </a:solidFill>
                <a:latin typeface="Aptos"/>
              </a:rPr>
              <a:t>spezielle Kinder- und Jugendmedizin</a:t>
            </a:r>
            <a:endParaRPr b="0" lang="de-DE" sz="2400" spc="-1" strike="noStrike">
              <a:latin typeface="Arial"/>
            </a:endParaRPr>
          </a:p>
          <a:p>
            <a:pPr marL="343080" indent="-343080">
              <a:lnSpc>
                <a:spcPct val="100000"/>
              </a:lnSpc>
              <a:buClr>
                <a:srgbClr val="000000"/>
              </a:buClr>
              <a:buFont typeface="Arial"/>
              <a:buChar char="•"/>
            </a:pPr>
            <a:r>
              <a:rPr b="0" lang="de-DE" sz="2400" spc="-1" strike="noStrike">
                <a:solidFill>
                  <a:srgbClr val="000000"/>
                </a:solidFill>
                <a:latin typeface="Aptos"/>
              </a:rPr>
              <a:t>speziellen Kinder- und Jugendchirurgie</a:t>
            </a:r>
            <a:endParaRPr b="0" lang="de-DE" sz="2400" spc="-1" strike="noStrike">
              <a:latin typeface="Arial"/>
            </a:endParaRPr>
          </a:p>
        </p:txBody>
      </p:sp>
      <p:sp>
        <p:nvSpPr>
          <p:cNvPr id="105" name="Textfeld 2"/>
          <p:cNvSpPr/>
          <p:nvPr/>
        </p:nvSpPr>
        <p:spPr>
          <a:xfrm>
            <a:off x="1025280" y="523440"/>
            <a:ext cx="4408200" cy="6581880"/>
          </a:xfrm>
          <a:prstGeom prst="rect">
            <a:avLst/>
          </a:prstGeom>
          <a:noFill/>
          <a:ln w="0">
            <a:noFill/>
          </a:ln>
        </p:spPr>
        <p:style>
          <a:lnRef idx="0"/>
          <a:fillRef idx="0"/>
          <a:effectRef idx="0"/>
          <a:fontRef idx="minor"/>
        </p:style>
        <p:txBody>
          <a:bodyPr lIns="90000" rIns="90000" tIns="45000" bIns="45000" anchor="t">
            <a:spAutoFit/>
          </a:bodyPr>
          <a:p>
            <a:pPr marL="285840" indent="-285840">
              <a:lnSpc>
                <a:spcPct val="100000"/>
              </a:lnSpc>
              <a:buClr>
                <a:srgbClr val="000000"/>
              </a:buClr>
              <a:buFont typeface="Arial"/>
              <a:buChar char="•"/>
            </a:pPr>
            <a:r>
              <a:rPr b="0" lang="de-DE" sz="2400" spc="-1" strike="noStrike">
                <a:solidFill>
                  <a:srgbClr val="000000"/>
                </a:solidFill>
                <a:latin typeface="Aptos"/>
              </a:rPr>
              <a:t>Allgemeine Innere</a:t>
            </a:r>
            <a:endParaRPr b="0" lang="de-DE" sz="2400" spc="-1" strike="noStrike">
              <a:latin typeface="Arial"/>
            </a:endParaRPr>
          </a:p>
          <a:p>
            <a:pPr marL="285840" indent="-285840">
              <a:lnSpc>
                <a:spcPct val="100000"/>
              </a:lnSpc>
              <a:buClr>
                <a:srgbClr val="000000"/>
              </a:buClr>
              <a:buFont typeface="Arial"/>
              <a:buChar char="•"/>
            </a:pPr>
            <a:r>
              <a:rPr b="0" lang="de-DE" sz="2400" spc="-1" strike="noStrike">
                <a:solidFill>
                  <a:srgbClr val="000000"/>
                </a:solidFill>
                <a:latin typeface="Aptos"/>
              </a:rPr>
              <a:t>Komplexe Gastroenterologie</a:t>
            </a:r>
            <a:endParaRPr b="0" lang="de-DE" sz="2400" spc="-1" strike="noStrike">
              <a:latin typeface="Arial"/>
            </a:endParaRPr>
          </a:p>
          <a:p>
            <a:pPr marL="285840" indent="-285840">
              <a:lnSpc>
                <a:spcPct val="100000"/>
              </a:lnSpc>
              <a:buClr>
                <a:srgbClr val="000000"/>
              </a:buClr>
              <a:buFont typeface="Arial"/>
              <a:buChar char="•"/>
            </a:pPr>
            <a:r>
              <a:rPr b="0" lang="de-DE" sz="2400" spc="-1" strike="noStrike">
                <a:solidFill>
                  <a:srgbClr val="000000"/>
                </a:solidFill>
                <a:latin typeface="Aptos"/>
              </a:rPr>
              <a:t>Leukämie und Lymphome</a:t>
            </a:r>
            <a:endParaRPr b="0" lang="de-DE" sz="2400" spc="-1" strike="noStrike">
              <a:latin typeface="Arial"/>
            </a:endParaRPr>
          </a:p>
          <a:p>
            <a:pPr marL="285840" indent="-285840">
              <a:lnSpc>
                <a:spcPct val="100000"/>
              </a:lnSpc>
              <a:buClr>
                <a:srgbClr val="000000"/>
              </a:buClr>
              <a:buFont typeface="Arial"/>
              <a:buChar char="•"/>
            </a:pPr>
            <a:r>
              <a:rPr b="0" lang="de-DE" sz="2400" spc="-1" strike="noStrike">
                <a:solidFill>
                  <a:srgbClr val="000000"/>
                </a:solidFill>
                <a:latin typeface="Aptos"/>
              </a:rPr>
              <a:t>Interventionelle Kardiologie</a:t>
            </a:r>
            <a:endParaRPr b="0" lang="de-DE" sz="2400" spc="-1" strike="noStrike">
              <a:latin typeface="Arial"/>
            </a:endParaRPr>
          </a:p>
          <a:p>
            <a:pPr>
              <a:lnSpc>
                <a:spcPct val="100000"/>
              </a:lnSpc>
              <a:buNone/>
            </a:pPr>
            <a:endParaRPr b="0" lang="de-DE" sz="2400" spc="-1" strike="noStrike">
              <a:latin typeface="Arial"/>
            </a:endParaRPr>
          </a:p>
          <a:p>
            <a:pPr marL="285840" indent="-285840">
              <a:lnSpc>
                <a:spcPct val="100000"/>
              </a:lnSpc>
              <a:buClr>
                <a:srgbClr val="000000"/>
              </a:buClr>
              <a:buFont typeface="Arial"/>
              <a:buChar char="•"/>
            </a:pPr>
            <a:r>
              <a:rPr b="0" lang="de-DE" sz="2400" spc="-1" strike="noStrike">
                <a:solidFill>
                  <a:srgbClr val="000000"/>
                </a:solidFill>
                <a:latin typeface="Aptos"/>
              </a:rPr>
              <a:t>Allgemeine Chirurgie</a:t>
            </a:r>
            <a:endParaRPr b="0" lang="de-DE" sz="2400" spc="-1" strike="noStrike">
              <a:latin typeface="Arial"/>
            </a:endParaRPr>
          </a:p>
          <a:p>
            <a:pPr marL="285840" indent="-285840">
              <a:lnSpc>
                <a:spcPct val="100000"/>
              </a:lnSpc>
              <a:buClr>
                <a:srgbClr val="000000"/>
              </a:buClr>
              <a:buFont typeface="Arial"/>
              <a:buChar char="•"/>
            </a:pPr>
            <a:r>
              <a:rPr b="0" lang="de-DE" sz="2400" spc="-1" strike="noStrike">
                <a:solidFill>
                  <a:srgbClr val="000000"/>
                </a:solidFill>
                <a:latin typeface="Aptos"/>
              </a:rPr>
              <a:t>Plastische Chirurgie</a:t>
            </a:r>
            <a:endParaRPr b="0" lang="de-DE" sz="2400" spc="-1" strike="noStrike">
              <a:latin typeface="Arial"/>
            </a:endParaRPr>
          </a:p>
          <a:p>
            <a:pPr marL="285840" indent="-285840">
              <a:lnSpc>
                <a:spcPct val="100000"/>
              </a:lnSpc>
              <a:buClr>
                <a:srgbClr val="000000"/>
              </a:buClr>
              <a:buFont typeface="Arial"/>
              <a:buChar char="•"/>
            </a:pPr>
            <a:r>
              <a:rPr b="0" lang="de-DE" sz="2400" spc="-1" strike="noStrike">
                <a:solidFill>
                  <a:srgbClr val="000000"/>
                </a:solidFill>
                <a:latin typeface="Aptos"/>
              </a:rPr>
              <a:t>Herzchirurgie</a:t>
            </a:r>
            <a:endParaRPr b="0" lang="de-DE" sz="2400" spc="-1" strike="noStrike">
              <a:latin typeface="Arial"/>
            </a:endParaRPr>
          </a:p>
          <a:p>
            <a:pPr marL="285840" indent="-285840">
              <a:lnSpc>
                <a:spcPct val="100000"/>
              </a:lnSpc>
              <a:buClr>
                <a:srgbClr val="000000"/>
              </a:buClr>
              <a:buFont typeface="Arial"/>
              <a:buChar char="•"/>
            </a:pPr>
            <a:r>
              <a:rPr b="0" lang="de-DE" sz="2400" spc="-1" strike="noStrike">
                <a:solidFill>
                  <a:srgbClr val="000000"/>
                </a:solidFill>
                <a:latin typeface="Aptos"/>
              </a:rPr>
              <a:t>Endoprothetik</a:t>
            </a:r>
            <a:endParaRPr b="0" lang="de-DE" sz="2400" spc="-1" strike="noStrike">
              <a:latin typeface="Arial"/>
            </a:endParaRPr>
          </a:p>
          <a:p>
            <a:pPr marL="285840" indent="-285840">
              <a:lnSpc>
                <a:spcPct val="100000"/>
              </a:lnSpc>
              <a:buClr>
                <a:srgbClr val="000000"/>
              </a:buClr>
              <a:buFont typeface="Arial"/>
              <a:buChar char="•"/>
            </a:pPr>
            <a:r>
              <a:rPr b="0" lang="de-DE" sz="2400" spc="-1" strike="noStrike">
                <a:solidFill>
                  <a:srgbClr val="000000"/>
                </a:solidFill>
                <a:latin typeface="Aptos"/>
              </a:rPr>
              <a:t>Lebereingriffe</a:t>
            </a:r>
            <a:endParaRPr b="0" lang="de-DE" sz="2400" spc="-1" strike="noStrike">
              <a:latin typeface="Arial"/>
            </a:endParaRPr>
          </a:p>
          <a:p>
            <a:pPr marL="285840" indent="-285840">
              <a:lnSpc>
                <a:spcPct val="100000"/>
              </a:lnSpc>
              <a:buClr>
                <a:srgbClr val="000000"/>
              </a:buClr>
              <a:buFont typeface="Arial"/>
              <a:buChar char="•"/>
            </a:pPr>
            <a:r>
              <a:rPr b="0" lang="de-DE" sz="2400" spc="-1" strike="noStrike">
                <a:solidFill>
                  <a:srgbClr val="000000"/>
                </a:solidFill>
                <a:latin typeface="Aptos"/>
              </a:rPr>
              <a:t>Pankreaseingriffe</a:t>
            </a:r>
            <a:endParaRPr b="0" lang="de-DE" sz="2400" spc="-1" strike="noStrike">
              <a:latin typeface="Arial"/>
            </a:endParaRPr>
          </a:p>
          <a:p>
            <a:pPr>
              <a:lnSpc>
                <a:spcPct val="100000"/>
              </a:lnSpc>
              <a:buNone/>
            </a:pPr>
            <a:endParaRPr b="0" lang="de-DE" sz="2400" spc="-1" strike="noStrike">
              <a:latin typeface="Arial"/>
            </a:endParaRPr>
          </a:p>
          <a:p>
            <a:pPr>
              <a:lnSpc>
                <a:spcPct val="100000"/>
              </a:lnSpc>
              <a:buNone/>
            </a:pPr>
            <a:endParaRPr b="0" lang="de-DE" sz="2400" spc="-1" strike="noStrike">
              <a:latin typeface="Arial"/>
            </a:endParaRPr>
          </a:p>
          <a:p>
            <a:pPr marL="285840" indent="-285840">
              <a:lnSpc>
                <a:spcPct val="100000"/>
              </a:lnSpc>
              <a:buClr>
                <a:srgbClr val="000000"/>
              </a:buClr>
              <a:buFont typeface="Arial"/>
              <a:buChar char="•"/>
            </a:pPr>
            <a:r>
              <a:rPr b="0" lang="de-DE" sz="2400" spc="-1" strike="noStrike">
                <a:solidFill>
                  <a:srgbClr val="000000"/>
                </a:solidFill>
                <a:latin typeface="Aptos"/>
              </a:rPr>
              <a:t>Augenheilkunde</a:t>
            </a:r>
            <a:endParaRPr b="0" lang="de-DE" sz="2400" spc="-1" strike="noStrike">
              <a:latin typeface="Arial"/>
            </a:endParaRPr>
          </a:p>
          <a:p>
            <a:pPr marL="285840" indent="-285840">
              <a:lnSpc>
                <a:spcPct val="100000"/>
              </a:lnSpc>
              <a:buClr>
                <a:srgbClr val="000000"/>
              </a:buClr>
              <a:buFont typeface="Arial"/>
              <a:buChar char="•"/>
            </a:pPr>
            <a:r>
              <a:rPr b="0" lang="de-DE" sz="2400" spc="-1" strike="noStrike">
                <a:solidFill>
                  <a:srgbClr val="000000"/>
                </a:solidFill>
                <a:latin typeface="Aptos"/>
              </a:rPr>
              <a:t>Urologie</a:t>
            </a:r>
            <a:endParaRPr b="0" lang="de-DE" sz="2400" spc="-1" strike="noStrike">
              <a:latin typeface="Arial"/>
            </a:endParaRPr>
          </a:p>
          <a:p>
            <a:pPr>
              <a:lnSpc>
                <a:spcPct val="100000"/>
              </a:lnSpc>
              <a:buNone/>
            </a:pPr>
            <a:endParaRPr b="0" lang="de-DE" sz="1800" spc="-1" strike="noStrike">
              <a:latin typeface="Arial"/>
            </a:endParaRPr>
          </a:p>
        </p:txBody>
      </p:sp>
      <p:sp>
        <p:nvSpPr>
          <p:cNvPr id="106" name="Textfeld 5"/>
          <p:cNvSpPr/>
          <p:nvPr/>
        </p:nvSpPr>
        <p:spPr>
          <a:xfrm>
            <a:off x="5742360" y="4875480"/>
            <a:ext cx="5353560" cy="1369440"/>
          </a:xfrm>
          <a:prstGeom prst="rect">
            <a:avLst/>
          </a:prstGeom>
          <a:noFill/>
          <a:ln w="0">
            <a:solidFill>
              <a:srgbClr val="ff0000"/>
            </a:solidFill>
          </a:ln>
        </p:spPr>
        <p:style>
          <a:lnRef idx="0"/>
          <a:fillRef idx="0"/>
          <a:effectRef idx="0"/>
          <a:fontRef idx="minor"/>
        </p:style>
        <p:txBody>
          <a:bodyPr lIns="90000" rIns="90000" tIns="45000" bIns="45000" anchor="t">
            <a:spAutoFit/>
          </a:bodyPr>
          <a:p>
            <a:pPr>
              <a:lnSpc>
                <a:spcPct val="100000"/>
              </a:lnSpc>
              <a:buNone/>
            </a:pPr>
            <a:r>
              <a:rPr b="1" lang="de-DE" sz="2800" spc="-1" strike="noStrike">
                <a:solidFill>
                  <a:srgbClr val="ff0000"/>
                </a:solidFill>
                <a:latin typeface="Calibri"/>
              </a:rPr>
              <a:t>Problem: Eindeutige Zuordnung jeder DRG zu jeweils 1 LG</a:t>
            </a:r>
            <a:endParaRPr b="0" lang="de-DE" sz="28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type="title"/>
          </p:nvPr>
        </p:nvSpPr>
        <p:spPr>
          <a:xfrm>
            <a:off x="838080" y="157320"/>
            <a:ext cx="10515240" cy="1325160"/>
          </a:xfrm>
          <a:prstGeom prst="rect">
            <a:avLst/>
          </a:prstGeom>
          <a:noFill/>
          <a:ln w="0">
            <a:noFill/>
          </a:ln>
        </p:spPr>
        <p:txBody>
          <a:bodyPr anchor="ctr">
            <a:noAutofit/>
          </a:bodyPr>
          <a:p>
            <a:pPr>
              <a:lnSpc>
                <a:spcPct val="90000"/>
              </a:lnSpc>
              <a:buNone/>
            </a:pPr>
            <a:r>
              <a:rPr b="0" lang="de-DE" sz="4400" spc="-1" strike="noStrike" u="sng">
                <a:solidFill>
                  <a:srgbClr val="000000"/>
                </a:solidFill>
                <a:uFillTx/>
                <a:latin typeface="Calibri"/>
                <a:ea typeface="Calibri"/>
              </a:rPr>
              <a:t>Exkurs: Leistungsgruppen NRW und Gefahren</a:t>
            </a:r>
            <a:endParaRPr b="0" lang="de-DE" sz="4400" spc="-1" strike="noStrike">
              <a:solidFill>
                <a:srgbClr val="000000"/>
              </a:solidFill>
              <a:latin typeface="Aptos"/>
            </a:endParaRPr>
          </a:p>
        </p:txBody>
      </p:sp>
      <p:sp>
        <p:nvSpPr>
          <p:cNvPr id="108" name="PlaceHolder 2"/>
          <p:cNvSpPr>
            <a:spLocks noGrp="1"/>
          </p:cNvSpPr>
          <p:nvPr>
            <p:ph/>
          </p:nvPr>
        </p:nvSpPr>
        <p:spPr>
          <a:xfrm>
            <a:off x="838080" y="1575000"/>
            <a:ext cx="10515240" cy="4574880"/>
          </a:xfrm>
          <a:prstGeom prst="rect">
            <a:avLst/>
          </a:prstGeom>
          <a:noFill/>
          <a:ln w="0">
            <a:noFill/>
          </a:ln>
        </p:spPr>
        <p:txBody>
          <a:bodyPr anchor="t">
            <a:normAutofit fontScale="74000"/>
          </a:bodyPr>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16 Versorgungsgebiete - 60 Leistungsgruppen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Land weist Patientenzahlen pro LG und pro VG aus</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Vorgabe einer „Ambulantisierungsquote“</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Kassen und Krankenhausträger verteilen über Verhandlungen diese Fallzahlen auf die einzelnen Häuser</a:t>
            </a:r>
            <a:endParaRPr b="0" lang="de-DE" sz="2800" spc="-1" strike="noStrike">
              <a:solidFill>
                <a:srgbClr val="000000"/>
              </a:solidFill>
              <a:latin typeface="Aptos"/>
            </a:endParaRPr>
          </a:p>
          <a:p>
            <a:pPr lvl="1" marL="685800" indent="-228600">
              <a:lnSpc>
                <a:spcPct val="90000"/>
              </a:lnSpc>
              <a:spcBef>
                <a:spcPts val="499"/>
              </a:spcBef>
              <a:buClr>
                <a:srgbClr val="ff0000"/>
              </a:buClr>
              <a:buFont typeface="Wingdings" charset="2"/>
              <a:buChar char=""/>
            </a:pPr>
            <a:r>
              <a:rPr b="0" lang="de-DE" sz="2400" spc="-1" strike="noStrike">
                <a:solidFill>
                  <a:srgbClr val="ff0000"/>
                </a:solidFill>
                <a:latin typeface="Aptos"/>
              </a:rPr>
              <a:t>Verhandlungen geben Kassen Einfluss auf die Planung</a:t>
            </a:r>
            <a:endParaRPr b="0" lang="de-DE" sz="2400" spc="-1" strike="noStrike">
              <a:solidFill>
                <a:srgbClr val="000000"/>
              </a:solidFill>
              <a:latin typeface="Aptos"/>
            </a:endParaRPr>
          </a:p>
          <a:p>
            <a:pPr lvl="1" marL="685800" indent="-228600">
              <a:lnSpc>
                <a:spcPct val="90000"/>
              </a:lnSpc>
              <a:spcBef>
                <a:spcPts val="499"/>
              </a:spcBef>
              <a:buClr>
                <a:srgbClr val="ff0000"/>
              </a:buClr>
              <a:buFont typeface="Wingdings" charset="2"/>
              <a:buChar char=""/>
            </a:pPr>
            <a:r>
              <a:rPr b="0" lang="de-DE" sz="2400" spc="-1" strike="noStrike">
                <a:solidFill>
                  <a:srgbClr val="ff0000"/>
                </a:solidFill>
                <a:latin typeface="Aptos"/>
              </a:rPr>
              <a:t>Annäherung an Vertragsmodell/Einkaufsmodell (Kassen verhandeln frei mit KHs)</a:t>
            </a:r>
            <a:endParaRPr b="0" lang="de-DE" sz="24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Land weist auf dieser Grundlage jedem KH Fallzahlen zu (Planfallzahlen)</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Gelten als Obergrenze (mit Korridor)</a:t>
            </a:r>
            <a:endParaRPr b="0" lang="de-DE" sz="2800" spc="-1" strike="noStrike">
              <a:solidFill>
                <a:srgbClr val="000000"/>
              </a:solidFill>
              <a:latin typeface="Aptos"/>
            </a:endParaRPr>
          </a:p>
          <a:p>
            <a:pPr marL="228600" indent="-228600">
              <a:lnSpc>
                <a:spcPct val="90000"/>
              </a:lnSpc>
              <a:spcBef>
                <a:spcPts val="1001"/>
              </a:spcBef>
              <a:buClr>
                <a:srgbClr val="000000"/>
              </a:buClr>
              <a:buFont typeface="Arial"/>
              <a:buChar char="•"/>
            </a:pPr>
            <a:r>
              <a:rPr b="0" lang="de-DE" sz="2800" spc="-1" strike="noStrike">
                <a:solidFill>
                  <a:srgbClr val="000000"/>
                </a:solidFill>
                <a:latin typeface="Aptos"/>
              </a:rPr>
              <a:t>Strafe: Entfernung aus Plan möglich</a:t>
            </a:r>
            <a:endParaRPr b="0" lang="de-DE" sz="2800" spc="-1" strike="noStrike">
              <a:solidFill>
                <a:srgbClr val="000000"/>
              </a:solidFill>
              <a:latin typeface="Aptos"/>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Aptos"/>
              </a:rPr>
              <a:t>Morbiditätsrisiko geht von Kassen auf Krankenhäuser über</a:t>
            </a:r>
            <a:endParaRPr b="0" lang="de-DE" sz="2800" spc="-1" strike="noStrike">
              <a:solidFill>
                <a:srgbClr val="000000"/>
              </a:solidFill>
              <a:latin typeface="Aptos"/>
            </a:endParaRPr>
          </a:p>
          <a:p>
            <a:pPr marL="228600" indent="-228600">
              <a:lnSpc>
                <a:spcPct val="90000"/>
              </a:lnSpc>
              <a:spcBef>
                <a:spcPts val="1001"/>
              </a:spcBef>
              <a:buClr>
                <a:srgbClr val="ff0000"/>
              </a:buClr>
              <a:buFont typeface="Wingdings" charset="2"/>
              <a:buChar char=""/>
            </a:pPr>
            <a:r>
              <a:rPr b="0" lang="de-DE" sz="2800" spc="-1" strike="noStrike">
                <a:solidFill>
                  <a:srgbClr val="ff0000"/>
                </a:solidFill>
                <a:latin typeface="Aptos"/>
              </a:rPr>
              <a:t>Anreiz Patienten nicht mehr zu behandeln, wenn Grenze erreicht (Wartezeiten, Verschieben in andere Bereiche/KHs (= Unterversorgung)</a:t>
            </a:r>
            <a:endParaRPr b="0" lang="de-DE" sz="2800" spc="-1" strike="noStrike">
              <a:solidFill>
                <a:srgbClr val="000000"/>
              </a:solidFill>
              <a:latin typeface="Aptos"/>
            </a:endParaRPr>
          </a:p>
          <a:p>
            <a:pPr>
              <a:lnSpc>
                <a:spcPct val="90000"/>
              </a:lnSpc>
              <a:spcBef>
                <a:spcPts val="1001"/>
              </a:spcBef>
              <a:buNone/>
            </a:pPr>
            <a:endParaRPr b="0" lang="de-DE" sz="2800" spc="-1" strike="noStrike">
              <a:solidFill>
                <a:srgbClr val="000000"/>
              </a:solidFill>
              <a:latin typeface="Aptos"/>
            </a:endParaRPr>
          </a:p>
          <a:p>
            <a:pPr>
              <a:lnSpc>
                <a:spcPct val="90000"/>
              </a:lnSpc>
              <a:spcBef>
                <a:spcPts val="1001"/>
              </a:spcBef>
              <a:buNone/>
            </a:pPr>
            <a:endParaRPr b="0" lang="de-DE" sz="2800" spc="-1" strike="noStrike">
              <a:solidFill>
                <a:srgbClr val="000000"/>
              </a:solidFill>
              <a:latin typeface="Aptos"/>
            </a:endParaRPr>
          </a:p>
          <a:p>
            <a:pPr>
              <a:lnSpc>
                <a:spcPct val="90000"/>
              </a:lnSpc>
              <a:spcBef>
                <a:spcPts val="1001"/>
              </a:spcBef>
              <a:buNone/>
            </a:pPr>
            <a:endParaRPr b="0" lang="de-DE" sz="2800" spc="-1" strike="noStrike">
              <a:solidFill>
                <a:srgbClr val="000000"/>
              </a:solidFill>
              <a:latin typeface="Aptos"/>
            </a:endParaRPr>
          </a:p>
          <a:p>
            <a:pPr>
              <a:lnSpc>
                <a:spcPct val="90000"/>
              </a:lnSpc>
              <a:spcBef>
                <a:spcPts val="1001"/>
              </a:spcBef>
              <a:buNone/>
            </a:pPr>
            <a:endParaRPr b="0" lang="de-DE" sz="2800" spc="-1" strike="noStrike">
              <a:solidFill>
                <a:srgbClr val="000000"/>
              </a:solidFill>
              <a:latin typeface="Apto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type="title"/>
          </p:nvPr>
        </p:nvSpPr>
        <p:spPr>
          <a:xfrm>
            <a:off x="821160" y="0"/>
            <a:ext cx="10549080" cy="1325160"/>
          </a:xfrm>
          <a:prstGeom prst="rect">
            <a:avLst/>
          </a:prstGeom>
          <a:noFill/>
          <a:ln w="0">
            <a:noFill/>
          </a:ln>
        </p:spPr>
        <p:txBody>
          <a:bodyPr anchor="ctr">
            <a:normAutofit/>
          </a:bodyPr>
          <a:p>
            <a:pPr>
              <a:lnSpc>
                <a:spcPct val="90000"/>
              </a:lnSpc>
              <a:buNone/>
            </a:pPr>
            <a:r>
              <a:rPr b="0" lang="de-DE" sz="4400" spc="-1" strike="noStrike" u="sng">
                <a:solidFill>
                  <a:srgbClr val="000000"/>
                </a:solidFill>
                <a:uFillTx/>
                <a:latin typeface="Calibri"/>
                <a:ea typeface="Calibri"/>
              </a:rPr>
              <a:t>Beispiele Qualitätskriterien im KHVVG</a:t>
            </a:r>
            <a:endParaRPr b="0" lang="de-DE" sz="4400" spc="-1" strike="noStrike">
              <a:solidFill>
                <a:srgbClr val="000000"/>
              </a:solidFill>
              <a:latin typeface="Aptos"/>
            </a:endParaRPr>
          </a:p>
        </p:txBody>
      </p:sp>
      <p:sp>
        <p:nvSpPr>
          <p:cNvPr id="110" name="Textfeld 6"/>
          <p:cNvSpPr/>
          <p:nvPr/>
        </p:nvSpPr>
        <p:spPr>
          <a:xfrm>
            <a:off x="954360" y="5520240"/>
            <a:ext cx="9874080" cy="676440"/>
          </a:xfrm>
          <a:prstGeom prst="rect">
            <a:avLst/>
          </a:prstGeom>
          <a:noFill/>
          <a:ln w="0">
            <a:noFill/>
          </a:ln>
        </p:spPr>
        <p:style>
          <a:lnRef idx="0"/>
          <a:fillRef idx="0"/>
          <a:effectRef idx="0"/>
          <a:fontRef idx="minor"/>
        </p:style>
        <p:txBody>
          <a:bodyPr lIns="90000" rIns="90000" tIns="45000" bIns="45000" anchor="t">
            <a:spAutoFit/>
          </a:bodyPr>
          <a:p>
            <a:pPr marL="343080" indent="-343080">
              <a:lnSpc>
                <a:spcPct val="107000"/>
              </a:lnSpc>
              <a:buClr>
                <a:srgbClr val="ff0000"/>
              </a:buClr>
              <a:buFont typeface="Wingdings" charset="2"/>
              <a:buChar char=""/>
            </a:pPr>
            <a:r>
              <a:rPr b="1" i="1" lang="de-DE" sz="1800" spc="-1" strike="noStrike">
                <a:solidFill>
                  <a:srgbClr val="ff0000"/>
                </a:solidFill>
                <a:latin typeface="Calibri"/>
                <a:ea typeface="Calibri"/>
              </a:rPr>
              <a:t>Qualitätskriterien NRW sind erfüllbar, Verschärfung droht über Rechtsverordnung, Planfallzahlen und Mindestfallzahlen</a:t>
            </a:r>
            <a:endParaRPr b="0" lang="de-DE" sz="1800" spc="-1" strike="noStrike">
              <a:latin typeface="Arial"/>
            </a:endParaRPr>
          </a:p>
        </p:txBody>
      </p:sp>
      <p:sp>
        <p:nvSpPr>
          <p:cNvPr id="111" name="Textfeld 3"/>
          <p:cNvSpPr/>
          <p:nvPr/>
        </p:nvSpPr>
        <p:spPr>
          <a:xfrm>
            <a:off x="954360" y="1325520"/>
            <a:ext cx="10018080" cy="146124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de-DE" sz="1800" spc="-1" strike="noStrike" u="sng">
                <a:solidFill>
                  <a:srgbClr val="000000"/>
                </a:solidFill>
                <a:uFillTx/>
                <a:latin typeface="Aptos"/>
              </a:rPr>
              <a:t>Allg. Innere: </a:t>
            </a:r>
            <a:r>
              <a:rPr b="0" lang="de-DE" sz="1800" spc="-1" strike="noStrike">
                <a:solidFill>
                  <a:srgbClr val="000000"/>
                </a:solidFill>
                <a:latin typeface="Aptos"/>
              </a:rPr>
              <a:t>LG Intensivmedizin (Standort), LG Allg. Chirurgie (Kooperation), Rö, EKG, Sono, Basislabor 24/7, CT 24/7 (Kooperation), Endoskopie (10 Std.), FA Innere (3 VZÄ), mindestens Rufdienst (24/7), PPUGV</a:t>
            </a:r>
            <a:endParaRPr b="0" lang="de-DE" sz="1800" spc="-1" strike="noStrike">
              <a:latin typeface="Arial"/>
            </a:endParaRPr>
          </a:p>
          <a:p>
            <a:pPr>
              <a:lnSpc>
                <a:spcPct val="100000"/>
              </a:lnSpc>
              <a:buNone/>
            </a:pPr>
            <a:r>
              <a:rPr b="0" lang="de-DE" sz="1800" spc="-1" strike="noStrike">
                <a:solidFill>
                  <a:srgbClr val="000000"/>
                </a:solidFill>
                <a:latin typeface="Aptos"/>
              </a:rPr>
              <a:t>Auswahlkriterium: LG Allg. Frauenheilkunde oder LG Ovarial-Ca, oder LG Brust oder LG Geburten</a:t>
            </a:r>
            <a:endParaRPr b="0" lang="de-DE" sz="1800" spc="-1" strike="noStrike">
              <a:latin typeface="Arial"/>
            </a:endParaRPr>
          </a:p>
        </p:txBody>
      </p:sp>
      <p:sp>
        <p:nvSpPr>
          <p:cNvPr id="112" name="Textfeld 5"/>
          <p:cNvSpPr/>
          <p:nvPr/>
        </p:nvSpPr>
        <p:spPr>
          <a:xfrm>
            <a:off x="954360" y="2598480"/>
            <a:ext cx="9607680" cy="118692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de-DE" sz="1800" spc="-1" strike="noStrike" u="sng">
                <a:solidFill>
                  <a:srgbClr val="000000"/>
                </a:solidFill>
                <a:uFillTx/>
                <a:latin typeface="Aptos"/>
              </a:rPr>
              <a:t>Komplexe Gastroenterologie: </a:t>
            </a:r>
            <a:r>
              <a:rPr b="0" lang="de-DE" sz="1800" spc="-1" strike="noStrike">
                <a:solidFill>
                  <a:srgbClr val="000000"/>
                </a:solidFill>
                <a:latin typeface="Aptos"/>
              </a:rPr>
              <a:t>LG Intensivmedizin, LG Allg. Innere, LG Allg. Chirurgie (alles Standort), LG Palliativmedizin (Kooperation), Endoskopie, Sono, Endosono, CT 24/7 (Standort), FA Innere+Gastro (3 VZÄ), mindestens Rufdienst (24/7), PPUGV</a:t>
            </a:r>
            <a:endParaRPr b="0" lang="de-DE" sz="1800" spc="-1" strike="noStrike">
              <a:latin typeface="Arial"/>
            </a:endParaRPr>
          </a:p>
        </p:txBody>
      </p:sp>
      <p:sp>
        <p:nvSpPr>
          <p:cNvPr id="113" name="Textfeld 7"/>
          <p:cNvSpPr/>
          <p:nvPr/>
        </p:nvSpPr>
        <p:spPr>
          <a:xfrm>
            <a:off x="954360" y="3695400"/>
            <a:ext cx="9607680" cy="2009880"/>
          </a:xfrm>
          <a:prstGeom prst="rect">
            <a:avLst/>
          </a:prstGeom>
          <a:noFill/>
          <a:ln w="0">
            <a:noFill/>
          </a:ln>
        </p:spPr>
        <p:style>
          <a:lnRef idx="0"/>
          <a:fillRef idx="0"/>
          <a:effectRef idx="0"/>
          <a:fontRef idx="minor"/>
        </p:style>
        <p:txBody>
          <a:bodyPr lIns="90000" rIns="90000" tIns="45000" bIns="45000" anchor="t">
            <a:spAutoFit/>
          </a:bodyPr>
          <a:p>
            <a:pPr>
              <a:lnSpc>
                <a:spcPct val="100000"/>
              </a:lnSpc>
              <a:buNone/>
            </a:pPr>
            <a:r>
              <a:rPr b="1" lang="de-DE" sz="1800" spc="-1" strike="noStrike" u="sng">
                <a:solidFill>
                  <a:srgbClr val="000000"/>
                </a:solidFill>
                <a:uFillTx/>
                <a:latin typeface="Aptos"/>
              </a:rPr>
              <a:t>Leukämie/Lymphome: </a:t>
            </a:r>
            <a:r>
              <a:rPr b="0" lang="de-DE" sz="1800" spc="-1" strike="noStrike">
                <a:solidFill>
                  <a:srgbClr val="000000"/>
                </a:solidFill>
                <a:latin typeface="Aptos"/>
              </a:rPr>
              <a:t>LG komplexe Intensivmedizin, LG Allg. Innere, LG Allg. Chirurgie, (alles Standort),</a:t>
            </a:r>
            <a:r>
              <a:rPr b="0" lang="de-DE" sz="1800" spc="-1" strike="noStrike">
                <a:solidFill>
                  <a:srgbClr val="000000"/>
                </a:solidFill>
                <a:latin typeface="Calibri"/>
              </a:rPr>
              <a:t> LG Palliativmedizin, LG Stammzelltransplantation, Strahlentherapie (Kooperation),</a:t>
            </a:r>
            <a:r>
              <a:rPr b="0" lang="de-DE" sz="1800" spc="-1" strike="noStrike">
                <a:solidFill>
                  <a:srgbClr val="000000"/>
                </a:solidFill>
                <a:latin typeface="Aptos"/>
              </a:rPr>
              <a:t> CT oder MRT24/7 (Kooperation), FA Innere (3 VZÄ), davon 2 FA Innere und Hämotologie+Onkologie, mindestens Rufdienst 24/7, Interdisziplinäre Tumorkonferenzen</a:t>
            </a:r>
            <a:endParaRPr b="0" lang="de-DE" sz="1800" spc="-1" strike="noStrike">
              <a:latin typeface="Arial"/>
            </a:endParaRPr>
          </a:p>
          <a:p>
            <a:pPr>
              <a:lnSpc>
                <a:spcPct val="100000"/>
              </a:lnSpc>
              <a:buNone/>
            </a:pPr>
            <a:r>
              <a:rPr b="0" lang="de-DE" sz="1800" spc="-1" strike="noStrike">
                <a:solidFill>
                  <a:srgbClr val="000000"/>
                </a:solidFill>
                <a:latin typeface="Aptos"/>
              </a:rPr>
              <a:t>A-Kriterium: LG Kinder-Hämatologie+Onkologie, LG Komplexe Gastroenterologie, LG Stammzelltransplantation</a:t>
            </a:r>
            <a:endParaRPr b="0" lang="de-DE" sz="1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LibreOffice/7.3.7.2$Linux_X86_64 LibreOffice_project/30$Build-2</Application>
  <AppVersion>15.0000</AppVersion>
  <Words>1887</Words>
  <Paragraphs>196</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2024-09-04T17:16:43Z</dcterms:created>
  <dc:creator>Thomas Böhm</dc:creator>
  <dc:description/>
  <dc:language>de-DE</dc:language>
  <cp:lastModifiedBy>Thomas Böhm</cp:lastModifiedBy>
  <dcterms:modified xsi:type="dcterms:W3CDTF">2024-09-21T14:48:45Z</dcterms:modified>
  <cp:revision>3</cp:revision>
  <dc:subject/>
  <dc:title>      Teil 3: Strukturreform durch Leistungsgruppen und Qualitätskriterien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i4>1</vt:i4>
  </property>
  <property fmtid="{D5CDD505-2E9C-101B-9397-08002B2CF9AE}" pid="3" name="Notes">
    <vt:i4>9</vt:i4>
  </property>
  <property fmtid="{D5CDD505-2E9C-101B-9397-08002B2CF9AE}" pid="4" name="PresentationFormat">
    <vt:lpwstr>Breitbild</vt:lpwstr>
  </property>
  <property fmtid="{D5CDD505-2E9C-101B-9397-08002B2CF9AE}" pid="5" name="Slides">
    <vt:i4>21</vt:i4>
  </property>
</Properties>
</file>