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9.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28.xml.rels" ContentType="application/vnd.openxmlformats-package.relationships+xml"/>
  <Override PartName="/ppt/notesSlides/_rels/notesSlide24.xml.rels" ContentType="application/vnd.openxmlformats-package.relationships+xml"/>
  <Override PartName="/ppt/notesSlides/_rels/notesSlide11.xml.rels" ContentType="application/vnd.openxmlformats-package.relationships+xml"/>
  <Override PartName="/ppt/notesSlides/_rels/notesSlide19.xml.rels" ContentType="application/vnd.openxmlformats-package.relationships+xml"/>
  <Override PartName="/ppt/notesSlides/_rels/notesSlide9.xml.rels" ContentType="application/vnd.openxmlformats-package.relationships+xml"/>
  <Override PartName="/ppt/notesSlides/_rels/notesSlide27.xml.rels" ContentType="application/vnd.openxmlformats-package.relationships+xml"/>
  <Override PartName="/ppt/notesSlides/_rels/notesSlide21.xml.rels" ContentType="application/vnd.openxmlformats-package.relationships+xml"/>
  <Override PartName="/ppt/notesSlides/_rels/notesSlide8.xml.rels" ContentType="application/vnd.openxmlformats-package.relationships+xml"/>
  <Override PartName="/ppt/notesSlides/_rels/notesSlide5.xml.rels" ContentType="application/vnd.openxmlformats-package.relationships+xml"/>
  <Override PartName="/ppt/notesSlides/_rels/notesSlide1.xml.rels" ContentType="application/vnd.openxmlformats-package.relationships+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4.xml" ContentType="application/vnd.openxmlformats-officedocument.presentationml.notesSlide+xml"/>
  <Override PartName="/ppt/notesSlides/notesSlide2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media/image1.png" ContentType="image/png"/>
  <Override PartName="/ppt/media/image2.png" ContentType="image/png"/>
  <Override PartName="/ppt/media/image3.wmf" ContentType="image/x-wmf"/>
  <Override PartName="/ppt/media/image4.png" ContentType="image/png"/>
  <Override PartName="/ppt/charts/_rels/chart1.xml.rels" ContentType="application/vnd.openxmlformats-package.relationships+xml"/>
  <Override PartName="/ppt/charts/chart1.xml" ContentType="application/vnd.openxmlformats-officedocument.drawingml.char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2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_rels/slide16.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27.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17.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14.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24.xml.rels" ContentType="application/vnd.openxmlformats-package.relationships+xml"/>
  <Override PartName="/ppt/slides/_rels/slide28.xml.rels" ContentType="application/vnd.openxmlformats-package.relationships+xml"/>
  <Override PartName="/ppt/slides/_rels/slide9.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slide30.xml" ContentType="application/vnd.openxmlformats-officedocument.presentationml.slide+xml"/>
  <Override PartName="/ppt/slides/slide28.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drawings/drawing1.xml" ContentType="application/vnd.openxmlformats-officedocument.drawingml.chartshap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presProps" Target="presProps.xml"/>
</Relationships>
</file>

<file path=ppt/charts/_rels/chart1.xml.rels><?xml version="1.0" encoding="UTF-8"?>
<Relationships xmlns="http://schemas.openxmlformats.org/package/2006/relationships"><Relationship Id="rId1" Type="http://schemas.openxmlformats.org/officeDocument/2006/relationships/chartUserShapes" Target="../drawings/drawing1.xml"/>
</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lang="en-US" sz="1600" spc="-1" strike="noStrike">
                <a:solidFill>
                  <a:srgbClr val="595959"/>
                </a:solidFill>
                <a:latin typeface="Calibri"/>
              </a:defRPr>
            </a:pPr>
            <a:r>
              <a:rPr b="1" lang="en-US" sz="1600" spc="-1" strike="noStrike">
                <a:solidFill>
                  <a:srgbClr val="595959"/>
                </a:solidFill>
                <a:latin typeface="Calibri"/>
              </a:rPr>
              <a:t>Verweildauer-Entwicklung in 5-Jahres-Schritten, alle KHs  </a:t>
            </a:r>
          </a:p>
        </c:rich>
      </c:tx>
      <c:overlay val="0"/>
      <c:spPr>
        <a:noFill/>
        <a:ln w="0">
          <a:noFill/>
        </a:ln>
      </c:spPr>
    </c:title>
    <c:autoTitleDeleted val="0"/>
    <c:plotArea>
      <c:barChart>
        <c:barDir val="col"/>
        <c:grouping val="clustered"/>
        <c:varyColors val="0"/>
        <c:ser>
          <c:idx val="0"/>
          <c:order val="0"/>
          <c:spPr>
            <a:solidFill>
              <a:srgbClr val="5b9bd5"/>
            </a:solidFill>
            <a:ln w="0">
              <a:noFill/>
            </a:ln>
          </c:spPr>
          <c:invertIfNegative val="0"/>
          <c:dPt>
            <c:idx val="3"/>
            <c:invertIfNegative val="0"/>
            <c:spPr>
              <a:solidFill>
                <a:srgbClr val="ff0000"/>
              </a:solidFill>
              <a:ln w="0">
                <a:noFill/>
              </a:ln>
            </c:spPr>
          </c:dPt>
          <c:dPt>
            <c:idx val="4"/>
            <c:invertIfNegative val="0"/>
            <c:spPr>
              <a:solidFill>
                <a:srgbClr val="ff0000"/>
              </a:solidFill>
              <a:ln w="0">
                <a:noFill/>
              </a:ln>
            </c:spPr>
          </c:dPt>
          <c:dPt>
            <c:idx val="5"/>
            <c:invertIfNegative val="0"/>
            <c:spPr>
              <a:solidFill>
                <a:srgbClr val="ff0000"/>
              </a:solidFill>
              <a:ln w="0">
                <a:noFill/>
              </a:ln>
            </c:spPr>
          </c:dPt>
          <c:dPt>
            <c:idx val="6"/>
            <c:invertIfNegative val="0"/>
            <c:spPr>
              <a:solidFill>
                <a:srgbClr val="ff0000"/>
              </a:solidFill>
              <a:ln w="0">
                <a:noFill/>
              </a:ln>
            </c:spPr>
          </c:dPt>
          <c:dLbls>
            <c:numFmt formatCode="General" sourceLinked="0"/>
            <c:dLbl>
              <c:idx val="3"/>
              <c:numFmt formatCode="General" sourceLinked="0"/>
              <c:txPr>
                <a:bodyPr wrap="square"/>
                <a:lstStyle/>
                <a:p>
                  <a:pPr>
                    <a:defRPr b="0" sz="900" spc="-1" strike="noStrike">
                      <a:solidFill>
                        <a:srgbClr val="404040"/>
                      </a:solidFill>
                      <a:latin typeface="Calibri"/>
                    </a:defRPr>
                  </a:pPr>
                </a:p>
              </c:txPr>
              <c:dLblPos val="outEnd"/>
              <c:showLegendKey val="0"/>
              <c:showVal val="1"/>
              <c:showCatName val="0"/>
              <c:showSerName val="0"/>
              <c:showPercent val="0"/>
              <c:separator>; </c:separator>
            </c:dLbl>
            <c:dLbl>
              <c:idx val="4"/>
              <c:numFmt formatCode="General" sourceLinked="0"/>
              <c:txPr>
                <a:bodyPr wrap="square"/>
                <a:lstStyle/>
                <a:p>
                  <a:pPr>
                    <a:defRPr b="0" sz="900" spc="-1" strike="noStrike">
                      <a:solidFill>
                        <a:srgbClr val="404040"/>
                      </a:solidFill>
                      <a:latin typeface="Calibri"/>
                    </a:defRPr>
                  </a:pPr>
                </a:p>
              </c:txPr>
              <c:dLblPos val="outEnd"/>
              <c:showLegendKey val="0"/>
              <c:showVal val="1"/>
              <c:showCatName val="0"/>
              <c:showSerName val="0"/>
              <c:showPercent val="0"/>
              <c:separator>; </c:separator>
            </c:dLbl>
            <c:dLbl>
              <c:idx val="5"/>
              <c:numFmt formatCode="General" sourceLinked="0"/>
              <c:txPr>
                <a:bodyPr wrap="square"/>
                <a:lstStyle/>
                <a:p>
                  <a:pPr>
                    <a:defRPr b="0" sz="900" spc="-1" strike="noStrike">
                      <a:solidFill>
                        <a:srgbClr val="404040"/>
                      </a:solidFill>
                      <a:latin typeface="Calibri"/>
                    </a:defRPr>
                  </a:pPr>
                </a:p>
              </c:txPr>
              <c:dLblPos val="outEnd"/>
              <c:showLegendKey val="0"/>
              <c:showVal val="1"/>
              <c:showCatName val="0"/>
              <c:showSerName val="0"/>
              <c:showPercent val="0"/>
              <c:separator>; </c:separator>
            </c:dLbl>
            <c:dLbl>
              <c:idx val="6"/>
              <c:numFmt formatCode="General" sourceLinked="0"/>
              <c:txPr>
                <a:bodyPr wrap="square"/>
                <a:lstStyle/>
                <a:p>
                  <a:pPr>
                    <a:defRPr b="0" sz="900" spc="-1" strike="noStrike">
                      <a:solidFill>
                        <a:srgbClr val="404040"/>
                      </a:solidFill>
                      <a:latin typeface="Calibri"/>
                    </a:defRPr>
                  </a:pPr>
                </a:p>
              </c:txPr>
              <c:dLblPos val="outEnd"/>
              <c:showLegendKey val="0"/>
              <c:showVal val="1"/>
              <c:showCatName val="0"/>
              <c:showSerName val="0"/>
              <c:showPercent val="0"/>
              <c:separator>; </c:separator>
            </c:dLbl>
            <c:txPr>
              <a:bodyPr wrap="square"/>
              <a:lstStyle/>
              <a:p>
                <a:pPr>
                  <a:defRPr b="0" sz="900" spc="-1" strike="noStrike">
                    <a:solidFill>
                      <a:srgbClr val="404040"/>
                    </a:solidFill>
                    <a:latin typeface="Calibri"/>
                  </a:defRPr>
                </a:pPr>
              </a:p>
            </c:txPr>
            <c:dLblPos val="outEnd"/>
            <c:showLegendKey val="0"/>
            <c:showVal val="1"/>
            <c:showCatName val="0"/>
            <c:showSerName val="0"/>
            <c:showPercent val="0"/>
            <c:separator>; </c:separator>
            <c:showLeaderLines val="1"/>
            <c:extLst>
              <c:ext xmlns:c15="http://schemas.microsoft.com/office/drawing/2012/chart" uri="{CE6537A1-D6FC-4f65-9D91-7224C49458BB}">
                <c15:showLeaderLines val="1"/>
              </c:ext>
            </c:extLst>
          </c:dLbls>
          <c:trendline>
            <c:spPr>
              <a:ln cap="rnd" w="19080">
                <a:solidFill>
                  <a:srgbClr val="5b9bd5"/>
                </a:solidFill>
                <a:prstDash val="sysDot"/>
                <a:round/>
              </a:ln>
            </c:spPr>
            <c:trendlineType val="linear"/>
            <c:forward val="0"/>
            <c:backward val="0"/>
            <c:dispRSqr val="0"/>
            <c:dispEq val="0"/>
          </c:trendline>
          <c:cat>
            <c:strRef>
              <c:f>categories</c:f>
              <c:strCache>
                <c:ptCount val="13"/>
                <c:pt idx="0">
                  <c:v>1956</c:v>
                </c:pt>
                <c:pt idx="1">
                  <c:v>1960</c:v>
                </c:pt>
                <c:pt idx="2">
                  <c:v>1965</c:v>
                </c:pt>
                <c:pt idx="3">
                  <c:v>1970</c:v>
                </c:pt>
                <c:pt idx="4">
                  <c:v>1975</c:v>
                </c:pt>
                <c:pt idx="5">
                  <c:v>1980</c:v>
                </c:pt>
                <c:pt idx="6">
                  <c:v>1985</c:v>
                </c:pt>
                <c:pt idx="7">
                  <c:v>1990</c:v>
                </c:pt>
                <c:pt idx="8">
                  <c:v>1995</c:v>
                </c:pt>
                <c:pt idx="9">
                  <c:v>2000</c:v>
                </c:pt>
                <c:pt idx="10">
                  <c:v>2005</c:v>
                </c:pt>
                <c:pt idx="11">
                  <c:v>2010</c:v>
                </c:pt>
                <c:pt idx="12">
                  <c:v>2015</c:v>
                </c:pt>
              </c:strCache>
            </c:strRef>
          </c:cat>
          <c:val>
            <c:numRef>
              <c:f>0</c:f>
              <c:numCache>
                <c:formatCode>General</c:formatCode>
                <c:ptCount val="13"/>
                <c:pt idx="0">
                  <c:v>30.1</c:v>
                </c:pt>
                <c:pt idx="1">
                  <c:v>28.7</c:v>
                </c:pt>
                <c:pt idx="2">
                  <c:v>27.4</c:v>
                </c:pt>
                <c:pt idx="3">
                  <c:v>24.9</c:v>
                </c:pt>
                <c:pt idx="4">
                  <c:v>22.2</c:v>
                </c:pt>
                <c:pt idx="5">
                  <c:v>19.7</c:v>
                </c:pt>
                <c:pt idx="6">
                  <c:v>18</c:v>
                </c:pt>
                <c:pt idx="7">
                  <c:v>14.8</c:v>
                </c:pt>
                <c:pt idx="8">
                  <c:v>12.1</c:v>
                </c:pt>
                <c:pt idx="9">
                  <c:v>10.1</c:v>
                </c:pt>
                <c:pt idx="10">
                  <c:v>8.6</c:v>
                </c:pt>
                <c:pt idx="11">
                  <c:v>7.9</c:v>
                </c:pt>
                <c:pt idx="12">
                  <c:v>7.3</c:v>
                </c:pt>
              </c:numCache>
            </c:numRef>
          </c:val>
        </c:ser>
        <c:gapWidth val="219"/>
        <c:overlap val="-27"/>
        <c:axId val="64665946"/>
        <c:axId val="1510715"/>
      </c:barChart>
      <c:catAx>
        <c:axId val="64665946"/>
        <c:scaling>
          <c:orientation val="minMax"/>
        </c:scaling>
        <c:delete val="0"/>
        <c:axPos val="b"/>
        <c:numFmt formatCode="General" sourceLinked="0"/>
        <c:majorTickMark val="none"/>
        <c:minorTickMark val="none"/>
        <c:tickLblPos val="nextTo"/>
        <c:spPr>
          <a:ln w="9360">
            <a:solidFill>
              <a:srgbClr val="d9d9d9"/>
            </a:solidFill>
            <a:round/>
          </a:ln>
        </c:spPr>
        <c:txPr>
          <a:bodyPr/>
          <a:lstStyle/>
          <a:p>
            <a:pPr>
              <a:defRPr b="0" sz="900" spc="-1" strike="noStrike">
                <a:solidFill>
                  <a:srgbClr val="595959"/>
                </a:solidFill>
                <a:latin typeface="Calibri"/>
              </a:defRPr>
            </a:pPr>
          </a:p>
        </c:txPr>
        <c:crossAx val="1510715"/>
        <c:crosses val="autoZero"/>
        <c:auto val="1"/>
        <c:lblAlgn val="ctr"/>
        <c:lblOffset val="100"/>
        <c:noMultiLvlLbl val="0"/>
      </c:catAx>
      <c:valAx>
        <c:axId val="1510715"/>
        <c:scaling>
          <c:orientation val="minMax"/>
          <c:min val="0"/>
        </c:scaling>
        <c:delete val="0"/>
        <c:axPos val="l"/>
        <c:majorGridlines>
          <c:spPr>
            <a:ln w="9360">
              <a:solidFill>
                <a:srgbClr val="d9d9d9"/>
              </a:solidFill>
              <a:round/>
            </a:ln>
          </c:spPr>
        </c:majorGridlines>
        <c:numFmt formatCode="General" sourceLinked="0"/>
        <c:majorTickMark val="none"/>
        <c:minorTickMark val="none"/>
        <c:tickLblPos val="nextTo"/>
        <c:spPr>
          <a:ln w="6480">
            <a:noFill/>
          </a:ln>
        </c:spPr>
        <c:txPr>
          <a:bodyPr/>
          <a:lstStyle/>
          <a:p>
            <a:pPr>
              <a:defRPr b="0" sz="900" spc="-1" strike="noStrike">
                <a:solidFill>
                  <a:srgbClr val="595959"/>
                </a:solidFill>
                <a:latin typeface="Calibri"/>
              </a:defRPr>
            </a:pPr>
          </a:p>
        </c:txPr>
        <c:crossAx val="64665946"/>
        <c:crosses val="autoZero"/>
        <c:crossBetween val="between"/>
      </c:valAx>
      <c:spPr>
        <a:noFill/>
        <a:ln w="0">
          <a:noFill/>
        </a:ln>
      </c:spPr>
    </c:plotArea>
    <c:plotVisOnly val="1"/>
    <c:dispBlanksAs val="gap"/>
  </c:chart>
  <c:spPr>
    <a:noFill/>
    <a:ln w="9360">
      <a:noFill/>
    </a:ln>
  </c:spPr>
  <c:userShapes r:id="rId1"/>
</c:chartSpace>
</file>

<file path=ppt/drawings/drawing1.xml><?xml version="1.0" encoding="utf-8"?>
<c:userShapes xmlns:cdr="http://schemas.openxmlformats.org/drawingml/2006/chartDrawing" xmlns:a="http://schemas.openxmlformats.org/drawingml/2006/main" xmlns:c="http://schemas.openxmlformats.org/drawingml/2006/chart" xmlns:r="http://schemas.openxmlformats.org/officeDocument/2006/relationships">
  <cdr:relSizeAnchor>
    <cdr:from>
      <cdr:x>0.348981092891446</cdr:x>
      <cdr:y>0.215749630723781</cdr:y>
    </cdr:from>
    <cdr:to>
      <cdr:x>0.435901873404578</cdr:x>
      <cdr:y>0.425775480059084</cdr:y>
    </cdr:to>
    <cdr:sp>
      <cdr:nvSpPr>
        <cdr:cNvPr id="186" name="Textfeld 1"/>
        <cdr:cNvSpPr/>
      </cdr:nvSpPr>
      <cdr:spPr>
        <a:xfrm>
          <a:off x="2903760" y="841320"/>
          <a:ext cx="723240" cy="819000"/>
        </a:xfrm>
        <a:prstGeom prst="rect">
          <a:avLst/>
        </a:prstGeom>
        <a:noFill/>
        <a:ln w="0">
          <a:noFill/>
        </a:ln>
      </cdr:spPr>
      <cdr:style>
        <a:lnRef idx="0"/>
        <a:fillRef idx="0"/>
        <a:effectRef idx="0"/>
        <a:fontRef idx="minor"/>
      </cdr:style>
      <cdr:txBody>
        <a:bodyPr wrap="none" vertOverflow="clip" lIns="90000" rIns="90000" tIns="45000" bIns="45000" anchor="t">
          <a:noAutofit/>
        </a:bodyPr>
        <a:p>
          <a:pPr>
            <a:lnSpc>
              <a:spcPct val="100000"/>
            </a:lnSpc>
            <a:buNone/>
          </a:pPr>
          <a:r>
            <a:rPr b="0" lang="de-DE" sz="1200" spc="-1" strike="noStrike">
              <a:solidFill>
                <a:srgbClr val="ff0000"/>
              </a:solidFill>
              <a:latin typeface="Times New Roman"/>
            </a:rPr>
            <a:t>r</a:t>
          </a:r>
          <a:r>
            <a:rPr b="0" lang="de-DE" sz="1100" spc="-1" strike="noStrike">
              <a:solidFill>
                <a:srgbClr val="ff0000"/>
              </a:solidFill>
              <a:latin typeface="Times New Roman"/>
            </a:rPr>
            <a:t>ot: Zeit der Finanzierung  nach dem Selbstkostendeckungsprinzip</a:t>
          </a:r>
          <a:endParaRPr b="0" sz="1100" spc="-1" strike="noStrike">
            <a:latin typeface="Times New Roman"/>
          </a:endParaRPr>
        </a:p>
      </cdr:txBody>
    </cdr:sp>
  </cdr:relSizeAnchor>
</c:userShape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126"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127"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128" name="PlaceHolder 4"/>
          <p:cNvSpPr>
            <a:spLocks noGrp="1"/>
          </p:cNvSpPr>
          <p:nvPr>
            <p:ph type="dt" idx="10"/>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129" name="PlaceHolder 5"/>
          <p:cNvSpPr>
            <a:spLocks noGrp="1"/>
          </p:cNvSpPr>
          <p:nvPr>
            <p:ph type="ftr" idx="11"/>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130" name="PlaceHolder 6"/>
          <p:cNvSpPr>
            <a:spLocks noGrp="1"/>
          </p:cNvSpPr>
          <p:nvPr>
            <p:ph type="sldNum" idx="12"/>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234045FD-9188-49D9-9280-F12E2A8F140D}"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PlaceHolder 1"/>
          <p:cNvSpPr>
            <a:spLocks noGrp="1"/>
          </p:cNvSpPr>
          <p:nvPr>
            <p:ph type="sldImg"/>
          </p:nvPr>
        </p:nvSpPr>
        <p:spPr>
          <a:xfrm>
            <a:off x="685800" y="1143000"/>
            <a:ext cx="5486040" cy="3085920"/>
          </a:xfrm>
          <a:prstGeom prst="rect">
            <a:avLst/>
          </a:prstGeom>
          <a:ln w="0">
            <a:noFill/>
          </a:ln>
        </p:spPr>
      </p:sp>
      <p:sp>
        <p:nvSpPr>
          <p:cNvPr id="204"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05" name="PlaceHolder 3"/>
          <p:cNvSpPr>
            <a:spLocks noGrp="1"/>
          </p:cNvSpPr>
          <p:nvPr>
            <p:ph type="sldNum" idx="1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068A38C2-AEF1-412A-9838-A60F55B27307}"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sldImg"/>
          </p:nvPr>
        </p:nvSpPr>
        <p:spPr>
          <a:xfrm>
            <a:off x="685800" y="1143000"/>
            <a:ext cx="5486040" cy="3085920"/>
          </a:xfrm>
          <a:prstGeom prst="rect">
            <a:avLst/>
          </a:prstGeom>
          <a:ln w="0">
            <a:noFill/>
          </a:ln>
        </p:spPr>
      </p:sp>
      <p:sp>
        <p:nvSpPr>
          <p:cNvPr id="21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0" name="PlaceHolder 3"/>
          <p:cNvSpPr>
            <a:spLocks noGrp="1"/>
          </p:cNvSpPr>
          <p:nvPr>
            <p:ph type="sldNum" idx="2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8B11029B-DD4B-4F01-A85E-C0C9045FAEC1}"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1"/>
          <p:cNvSpPr>
            <a:spLocks noGrp="1"/>
          </p:cNvSpPr>
          <p:nvPr>
            <p:ph type="sldImg"/>
          </p:nvPr>
        </p:nvSpPr>
        <p:spPr>
          <a:xfrm>
            <a:off x="685800" y="1143000"/>
            <a:ext cx="5486040" cy="3085920"/>
          </a:xfrm>
          <a:prstGeom prst="rect">
            <a:avLst/>
          </a:prstGeom>
          <a:ln w="0">
            <a:noFill/>
          </a:ln>
        </p:spPr>
      </p:sp>
      <p:sp>
        <p:nvSpPr>
          <p:cNvPr id="22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3" name="PlaceHolder 3"/>
          <p:cNvSpPr>
            <a:spLocks noGrp="1"/>
          </p:cNvSpPr>
          <p:nvPr>
            <p:ph type="sldNum" idx="2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B463BA12-9F73-44FD-9D11-9DA30EC6C448}"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sldImg"/>
          </p:nvPr>
        </p:nvSpPr>
        <p:spPr>
          <a:xfrm>
            <a:off x="685800" y="1143000"/>
            <a:ext cx="5486040" cy="3085920"/>
          </a:xfrm>
          <a:prstGeom prst="rect">
            <a:avLst/>
          </a:prstGeom>
          <a:ln w="0">
            <a:noFill/>
          </a:ln>
        </p:spPr>
      </p:sp>
      <p:sp>
        <p:nvSpPr>
          <p:cNvPr id="22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6" name="PlaceHolder 3"/>
          <p:cNvSpPr>
            <a:spLocks noGrp="1"/>
          </p:cNvSpPr>
          <p:nvPr>
            <p:ph type="sldNum" idx="2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37F8C71E-33D5-42EA-A927-D91B47ADC09A}"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PlaceHolder 1"/>
          <p:cNvSpPr>
            <a:spLocks noGrp="1"/>
          </p:cNvSpPr>
          <p:nvPr>
            <p:ph type="sldImg"/>
          </p:nvPr>
        </p:nvSpPr>
        <p:spPr>
          <a:xfrm>
            <a:off x="685800" y="1143000"/>
            <a:ext cx="5486040" cy="3085920"/>
          </a:xfrm>
          <a:prstGeom prst="rect">
            <a:avLst/>
          </a:prstGeom>
          <a:ln w="0">
            <a:noFill/>
          </a:ln>
        </p:spPr>
      </p:sp>
      <p:sp>
        <p:nvSpPr>
          <p:cNvPr id="22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9" name="PlaceHolder 3"/>
          <p:cNvSpPr>
            <a:spLocks noGrp="1"/>
          </p:cNvSpPr>
          <p:nvPr>
            <p:ph type="sldNum" idx="2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6024069A-1820-4749-AEF5-417A3120E537}"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PlaceHolder 1"/>
          <p:cNvSpPr>
            <a:spLocks noGrp="1"/>
          </p:cNvSpPr>
          <p:nvPr>
            <p:ph type="sldImg"/>
          </p:nvPr>
        </p:nvSpPr>
        <p:spPr>
          <a:xfrm>
            <a:off x="685800" y="1143000"/>
            <a:ext cx="5486040" cy="3085920"/>
          </a:xfrm>
          <a:prstGeom prst="rect">
            <a:avLst/>
          </a:prstGeom>
          <a:ln w="0">
            <a:noFill/>
          </a:ln>
        </p:spPr>
      </p:sp>
      <p:sp>
        <p:nvSpPr>
          <p:cNvPr id="231"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2" name="PlaceHolder 3"/>
          <p:cNvSpPr>
            <a:spLocks noGrp="1"/>
          </p:cNvSpPr>
          <p:nvPr>
            <p:ph type="sldNum" idx="2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B7E8B76A-3607-4130-A91D-01456D447EC6}"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2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PlaceHolder 1"/>
          <p:cNvSpPr>
            <a:spLocks noGrp="1"/>
          </p:cNvSpPr>
          <p:nvPr>
            <p:ph type="sldImg"/>
          </p:nvPr>
        </p:nvSpPr>
        <p:spPr>
          <a:xfrm>
            <a:off x="685800" y="1143000"/>
            <a:ext cx="5486040" cy="3085920"/>
          </a:xfrm>
          <a:prstGeom prst="rect">
            <a:avLst/>
          </a:prstGeom>
          <a:ln w="0">
            <a:noFill/>
          </a:ln>
        </p:spPr>
      </p:sp>
      <p:sp>
        <p:nvSpPr>
          <p:cNvPr id="234"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5" name="PlaceHolder 3"/>
          <p:cNvSpPr>
            <a:spLocks noGrp="1"/>
          </p:cNvSpPr>
          <p:nvPr>
            <p:ph type="sldNum" idx="2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ADD9A49-15F7-4AF1-B759-C90A7F629C62}"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PlaceHolder 1"/>
          <p:cNvSpPr>
            <a:spLocks noGrp="1"/>
          </p:cNvSpPr>
          <p:nvPr>
            <p:ph type="sldImg"/>
          </p:nvPr>
        </p:nvSpPr>
        <p:spPr>
          <a:xfrm>
            <a:off x="685800" y="1143000"/>
            <a:ext cx="5486040" cy="3085920"/>
          </a:xfrm>
          <a:prstGeom prst="rect">
            <a:avLst/>
          </a:prstGeom>
          <a:ln w="0">
            <a:noFill/>
          </a:ln>
        </p:spPr>
      </p:sp>
      <p:sp>
        <p:nvSpPr>
          <p:cNvPr id="237"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Blau= Der Patient musste sich während des Selbstkostendeckungsprinzips nicht rentieren, die längere Liegedauer entlastete aber das Personal und erlaubte auch eine dünnere Stellenbesetzung an Wochenenden.</a:t>
            </a:r>
            <a:endParaRPr b="0" lang="de-DE" sz="2000" spc="-1" strike="noStrike">
              <a:latin typeface="Arial"/>
            </a:endParaRPr>
          </a:p>
          <a:p>
            <a:pPr marL="216000" indent="-216000">
              <a:lnSpc>
                <a:spcPct val="100000"/>
              </a:lnSpc>
              <a:buNone/>
            </a:pPr>
            <a:r>
              <a:rPr b="0" lang="de-DE" sz="2000" spc="-1" strike="noStrike">
                <a:latin typeface="Arial"/>
              </a:rPr>
              <a:t>Rot= Dieser Punkt fällt aus der rationalen Argumentationslinie der anderen angeführten Faktoren heraus und enthält eine pauschalierende moralische Abwertung. Viel überzeugender sind die im damaligen System bestehenden pekuniären Fehlanreize. Ich würde daher den rot markierten Punkt streichen.</a:t>
            </a:r>
            <a:endParaRPr b="0" lang="de-DE" sz="2000" spc="-1" strike="noStrike">
              <a:latin typeface="Arial"/>
            </a:endParaRPr>
          </a:p>
        </p:txBody>
      </p:sp>
      <p:sp>
        <p:nvSpPr>
          <p:cNvPr id="238" name="PlaceHolder 3"/>
          <p:cNvSpPr>
            <a:spLocks noGrp="1"/>
          </p:cNvSpPr>
          <p:nvPr>
            <p:ph type="sldNum" idx="2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63B6E09-4524-4DF2-AE51-9C3D8FE8FD7A}"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PlaceHolder 1"/>
          <p:cNvSpPr>
            <a:spLocks noGrp="1"/>
          </p:cNvSpPr>
          <p:nvPr>
            <p:ph type="sldImg"/>
          </p:nvPr>
        </p:nvSpPr>
        <p:spPr>
          <a:xfrm>
            <a:off x="685800" y="1143000"/>
            <a:ext cx="5486040" cy="3085920"/>
          </a:xfrm>
          <a:prstGeom prst="rect">
            <a:avLst/>
          </a:prstGeom>
          <a:ln w="0">
            <a:noFill/>
          </a:ln>
        </p:spPr>
      </p:sp>
      <p:sp>
        <p:nvSpPr>
          <p:cNvPr id="240"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 an diesem Punkt gab es sicherlich Intransparenz, denn beantragte Investitionsanträge konnten durch Lobbying bei den Entscheidungsträgern beeinflusst werden. Diese Intransparenz bei Investitionsentscheidungen gäbe es aber genauso im DRG-System, wenn die Länder und die Träger genug investieren würden. Da sie das aber nicht machen, werden die Investitionen zum großen Teil aus den DRG-Gewinnen abgezweigt und der Restbetrag wird über Kredite finanziert (zumindest teilweise), da spielt Lobbying eine geringere Rolle.</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lang="de-DE" sz="2000" spc="-1" strike="noStrike">
                <a:latin typeface="Arial"/>
              </a:rPr>
              <a:t>Stimmt, aber jede „Sachsteuerung“ fußt auf professionelle Erkenntnis- und Entscheidungsprozesse, die beeinflussbar sind durch Vorurteile, blind e Flecken, macht- und Geldinteressen.</a:t>
            </a:r>
            <a:endParaRPr b="0" lang="de-DE" sz="2000" spc="-1" strike="noStrike">
              <a:latin typeface="Arial"/>
            </a:endParaRPr>
          </a:p>
          <a:p>
            <a:pPr marL="216000" indent="-216000">
              <a:lnSpc>
                <a:spcPct val="100000"/>
              </a:lnSpc>
              <a:buNone/>
            </a:pPr>
            <a:r>
              <a:rPr b="0" lang="de-DE" sz="2000" spc="-1" strike="noStrike">
                <a:latin typeface="Arial"/>
              </a:rPr>
              <a:t>Aber so etwas wie Investitionsaufschläge auf DRGs ist doch nur pseudoobjektiv. Der Algorithmus lautet: wir belohnen eine Leistung mit Investitionsmitteln, weil sie stattfindet. Da ist kein systematischer Einfluss von Indikationsqualität vorhanden.</a:t>
            </a:r>
            <a:endParaRPr b="0" lang="de-DE" sz="2000" spc="-1" strike="noStrike">
              <a:latin typeface="Arial"/>
            </a:endParaRPr>
          </a:p>
        </p:txBody>
      </p:sp>
      <p:sp>
        <p:nvSpPr>
          <p:cNvPr id="241" name="PlaceHolder 3"/>
          <p:cNvSpPr>
            <a:spLocks noGrp="1"/>
          </p:cNvSpPr>
          <p:nvPr>
            <p:ph type="sldNum" idx="3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CE80F02-D5D9-4DF9-8A6F-17F71151CF7D}"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sldImg"/>
          </p:nvPr>
        </p:nvSpPr>
        <p:spPr>
          <a:xfrm>
            <a:off x="685800" y="1143000"/>
            <a:ext cx="5486040" cy="3085920"/>
          </a:xfrm>
          <a:prstGeom prst="rect">
            <a:avLst/>
          </a:prstGeom>
          <a:ln w="0">
            <a:noFill/>
          </a:ln>
        </p:spPr>
      </p:sp>
      <p:sp>
        <p:nvSpPr>
          <p:cNvPr id="20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08" name="PlaceHolder 3"/>
          <p:cNvSpPr>
            <a:spLocks noGrp="1"/>
          </p:cNvSpPr>
          <p:nvPr>
            <p:ph type="sldNum" idx="1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CB181CCE-F652-4097-9B85-59B2C503FB84}"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sldImg"/>
          </p:nvPr>
        </p:nvSpPr>
        <p:spPr>
          <a:xfrm>
            <a:off x="685800" y="1143000"/>
            <a:ext cx="5486040" cy="3085920"/>
          </a:xfrm>
          <a:prstGeom prst="rect">
            <a:avLst/>
          </a:prstGeom>
          <a:ln w="0">
            <a:noFill/>
          </a:ln>
        </p:spPr>
      </p:sp>
      <p:sp>
        <p:nvSpPr>
          <p:cNvPr id="21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1" name="PlaceHolder 3"/>
          <p:cNvSpPr>
            <a:spLocks noGrp="1"/>
          </p:cNvSpPr>
          <p:nvPr>
            <p:ph type="sldNum" idx="2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0A5EBFF0-1A77-401D-9BC2-9B88085C4802}"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sldImg"/>
          </p:nvPr>
        </p:nvSpPr>
        <p:spPr>
          <a:xfrm>
            <a:off x="685800" y="1143000"/>
            <a:ext cx="5486040" cy="3085920"/>
          </a:xfrm>
          <a:prstGeom prst="rect">
            <a:avLst/>
          </a:prstGeom>
          <a:ln w="0">
            <a:noFill/>
          </a:ln>
        </p:spPr>
      </p:sp>
      <p:sp>
        <p:nvSpPr>
          <p:cNvPr id="21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4" name="PlaceHolder 3"/>
          <p:cNvSpPr>
            <a:spLocks noGrp="1"/>
          </p:cNvSpPr>
          <p:nvPr>
            <p:ph type="sldNum" idx="2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4C341DD4-9E7F-4270-BF99-735CD15AC659}"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sldImg"/>
          </p:nvPr>
        </p:nvSpPr>
        <p:spPr>
          <a:xfrm>
            <a:off x="685800" y="1143000"/>
            <a:ext cx="5486040" cy="3085920"/>
          </a:xfrm>
          <a:prstGeom prst="rect">
            <a:avLst/>
          </a:prstGeom>
          <a:ln w="0">
            <a:noFill/>
          </a:ln>
        </p:spPr>
      </p:sp>
      <p:sp>
        <p:nvSpPr>
          <p:cNvPr id="21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17" name="PlaceHolder 3"/>
          <p:cNvSpPr>
            <a:spLocks noGrp="1"/>
          </p:cNvSpPr>
          <p:nvPr>
            <p:ph type="sldNum" idx="2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solidFill>
                  <a:srgbClr val="000000"/>
                </a:solidFill>
                <a:latin typeface="+mn-lt"/>
                <a:ea typeface="+mn-ea"/>
              </a:defRPr>
            </a:lvl1pPr>
          </a:lstStyle>
          <a:p>
            <a:pPr algn="r">
              <a:lnSpc>
                <a:spcPct val="100000"/>
              </a:lnSpc>
              <a:buNone/>
            </a:pPr>
            <a:fld id="{511D1C70-AC18-48BD-A6BB-F28353A45559}" type="slidenum">
              <a:rPr b="0" lang="de-DE" sz="1200" spc="-1" strike="noStrike">
                <a:solidFill>
                  <a:srgbClr val="000000"/>
                </a:solidFill>
                <a:latin typeface="+mn-lt"/>
                <a:ea typeface="+mn-ea"/>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F75DEDB-35FA-4F12-90BC-4255E4F0320F}"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B609944-2C0D-4C5C-BA6C-E5DB2ABC24D0}"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3493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BF4AED9-7048-4363-8303-FA10D24E78CD}"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259020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434232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259020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434232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205C227D-1D78-4F30-9068-6B6F43BFF98F}"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05DA5F75-A775-4B15-A1DF-10527590EE0A}"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8" name="PlaceHolder 2"/>
          <p:cNvSpPr>
            <a:spLocks noGrp="1"/>
          </p:cNvSpPr>
          <p:nvPr>
            <p:ph type="subTitle"/>
          </p:nvPr>
        </p:nvSpPr>
        <p:spPr>
          <a:xfrm>
            <a:off x="838080" y="1825560"/>
            <a:ext cx="518112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CB660569-F114-4214-831F-8E34CF71282E}"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0" name="PlaceHolder 2"/>
          <p:cNvSpPr>
            <a:spLocks noGrp="1"/>
          </p:cNvSpPr>
          <p:nvPr>
            <p:ph/>
          </p:nvPr>
        </p:nvSpPr>
        <p:spPr>
          <a:xfrm>
            <a:off x="838080" y="1825560"/>
            <a:ext cx="518112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8702FE31-4123-4CB2-B6FF-C9DFAF7E8536}"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2" name="PlaceHolder 2"/>
          <p:cNvSpPr>
            <a:spLocks noGrp="1"/>
          </p:cNvSpPr>
          <p:nvPr>
            <p:ph/>
          </p:nvPr>
        </p:nvSpPr>
        <p:spPr>
          <a:xfrm>
            <a:off x="838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3" name="PlaceHolder 3"/>
          <p:cNvSpPr>
            <a:spLocks noGrp="1"/>
          </p:cNvSpPr>
          <p:nvPr>
            <p:ph/>
          </p:nvPr>
        </p:nvSpPr>
        <p:spPr>
          <a:xfrm>
            <a:off x="3493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D45BF163-BBDD-4E02-AFCE-359BC97FE2C0}"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41324B59-C720-4F15-B149-8FE8896E893A}"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6BD5F39F-0A1D-4DD7-9C1F-1C1E8F2D08FF}"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7"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3"/>
          <p:cNvSpPr>
            <a:spLocks noGrp="1"/>
          </p:cNvSpPr>
          <p:nvPr>
            <p:ph/>
          </p:nvPr>
        </p:nvSpPr>
        <p:spPr>
          <a:xfrm>
            <a:off x="3493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9" name="PlaceHolder 4"/>
          <p:cNvSpPr>
            <a:spLocks noGrp="1"/>
          </p:cNvSpPr>
          <p:nvPr>
            <p:ph/>
          </p:nvPr>
        </p:nvSpPr>
        <p:spPr>
          <a:xfrm>
            <a:off x="838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ABB57431-6D94-4655-AA06-48FB9128CD20}"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518112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C033501-9125-4FD8-8DC4-770AC1CF93F7}"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1" name="PlaceHolder 2"/>
          <p:cNvSpPr>
            <a:spLocks noGrp="1"/>
          </p:cNvSpPr>
          <p:nvPr>
            <p:ph/>
          </p:nvPr>
        </p:nvSpPr>
        <p:spPr>
          <a:xfrm>
            <a:off x="838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3" name="PlaceHolder 4"/>
          <p:cNvSpPr>
            <a:spLocks noGrp="1"/>
          </p:cNvSpPr>
          <p:nvPr>
            <p:ph/>
          </p:nvPr>
        </p:nvSpPr>
        <p:spPr>
          <a:xfrm>
            <a:off x="3493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F14E30FE-357E-4F66-9BFC-004A30CFE5C4}"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5"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7" name="PlaceHolder 4"/>
          <p:cNvSpPr>
            <a:spLocks noGrp="1"/>
          </p:cNvSpPr>
          <p:nvPr>
            <p:ph/>
          </p:nvPr>
        </p:nvSpPr>
        <p:spPr>
          <a:xfrm>
            <a:off x="838080" y="409824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139B8FD3-517C-4328-95A6-4A4ADEDE9888}"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9" name="PlaceHolder 2"/>
          <p:cNvSpPr>
            <a:spLocks noGrp="1"/>
          </p:cNvSpPr>
          <p:nvPr>
            <p:ph/>
          </p:nvPr>
        </p:nvSpPr>
        <p:spPr>
          <a:xfrm>
            <a:off x="838080" y="182556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0" name="PlaceHolder 3"/>
          <p:cNvSpPr>
            <a:spLocks noGrp="1"/>
          </p:cNvSpPr>
          <p:nvPr>
            <p:ph/>
          </p:nvPr>
        </p:nvSpPr>
        <p:spPr>
          <a:xfrm>
            <a:off x="838080" y="409824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32998E19-199D-47C6-BC7A-7221D8233B59}"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2"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4"/>
          <p:cNvSpPr>
            <a:spLocks noGrp="1"/>
          </p:cNvSpPr>
          <p:nvPr>
            <p:ph/>
          </p:nvPr>
        </p:nvSpPr>
        <p:spPr>
          <a:xfrm>
            <a:off x="838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5" name="PlaceHolder 5"/>
          <p:cNvSpPr>
            <a:spLocks noGrp="1"/>
          </p:cNvSpPr>
          <p:nvPr>
            <p:ph/>
          </p:nvPr>
        </p:nvSpPr>
        <p:spPr>
          <a:xfrm>
            <a:off x="3493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02E18071-3C64-4863-AF62-019FE456851E}"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7" name="PlaceHolder 2"/>
          <p:cNvSpPr>
            <a:spLocks noGrp="1"/>
          </p:cNvSpPr>
          <p:nvPr>
            <p:ph/>
          </p:nvPr>
        </p:nvSpPr>
        <p:spPr>
          <a:xfrm>
            <a:off x="83808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78" name="PlaceHolder 3"/>
          <p:cNvSpPr>
            <a:spLocks noGrp="1"/>
          </p:cNvSpPr>
          <p:nvPr>
            <p:ph/>
          </p:nvPr>
        </p:nvSpPr>
        <p:spPr>
          <a:xfrm>
            <a:off x="259020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79" name="PlaceHolder 4"/>
          <p:cNvSpPr>
            <a:spLocks noGrp="1"/>
          </p:cNvSpPr>
          <p:nvPr>
            <p:ph/>
          </p:nvPr>
        </p:nvSpPr>
        <p:spPr>
          <a:xfrm>
            <a:off x="434232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80" name="PlaceHolder 5"/>
          <p:cNvSpPr>
            <a:spLocks noGrp="1"/>
          </p:cNvSpPr>
          <p:nvPr>
            <p:ph/>
          </p:nvPr>
        </p:nvSpPr>
        <p:spPr>
          <a:xfrm>
            <a:off x="83808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81" name="PlaceHolder 6"/>
          <p:cNvSpPr>
            <a:spLocks noGrp="1"/>
          </p:cNvSpPr>
          <p:nvPr>
            <p:ph/>
          </p:nvPr>
        </p:nvSpPr>
        <p:spPr>
          <a:xfrm>
            <a:off x="259020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82" name="PlaceHolder 7"/>
          <p:cNvSpPr>
            <a:spLocks noGrp="1"/>
          </p:cNvSpPr>
          <p:nvPr>
            <p:ph/>
          </p:nvPr>
        </p:nvSpPr>
        <p:spPr>
          <a:xfrm>
            <a:off x="434232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92FCE496-A901-4243-B797-AB4FB1A3A75C}"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94AC6CFA-CBEC-4240-A1CD-D864F88C5DB2}" type="slidenum">
              <a:t>&lt;#&gt;</a:t>
            </a:fld>
          </a:p>
        </p:txBody>
      </p:sp>
      <p:sp>
        <p:nvSpPr>
          <p:cNvPr id="4" name="PlaceHolder 3"/>
          <p:cNvSpPr>
            <a:spLocks noGrp="1"/>
          </p:cNvSpPr>
          <p:nvPr>
            <p:ph type="dt" idx="7"/>
          </p:nvPr>
        </p:nvSpPr>
        <p:spPr/>
        <p:txBody>
          <a:bodyPr/>
          <a:p>
            <a:r>
              <a:rPr lang="de-DE"/>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0" name="PlaceHolder 2"/>
          <p:cNvSpPr>
            <a:spLocks noGrp="1"/>
          </p:cNvSpPr>
          <p:nvPr>
            <p:ph type="subTitle"/>
          </p:nvPr>
        </p:nvSpPr>
        <p:spPr>
          <a:xfrm>
            <a:off x="838080" y="1825560"/>
            <a:ext cx="518112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82F35063-0FB7-491B-8DB7-B19224BC29DA}" type="slidenum">
              <a:t>&lt;#&gt;</a:t>
            </a:fld>
          </a:p>
        </p:txBody>
      </p:sp>
      <p:sp>
        <p:nvSpPr>
          <p:cNvPr id="6" name="PlaceHolder 5"/>
          <p:cNvSpPr>
            <a:spLocks noGrp="1"/>
          </p:cNvSpPr>
          <p:nvPr>
            <p:ph type="dt" idx="7"/>
          </p:nvPr>
        </p:nvSpPr>
        <p:spPr/>
        <p:txBody>
          <a:bodyPr/>
          <a:p>
            <a:r>
              <a:rPr lang="de-DE"/>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2" name="PlaceHolder 2"/>
          <p:cNvSpPr>
            <a:spLocks noGrp="1"/>
          </p:cNvSpPr>
          <p:nvPr>
            <p:ph/>
          </p:nvPr>
        </p:nvSpPr>
        <p:spPr>
          <a:xfrm>
            <a:off x="838080" y="1825560"/>
            <a:ext cx="518112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770DFA6B-A937-43DC-91DF-8F93966EABA1}" type="slidenum">
              <a:t>&lt;#&gt;</a:t>
            </a:fld>
          </a:p>
        </p:txBody>
      </p:sp>
      <p:sp>
        <p:nvSpPr>
          <p:cNvPr id="6" name="PlaceHolder 5"/>
          <p:cNvSpPr>
            <a:spLocks noGrp="1"/>
          </p:cNvSpPr>
          <p:nvPr>
            <p:ph type="dt" idx="7"/>
          </p:nvPr>
        </p:nvSpPr>
        <p:spPr/>
        <p:txBody>
          <a:bodyPr/>
          <a:p>
            <a:r>
              <a:rPr lang="de-DE"/>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4" name="PlaceHolder 2"/>
          <p:cNvSpPr>
            <a:spLocks noGrp="1"/>
          </p:cNvSpPr>
          <p:nvPr>
            <p:ph/>
          </p:nvPr>
        </p:nvSpPr>
        <p:spPr>
          <a:xfrm>
            <a:off x="838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5" name="PlaceHolder 3"/>
          <p:cNvSpPr>
            <a:spLocks noGrp="1"/>
          </p:cNvSpPr>
          <p:nvPr>
            <p:ph/>
          </p:nvPr>
        </p:nvSpPr>
        <p:spPr>
          <a:xfrm>
            <a:off x="3493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ADF98EFC-B8D3-45CB-82BD-79382C75A2DC}" type="slidenum">
              <a:t>&lt;#&gt;</a:t>
            </a:fld>
          </a:p>
        </p:txBody>
      </p:sp>
      <p:sp>
        <p:nvSpPr>
          <p:cNvPr id="7" name="PlaceHolder 6"/>
          <p:cNvSpPr>
            <a:spLocks noGrp="1"/>
          </p:cNvSpPr>
          <p:nvPr>
            <p:ph type="dt" idx="7"/>
          </p:nvPr>
        </p:nvSpPr>
        <p:spPr/>
        <p:txBody>
          <a:bodyPr/>
          <a:p>
            <a:r>
              <a:rPr lang="de-DE"/>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79DCC025-532F-4238-AD37-309953735D96}" type="slidenum">
              <a:t>&lt;#&gt;</a:t>
            </a:fld>
          </a:p>
        </p:txBody>
      </p:sp>
      <p:sp>
        <p:nvSpPr>
          <p:cNvPr id="5" name="PlaceHolder 4"/>
          <p:cNvSpPr>
            <a:spLocks noGrp="1"/>
          </p:cNvSpPr>
          <p:nvPr>
            <p:ph type="dt" idx="7"/>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518112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6BE17DA-C5A5-4D0B-8743-D5E816D81D22}"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FB6CA19B-8B3B-4678-AD8E-6CA0B99FF3B3}" type="slidenum">
              <a:t>&lt;#&gt;</a:t>
            </a:fld>
          </a:p>
        </p:txBody>
      </p:sp>
      <p:sp>
        <p:nvSpPr>
          <p:cNvPr id="5" name="PlaceHolder 4"/>
          <p:cNvSpPr>
            <a:spLocks noGrp="1"/>
          </p:cNvSpPr>
          <p:nvPr>
            <p:ph type="dt" idx="7"/>
          </p:nvPr>
        </p:nvSpPr>
        <p:spPr/>
        <p:txBody>
          <a:bodyPr/>
          <a:p>
            <a:r>
              <a:rPr lang="de-DE"/>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9"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0" name="PlaceHolder 3"/>
          <p:cNvSpPr>
            <a:spLocks noGrp="1"/>
          </p:cNvSpPr>
          <p:nvPr>
            <p:ph/>
          </p:nvPr>
        </p:nvSpPr>
        <p:spPr>
          <a:xfrm>
            <a:off x="3493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1" name="PlaceHolder 4"/>
          <p:cNvSpPr>
            <a:spLocks noGrp="1"/>
          </p:cNvSpPr>
          <p:nvPr>
            <p:ph/>
          </p:nvPr>
        </p:nvSpPr>
        <p:spPr>
          <a:xfrm>
            <a:off x="838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B562AA3B-AA04-438D-983C-5A40C406F643}" type="slidenum">
              <a:t>&lt;#&gt;</a:t>
            </a:fld>
          </a:p>
        </p:txBody>
      </p:sp>
      <p:sp>
        <p:nvSpPr>
          <p:cNvPr id="8" name="PlaceHolder 7"/>
          <p:cNvSpPr>
            <a:spLocks noGrp="1"/>
          </p:cNvSpPr>
          <p:nvPr>
            <p:ph type="dt" idx="7"/>
          </p:nvPr>
        </p:nvSpPr>
        <p:spPr/>
        <p:txBody>
          <a:bodyPr/>
          <a:p>
            <a:r>
              <a:rPr lang="de-DE"/>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3" name="PlaceHolder 2"/>
          <p:cNvSpPr>
            <a:spLocks noGrp="1"/>
          </p:cNvSpPr>
          <p:nvPr>
            <p:ph/>
          </p:nvPr>
        </p:nvSpPr>
        <p:spPr>
          <a:xfrm>
            <a:off x="838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4"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5" name="PlaceHolder 4"/>
          <p:cNvSpPr>
            <a:spLocks noGrp="1"/>
          </p:cNvSpPr>
          <p:nvPr>
            <p:ph/>
          </p:nvPr>
        </p:nvSpPr>
        <p:spPr>
          <a:xfrm>
            <a:off x="3493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D58CAFB3-9846-4662-A2C0-111ED8E5406A}" type="slidenum">
              <a:t>&lt;#&gt;</a:t>
            </a:fld>
          </a:p>
        </p:txBody>
      </p:sp>
      <p:sp>
        <p:nvSpPr>
          <p:cNvPr id="8" name="PlaceHolder 7"/>
          <p:cNvSpPr>
            <a:spLocks noGrp="1"/>
          </p:cNvSpPr>
          <p:nvPr>
            <p:ph type="dt" idx="7"/>
          </p:nvPr>
        </p:nvSpPr>
        <p:spPr/>
        <p:txBody>
          <a:bodyPr/>
          <a:p>
            <a:r>
              <a:rPr lang="de-DE"/>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7"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8"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9" name="PlaceHolder 4"/>
          <p:cNvSpPr>
            <a:spLocks noGrp="1"/>
          </p:cNvSpPr>
          <p:nvPr>
            <p:ph/>
          </p:nvPr>
        </p:nvSpPr>
        <p:spPr>
          <a:xfrm>
            <a:off x="838080" y="409824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368EF087-3771-4FF1-8E0D-0B93F781477D}" type="slidenum">
              <a:t>&lt;#&gt;</a:t>
            </a:fld>
          </a:p>
        </p:txBody>
      </p:sp>
      <p:sp>
        <p:nvSpPr>
          <p:cNvPr id="8" name="PlaceHolder 7"/>
          <p:cNvSpPr>
            <a:spLocks noGrp="1"/>
          </p:cNvSpPr>
          <p:nvPr>
            <p:ph type="dt" idx="7"/>
          </p:nvPr>
        </p:nvSpPr>
        <p:spPr/>
        <p:txBody>
          <a:bodyPr/>
          <a:p>
            <a:r>
              <a:rPr lang="de-DE"/>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11" name="PlaceHolder 2"/>
          <p:cNvSpPr>
            <a:spLocks noGrp="1"/>
          </p:cNvSpPr>
          <p:nvPr>
            <p:ph/>
          </p:nvPr>
        </p:nvSpPr>
        <p:spPr>
          <a:xfrm>
            <a:off x="838080" y="182556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2" name="PlaceHolder 3"/>
          <p:cNvSpPr>
            <a:spLocks noGrp="1"/>
          </p:cNvSpPr>
          <p:nvPr>
            <p:ph/>
          </p:nvPr>
        </p:nvSpPr>
        <p:spPr>
          <a:xfrm>
            <a:off x="838080" y="409824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19ADD1A3-DB67-4EB1-82F9-03D4076E6835}" type="slidenum">
              <a:t>&lt;#&gt;</a:t>
            </a:fld>
          </a:p>
        </p:txBody>
      </p:sp>
      <p:sp>
        <p:nvSpPr>
          <p:cNvPr id="7" name="PlaceHolder 6"/>
          <p:cNvSpPr>
            <a:spLocks noGrp="1"/>
          </p:cNvSpPr>
          <p:nvPr>
            <p:ph type="dt" idx="7"/>
          </p:nvPr>
        </p:nvSpPr>
        <p:spPr/>
        <p:txBody>
          <a:bodyPr/>
          <a:p>
            <a:r>
              <a:rPr lang="de-DE"/>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14"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5"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6" name="PlaceHolder 4"/>
          <p:cNvSpPr>
            <a:spLocks noGrp="1"/>
          </p:cNvSpPr>
          <p:nvPr>
            <p:ph/>
          </p:nvPr>
        </p:nvSpPr>
        <p:spPr>
          <a:xfrm>
            <a:off x="838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7" name="PlaceHolder 5"/>
          <p:cNvSpPr>
            <a:spLocks noGrp="1"/>
          </p:cNvSpPr>
          <p:nvPr>
            <p:ph/>
          </p:nvPr>
        </p:nvSpPr>
        <p:spPr>
          <a:xfrm>
            <a:off x="3493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8"/>
          </p:nvPr>
        </p:nvSpPr>
        <p:spPr/>
        <p:txBody>
          <a:bodyPr/>
          <a:p>
            <a:r>
              <a:t>Footer</a:t>
            </a:r>
          </a:p>
        </p:txBody>
      </p:sp>
      <p:sp>
        <p:nvSpPr>
          <p:cNvPr id="8" name="PlaceHolder 7"/>
          <p:cNvSpPr>
            <a:spLocks noGrp="1"/>
          </p:cNvSpPr>
          <p:nvPr>
            <p:ph type="sldNum" idx="9"/>
          </p:nvPr>
        </p:nvSpPr>
        <p:spPr/>
        <p:txBody>
          <a:bodyPr/>
          <a:p>
            <a:fld id="{C581C013-AF3B-443B-9B56-16CCF84F5A15}" type="slidenum">
              <a:t>&lt;#&gt;</a:t>
            </a:fld>
          </a:p>
        </p:txBody>
      </p:sp>
      <p:sp>
        <p:nvSpPr>
          <p:cNvPr id="9" name="PlaceHolder 8"/>
          <p:cNvSpPr>
            <a:spLocks noGrp="1"/>
          </p:cNvSpPr>
          <p:nvPr>
            <p:ph type="dt" idx="7"/>
          </p:nvPr>
        </p:nvSpPr>
        <p:spPr/>
        <p:txBody>
          <a:bodyPr/>
          <a:p>
            <a:r>
              <a:rPr lang="de-DE"/>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19" name="PlaceHolder 2"/>
          <p:cNvSpPr>
            <a:spLocks noGrp="1"/>
          </p:cNvSpPr>
          <p:nvPr>
            <p:ph/>
          </p:nvPr>
        </p:nvSpPr>
        <p:spPr>
          <a:xfrm>
            <a:off x="83808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120" name="PlaceHolder 3"/>
          <p:cNvSpPr>
            <a:spLocks noGrp="1"/>
          </p:cNvSpPr>
          <p:nvPr>
            <p:ph/>
          </p:nvPr>
        </p:nvSpPr>
        <p:spPr>
          <a:xfrm>
            <a:off x="259020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121" name="PlaceHolder 4"/>
          <p:cNvSpPr>
            <a:spLocks noGrp="1"/>
          </p:cNvSpPr>
          <p:nvPr>
            <p:ph/>
          </p:nvPr>
        </p:nvSpPr>
        <p:spPr>
          <a:xfrm>
            <a:off x="4342320" y="182556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122" name="PlaceHolder 5"/>
          <p:cNvSpPr>
            <a:spLocks noGrp="1"/>
          </p:cNvSpPr>
          <p:nvPr>
            <p:ph/>
          </p:nvPr>
        </p:nvSpPr>
        <p:spPr>
          <a:xfrm>
            <a:off x="83808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123" name="PlaceHolder 6"/>
          <p:cNvSpPr>
            <a:spLocks noGrp="1"/>
          </p:cNvSpPr>
          <p:nvPr>
            <p:ph/>
          </p:nvPr>
        </p:nvSpPr>
        <p:spPr>
          <a:xfrm>
            <a:off x="259020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124" name="PlaceHolder 7"/>
          <p:cNvSpPr>
            <a:spLocks noGrp="1"/>
          </p:cNvSpPr>
          <p:nvPr>
            <p:ph/>
          </p:nvPr>
        </p:nvSpPr>
        <p:spPr>
          <a:xfrm>
            <a:off x="4342320" y="4098240"/>
            <a:ext cx="1668240" cy="2075040"/>
          </a:xfrm>
          <a:prstGeom prst="rect">
            <a:avLst/>
          </a:prstGeom>
          <a:noFill/>
          <a:ln w="0">
            <a:noFill/>
          </a:ln>
        </p:spPr>
        <p:txBody>
          <a:bodyPr lIns="0" rIns="0" tIns="0" bIns="0" anchor="t">
            <a:normAutofit fontScale="96000"/>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8"/>
          </p:nvPr>
        </p:nvSpPr>
        <p:spPr/>
        <p:txBody>
          <a:bodyPr/>
          <a:p>
            <a:r>
              <a:t>Footer</a:t>
            </a:r>
          </a:p>
        </p:txBody>
      </p:sp>
      <p:sp>
        <p:nvSpPr>
          <p:cNvPr id="10" name="PlaceHolder 9"/>
          <p:cNvSpPr>
            <a:spLocks noGrp="1"/>
          </p:cNvSpPr>
          <p:nvPr>
            <p:ph type="sldNum" idx="9"/>
          </p:nvPr>
        </p:nvSpPr>
        <p:spPr/>
        <p:txBody>
          <a:bodyPr/>
          <a:p>
            <a:fld id="{F7CB0506-5FF1-4AC1-9A18-EBAB6020E873}" type="slidenum">
              <a:t>&lt;#&gt;</a:t>
            </a:fld>
          </a:p>
        </p:txBody>
      </p:sp>
      <p:sp>
        <p:nvSpPr>
          <p:cNvPr id="11" name="PlaceHolder 10"/>
          <p:cNvSpPr>
            <a:spLocks noGrp="1"/>
          </p:cNvSpPr>
          <p:nvPr>
            <p:ph type="dt" idx="7"/>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3493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EAE3439-9AA3-4BF7-BA8F-FFD902C7A756}"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B4EC7C7-385C-4B4F-B4E1-C3FAD94EEDFE}"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F077622-A011-4168-A76C-8A56A94C8117}"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3493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17460EB-0509-4632-AF18-9D203896B3C1}"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25282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3493080" y="409824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02F3F0C-18EF-4A63-801C-D5107968207C}"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3493080" y="1825560"/>
            <a:ext cx="25282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518112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77F28DA-A04B-4C7A-A72A-3AE7D26EEEED}"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7CACB722-7226-4CA7-82F9-4BB54BE31379}"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5" name="PlaceHolder 5"/>
          <p:cNvSpPr>
            <a:spLocks noGrp="1"/>
          </p:cNvSpPr>
          <p:nvPr>
            <p:ph type="sldNum" idx="6"/>
          </p:nvPr>
        </p:nvSpPr>
        <p:spPr>
          <a:xfrm>
            <a:off x="8472960" y="6356520"/>
            <a:ext cx="227412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BA73E1D4-72BF-4699-9C69-6CC934B2F929}" type="slidenum">
              <a:rPr b="0" lang="de-DE" sz="1200" spc="-1" strike="noStrike">
                <a:solidFill>
                  <a:srgbClr val="8b8b8b"/>
                </a:solidFill>
                <a:latin typeface="Calibri"/>
              </a:rPr>
              <a:t>&lt;Foliennummer&gt;</a:t>
            </a:fld>
            <a:endParaRPr b="0" lang="de-DE" sz="1200" spc="-1" strike="noStrike">
              <a:latin typeface="Times New Roman"/>
            </a:endParaRPr>
          </a:p>
        </p:txBody>
      </p:sp>
      <p:pic>
        <p:nvPicPr>
          <p:cNvPr id="46" name="Grafik 6" descr=""/>
          <p:cNvPicPr/>
          <p:nvPr/>
        </p:nvPicPr>
        <p:blipFill>
          <a:blip r:embed="rId2"/>
          <a:stretch/>
        </p:blipFill>
        <p:spPr>
          <a:xfrm>
            <a:off x="10747800" y="6273360"/>
            <a:ext cx="1211760" cy="53064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3"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Mastertitelformat bearbeiten</a:t>
            </a:r>
            <a:endParaRPr b="0" lang="de-DE" sz="4400" spc="-1" strike="noStrike">
              <a:solidFill>
                <a:srgbClr val="000000"/>
              </a:solidFill>
              <a:latin typeface="Calibri"/>
            </a:endParaRPr>
          </a:p>
        </p:txBody>
      </p:sp>
      <p:sp>
        <p:nvSpPr>
          <p:cNvPr id="84" name="PlaceHolder 2"/>
          <p:cNvSpPr>
            <a:spLocks noGrp="1"/>
          </p:cNvSpPr>
          <p:nvPr>
            <p:ph type="body"/>
          </p:nvPr>
        </p:nvSpPr>
        <p:spPr>
          <a:xfrm>
            <a:off x="838080" y="1825560"/>
            <a:ext cx="518112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85" name="PlaceHolder 3"/>
          <p:cNvSpPr>
            <a:spLocks noGrp="1"/>
          </p:cNvSpPr>
          <p:nvPr>
            <p:ph type="body"/>
          </p:nvPr>
        </p:nvSpPr>
        <p:spPr>
          <a:xfrm>
            <a:off x="6172200" y="1825560"/>
            <a:ext cx="518112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86" name="PlaceHolder 4"/>
          <p:cNvSpPr>
            <a:spLocks noGrp="1"/>
          </p:cNvSpPr>
          <p:nvPr>
            <p:ph type="dt" idx="7"/>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87" name="PlaceHolder 5"/>
          <p:cNvSpPr>
            <a:spLocks noGrp="1"/>
          </p:cNvSpPr>
          <p:nvPr>
            <p:ph type="ftr" idx="8"/>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88" name="PlaceHolder 6"/>
          <p:cNvSpPr>
            <a:spLocks noGrp="1"/>
          </p:cNvSpPr>
          <p:nvPr>
            <p:ph type="sldNum" idx="9"/>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22CC8F7C-913F-4206-863E-42947846894D}" type="slidenum">
              <a:rPr b="0" lang="de-DE" sz="1200" spc="-1" strike="noStrike">
                <a:solidFill>
                  <a:srgbClr val="8b8b8b"/>
                </a:solidFill>
                <a:latin typeface="Calibri"/>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slideLayout" Target="../slideLayouts/slideLayout13.xml"/><Relationship Id="rId3"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8.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slideLayout" Target="../slideLayouts/slideLayout13.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1411560" y="1091880"/>
            <a:ext cx="9143640" cy="2387160"/>
          </a:xfrm>
          <a:prstGeom prst="rect">
            <a:avLst/>
          </a:prstGeom>
          <a:noFill/>
          <a:ln w="0">
            <a:noFill/>
          </a:ln>
        </p:spPr>
        <p:txBody>
          <a:bodyPr anchor="b">
            <a:normAutofit fontScale="67000"/>
          </a:bodyPr>
          <a:p>
            <a:pPr algn="ctr">
              <a:lnSpc>
                <a:spcPct val="90000"/>
              </a:lnSpc>
              <a:buNone/>
            </a:pPr>
            <a:r>
              <a:rPr b="1" lang="de-DE" sz="6000" spc="-1" strike="noStrike">
                <a:solidFill>
                  <a:srgbClr val="000000"/>
                </a:solidFill>
                <a:latin typeface="Calibri Light"/>
              </a:rPr>
              <a:t>Alternativen und Forderungen </a:t>
            </a:r>
            <a:br>
              <a:rPr sz="6000"/>
            </a:br>
            <a:r>
              <a:rPr b="1" lang="de-DE" sz="6000" spc="-1" strike="noStrike">
                <a:solidFill>
                  <a:srgbClr val="000000"/>
                </a:solidFill>
                <a:latin typeface="Calibri Light"/>
              </a:rPr>
              <a:t>des Bündnisses</a:t>
            </a:r>
            <a:br>
              <a:rPr sz="6000"/>
            </a:br>
            <a:r>
              <a:rPr b="1" lang="de-DE" sz="6000" spc="-1" strike="noStrike">
                <a:solidFill>
                  <a:srgbClr val="000000"/>
                </a:solidFill>
                <a:latin typeface="Calibri Light"/>
              </a:rPr>
              <a:t>„Krankenhaus statt Fabrik“</a:t>
            </a:r>
            <a:br>
              <a:rPr sz="6000"/>
            </a:br>
            <a:endParaRPr b="0" lang="de-DE" sz="6000" spc="-1" strike="noStrike">
              <a:solidFill>
                <a:srgbClr val="000000"/>
              </a:solidFill>
              <a:latin typeface="Calibri"/>
            </a:endParaRPr>
          </a:p>
        </p:txBody>
      </p:sp>
      <p:pic>
        <p:nvPicPr>
          <p:cNvPr id="132" name="Grafik 2" descr=""/>
          <p:cNvPicPr/>
          <p:nvPr/>
        </p:nvPicPr>
        <p:blipFill>
          <a:blip r:embed="rId1"/>
          <a:stretch/>
        </p:blipFill>
        <p:spPr>
          <a:xfrm>
            <a:off x="3758400" y="2874600"/>
            <a:ext cx="4449960" cy="1950480"/>
          </a:xfrm>
          <a:prstGeom prst="rect">
            <a:avLst/>
          </a:prstGeom>
          <a:ln w="0">
            <a:noFill/>
          </a:ln>
        </p:spPr>
      </p:pic>
      <p:sp>
        <p:nvSpPr>
          <p:cNvPr id="133" name="PlaceHolder 2"/>
          <p:cNvSpPr>
            <a:spLocks noGrp="1"/>
          </p:cNvSpPr>
          <p:nvPr>
            <p:ph type="subTitle"/>
          </p:nvPr>
        </p:nvSpPr>
        <p:spPr>
          <a:xfrm>
            <a:off x="1240920" y="4924800"/>
            <a:ext cx="9884520" cy="1932840"/>
          </a:xfrm>
          <a:prstGeom prst="rect">
            <a:avLst/>
          </a:prstGeom>
          <a:noFill/>
          <a:ln w="0">
            <a:noFill/>
          </a:ln>
        </p:spPr>
        <p:txBody>
          <a:bodyPr anchor="t">
            <a:normAutofit/>
          </a:bodyPr>
          <a:p>
            <a:pPr algn="ctr">
              <a:lnSpc>
                <a:spcPct val="90000"/>
              </a:lnSpc>
              <a:spcBef>
                <a:spcPts val="1001"/>
              </a:spcBef>
              <a:buNone/>
              <a:tabLst>
                <a:tab algn="l" pos="0"/>
              </a:tabLst>
            </a:pPr>
            <a:r>
              <a:rPr b="0" lang="de-DE" sz="2400" spc="-1" strike="noStrike">
                <a:solidFill>
                  <a:srgbClr val="000000"/>
                </a:solidFill>
                <a:latin typeface="Calibri"/>
              </a:rPr>
              <a:t>Online Veranstaltungsreihe Krankenhaus statt Fabrik</a:t>
            </a:r>
            <a:endParaRPr b="0" lang="de-DE" sz="2400" spc="-1" strike="noStrike">
              <a:latin typeface="Arial"/>
            </a:endParaRPr>
          </a:p>
          <a:p>
            <a:pPr algn="ctr">
              <a:lnSpc>
                <a:spcPct val="90000"/>
              </a:lnSpc>
              <a:spcBef>
                <a:spcPts val="1001"/>
              </a:spcBef>
              <a:buNone/>
              <a:tabLst>
                <a:tab algn="l" pos="0"/>
              </a:tabLst>
            </a:pPr>
            <a:r>
              <a:rPr b="1" lang="de-DE" sz="3200" spc="-1" strike="noStrike">
                <a:solidFill>
                  <a:srgbClr val="ff0000"/>
                </a:solidFill>
                <a:latin typeface="Calibri"/>
              </a:rPr>
              <a:t>Teil 5</a:t>
            </a:r>
            <a:endParaRPr b="0" lang="de-DE" sz="3200" spc="-1" strike="noStrike">
              <a:latin typeface="Arial"/>
            </a:endParaRPr>
          </a:p>
          <a:p>
            <a:pPr algn="ctr">
              <a:lnSpc>
                <a:spcPct val="90000"/>
              </a:lnSpc>
              <a:spcBef>
                <a:spcPts val="1001"/>
              </a:spcBef>
              <a:buNone/>
              <a:tabLst>
                <a:tab algn="l" pos="0"/>
              </a:tabLst>
            </a:pPr>
            <a:r>
              <a:rPr b="0" i="1" lang="de-DE" sz="2400" spc="-1" strike="noStrike">
                <a:solidFill>
                  <a:srgbClr val="000000"/>
                </a:solidFill>
                <a:latin typeface="Calibri"/>
              </a:rPr>
              <a:t>2.08.2023</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Nadja Rakowitz, Peter Hoffmann, Thomas Böhm</a:t>
            </a:r>
            <a:endParaRPr b="0" lang="de-DE" sz="2400" spc="-1" strike="noStrike">
              <a:latin typeface="Arial"/>
            </a:endParaRPr>
          </a:p>
        </p:txBody>
      </p:sp>
      <p:sp>
        <p:nvSpPr>
          <p:cNvPr id="4" name="PlaceHolder 3"/>
          <p:cNvSpPr>
            <a:spLocks noGrp="1"/>
          </p:cNvSpPr>
          <p:nvPr>
            <p:ph type="sldNum" idx="3"/>
          </p:nvPr>
        </p:nvSpPr>
        <p:spPr/>
        <p:txBody>
          <a:bodyPr/>
          <a:p>
            <a:fld id="{A5838BD8-5335-4A40-B9A4-94C2CB1E4E06}" type="slidenum">
              <a:t>1</a:t>
            </a:fld>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307440" y="357120"/>
            <a:ext cx="9522000" cy="64764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Calibri Light"/>
              </a:rPr>
              <a:t>Planung bedarfsgerecht - 3</a:t>
            </a:r>
            <a:endParaRPr b="0" lang="de-DE" sz="4400" spc="-1" strike="noStrike">
              <a:solidFill>
                <a:srgbClr val="000000"/>
              </a:solidFill>
              <a:latin typeface="Calibri"/>
            </a:endParaRPr>
          </a:p>
        </p:txBody>
      </p:sp>
      <p:sp>
        <p:nvSpPr>
          <p:cNvPr id="151" name="PlaceHolder 2"/>
          <p:cNvSpPr>
            <a:spLocks noGrp="1"/>
          </p:cNvSpPr>
          <p:nvPr>
            <p:ph/>
          </p:nvPr>
        </p:nvSpPr>
        <p:spPr>
          <a:xfrm>
            <a:off x="307440" y="1549440"/>
            <a:ext cx="11576520" cy="517140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Es erfolgt weiterhin eine Bettenplanung. In der Zahl der Betten realisiert sich das stationäre Versorgungspotenzial. Ohne Betten keine stationäre Behandlung.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Eine alternative Planung bedeutet auch, dass die momentan sehr kleinteilige Krankenhausstruktur in Richtung größere und leistungsfähige Krankenhäuser geändert wird, also dass kleine Krankenhäuser geschlossen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Eine Bettenreduktion ist dabei nicht vorzunehmen, da die Verweildauern schon jetzt zu kurz sind und poststationäre Versorgungprobleme und soziale Probleme bei der Entlassung dann noch weniger berücksichtigt werden können.</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D0EA5235-AD45-4932-8DD4-C7EC792E4809}"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307440" y="357120"/>
            <a:ext cx="9522000" cy="64764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Calibri Light"/>
              </a:rPr>
              <a:t>Planung bedarfsgerecht - 4</a:t>
            </a:r>
            <a:endParaRPr b="0" lang="de-DE" sz="4400" spc="-1" strike="noStrike">
              <a:solidFill>
                <a:srgbClr val="000000"/>
              </a:solidFill>
              <a:latin typeface="Calibri"/>
            </a:endParaRPr>
          </a:p>
        </p:txBody>
      </p:sp>
      <p:sp>
        <p:nvSpPr>
          <p:cNvPr id="153" name="PlaceHolder 2"/>
          <p:cNvSpPr>
            <a:spLocks noGrp="1"/>
          </p:cNvSpPr>
          <p:nvPr>
            <p:ph/>
          </p:nvPr>
        </p:nvSpPr>
        <p:spPr>
          <a:xfrm>
            <a:off x="307440" y="1549440"/>
            <a:ext cx="11576520" cy="517140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Solche Schließungen erfolgen nicht auf der Basis von Wirtschaftlichkeitsüberlegungen, sondern auf der Basis von medizinischen und Versorgungsaspekten.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Voraussetzung für solche Schließungen ist die vollständige Einrichtung eines Netzes von ambulanten Versorgungszentren der Krankenhäuser (s.u.), die die lokale Versorgung übernehmen können.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Ohne adäquate Versorgungsalternative keine Schließung einer Klinik.</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Wenn durch die Strukturveränderungen Interessen der Beschäftigten betroffen sind, ist die Verhandlung eines Sozialtarifvertrages und ein Interessenausgleich unabdingbar. </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B3069D61-4BFC-41C6-BD87-EF1B007B596F}" type="slidenum">
              <a:t>11</a:t>
            </a:fld>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p:nvPr>
        </p:nvSpPr>
        <p:spPr>
          <a:xfrm>
            <a:off x="838080" y="1825560"/>
            <a:ext cx="10515240" cy="4350960"/>
          </a:xfrm>
          <a:prstGeom prst="rect">
            <a:avLst/>
          </a:prstGeom>
          <a:noFill/>
          <a:ln w="0">
            <a:noFill/>
          </a:ln>
        </p:spPr>
        <p:txBody>
          <a:bodyPr anchor="t">
            <a:normAutofit/>
          </a:bodyPr>
          <a:p>
            <a:pPr algn="ctr">
              <a:lnSpc>
                <a:spcPct val="90000"/>
              </a:lnSpc>
              <a:spcBef>
                <a:spcPts val="1001"/>
              </a:spcBef>
              <a:buNone/>
              <a:tabLst>
                <a:tab algn="l" pos="0"/>
              </a:tabLst>
            </a:pPr>
            <a:r>
              <a:rPr b="0" lang="de-DE" sz="8000" spc="-1" strike="noStrike">
                <a:solidFill>
                  <a:srgbClr val="000000"/>
                </a:solidFill>
                <a:latin typeface="Calibri"/>
              </a:rPr>
              <a:t>Strukturen</a:t>
            </a:r>
            <a:endParaRPr b="0" lang="de-DE" sz="8000" spc="-1" strike="noStrike">
              <a:solidFill>
                <a:srgbClr val="000000"/>
              </a:solidFill>
              <a:latin typeface="Calibri"/>
            </a:endParaRPr>
          </a:p>
        </p:txBody>
      </p:sp>
      <p:sp>
        <p:nvSpPr>
          <p:cNvPr id="3" name="PlaceHolder 2"/>
          <p:cNvSpPr>
            <a:spLocks noGrp="1"/>
          </p:cNvSpPr>
          <p:nvPr>
            <p:ph type="sldNum" idx="6"/>
          </p:nvPr>
        </p:nvSpPr>
        <p:spPr/>
        <p:txBody>
          <a:bodyPr/>
          <a:p>
            <a:fld id="{117A735E-99A8-4302-B335-E640BAE1FF9B}"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Versorgungskette</a:t>
            </a:r>
            <a:endParaRPr b="0" lang="de-DE" sz="4400" spc="-1" strike="noStrike">
              <a:solidFill>
                <a:srgbClr val="000000"/>
              </a:solidFill>
              <a:latin typeface="Calibri"/>
            </a:endParaRPr>
          </a:p>
        </p:txBody>
      </p:sp>
      <p:sp>
        <p:nvSpPr>
          <p:cNvPr id="156"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Primärversorgungszentren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Hausarztbereich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Facharztbereich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Ambulante Versorgungszentren der Krankenhäuser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Krankenhausbereich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Reha</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15F31C2B-4FE6-4563-AE16-E3A1F72888DC}"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838080" y="2246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Primärversorgungszentren</a:t>
            </a:r>
            <a:br>
              <a:rPr sz="4400"/>
            </a:br>
            <a:endParaRPr b="0" lang="de-DE" sz="4400" spc="-1" strike="noStrike">
              <a:solidFill>
                <a:srgbClr val="000000"/>
              </a:solidFill>
              <a:latin typeface="Calibri"/>
            </a:endParaRPr>
          </a:p>
        </p:txBody>
      </p:sp>
      <p:sp>
        <p:nvSpPr>
          <p:cNvPr id="158" name="PlaceHolder 2"/>
          <p:cNvSpPr>
            <a:spLocks noGrp="1"/>
          </p:cNvSpPr>
          <p:nvPr>
            <p:ph/>
          </p:nvPr>
        </p:nvSpPr>
        <p:spPr>
          <a:xfrm>
            <a:off x="838080" y="1253160"/>
            <a:ext cx="10515240" cy="5379840"/>
          </a:xfrm>
          <a:prstGeom prst="rect">
            <a:avLst/>
          </a:prstGeom>
          <a:noFill/>
          <a:ln w="0">
            <a:noFill/>
          </a:ln>
        </p:spPr>
        <p:txBody>
          <a:bodyPr anchor="t">
            <a:normAutofit fontScale="8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Primärversorgungszentren (PVZ) als Einrichtungen in kommunaler Trägerschaft.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Lokalisierung im Stadtteil oder in kleinen Kommunen.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Tätig werden verschiedenste Gesundheitsberufe (Pflegekräfte, Gemeindeschwestern, Sozialarbeiter, Physiotherapie…).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Anlaufstelle für Menschen mit gesundheitlichen Problemen.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Auch aufsuchende und präventive Angebote. Insbesondere in sozialen Brennpunkten bahnen sie Erstkontakte für eine bessere gesundheitliche 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Auch Sicherstellung der hausärztlichen Versorgung. Hausarztpraxen können integriert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Ärzte sind Angestellte der Kommune und üben ihre Tätigkeit weisungsfrei aus. Bezahlung wie Oberärzte in Kliniken.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Ggf. gemeinsamer Betrieb mit ambulanten Versorgungszentren (s.u.)</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BDF39C5E-3E53-4F79-855E-2098AC619A73}" type="slidenum">
              <a:t>14</a:t>
            </a:fld>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Hausarztbereich</a:t>
            </a:r>
            <a:br>
              <a:rPr sz="4400"/>
            </a:br>
            <a:endParaRPr b="0" lang="de-DE" sz="4400" spc="-1" strike="noStrike">
              <a:solidFill>
                <a:srgbClr val="000000"/>
              </a:solidFill>
              <a:latin typeface="Calibri"/>
            </a:endParaRPr>
          </a:p>
        </p:txBody>
      </p:sp>
      <p:sp>
        <p:nvSpPr>
          <p:cNvPr id="160" name="PlaceHolder 2"/>
          <p:cNvSpPr>
            <a:spLocks noGrp="1"/>
          </p:cNvSpPr>
          <p:nvPr>
            <p:ph/>
          </p:nvPr>
        </p:nvSpPr>
        <p:spPr>
          <a:xfrm>
            <a:off x="838080" y="1825560"/>
            <a:ext cx="10515240" cy="489600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Der Hausarztbereich hat eine wichtige Funktion im Rahmen der Primärversorgung.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Deshalb sind die hausärztlichen Funktionen am besten in den PVZ verortet und die Hausärzte Angestellte der Kommunen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Zusätzliche Hausarztpraxen – insbesondere in ländlichen Gebieten (soweit sich hier überhaupt noch Ärzte finden lassen) – sind möglich.</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26FE0A96-C834-444D-9D31-82D4A66C8086}" type="slidenum">
              <a:t>15</a:t>
            </a:fld>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Facharztbereich</a:t>
            </a:r>
            <a:br>
              <a:rPr sz="4400"/>
            </a:br>
            <a:endParaRPr b="0" lang="de-DE" sz="4400" spc="-1" strike="noStrike">
              <a:solidFill>
                <a:srgbClr val="000000"/>
              </a:solidFill>
              <a:latin typeface="Calibri"/>
            </a:endParaRPr>
          </a:p>
        </p:txBody>
      </p:sp>
      <p:sp>
        <p:nvSpPr>
          <p:cNvPr id="162" name="PlaceHolder 2"/>
          <p:cNvSpPr>
            <a:spLocks noGrp="1"/>
          </p:cNvSpPr>
          <p:nvPr>
            <p:ph/>
          </p:nvPr>
        </p:nvSpPr>
        <p:spPr>
          <a:xfrm>
            <a:off x="838080" y="159408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Grundsätzlich ist es sinnvoll die doppelte Facharztschiene abzuschaffen.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Sie ist unwirtschaftlich (Doppelvorhaltungen) und nicht patientenfreundlich (lange Wartezeiten, Zwang zum Aufsuchen verschiedener Fachärzte bei unklarer Diagnose).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Besser ist die Öffnung der Krankenhäuser für die ambulante Behandlung und regelmäßige Spezialsprechstunden in den ambulanten Versorgungszentren der Krankenhäuser (s.u.)</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Für eine Übergangzeit können bestehende Facharztpraxen weiter betrieben werden.</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DFE6A670-3730-4E1C-B55A-17C24FB16BCB}" type="slidenum">
              <a:t>16</a:t>
            </a:fld>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560520" y="136440"/>
            <a:ext cx="11016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Ambulante Versorgungszentren der KHs</a:t>
            </a:r>
            <a:endParaRPr b="0" lang="de-DE" sz="4400" spc="-1" strike="noStrike">
              <a:solidFill>
                <a:srgbClr val="000000"/>
              </a:solidFill>
              <a:latin typeface="Calibri"/>
            </a:endParaRPr>
          </a:p>
        </p:txBody>
      </p:sp>
      <p:sp>
        <p:nvSpPr>
          <p:cNvPr id="164" name="PlaceHolder 2"/>
          <p:cNvSpPr>
            <a:spLocks noGrp="1"/>
          </p:cNvSpPr>
          <p:nvPr>
            <p:ph/>
          </p:nvPr>
        </p:nvSpPr>
        <p:spPr>
          <a:xfrm>
            <a:off x="560520" y="1825560"/>
            <a:ext cx="11350800" cy="4350960"/>
          </a:xfrm>
          <a:prstGeom prst="rect">
            <a:avLst/>
          </a:prstGeom>
          <a:noFill/>
          <a:ln w="0">
            <a:noFill/>
          </a:ln>
        </p:spPr>
        <p:txBody>
          <a:bodyPr anchor="t">
            <a:normAutofit fontScale="7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Ambulante Einrichtungen der Krankenhäuser vor Ort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gleichmäßig in der Versorgungsregion verteilt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Anlaufstellen für die Notfallversorgung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Überwachungsbetten und Eingriffsräume sowie alle notwendigen diagnostischen Einrichtungen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wichtige medizinischen Fachrichtungen auf Facharztniveau vorhanden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Spezielle Facharztsprechstunden des KH vor Ort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 Telemedizin an das Krankenhaus angebunden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turnusmäßig mit Beschäftigten der Krankenhäuser betrieben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Eigentlich notwendig: Recht der KHs, ambulant behandeln zu dürfen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Ausbau der Notarztstandorte (incl. Hubschrauber)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Ggf. gemeinsamer Betrieb mit PVZ</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59B013A9-402C-4417-A08F-EEEA46188936}"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Krankenhausbereich</a:t>
            </a:r>
            <a:endParaRPr b="0" lang="de-DE" sz="4400" spc="-1" strike="noStrike">
              <a:solidFill>
                <a:srgbClr val="000000"/>
              </a:solidFill>
              <a:latin typeface="Calibri"/>
            </a:endParaRPr>
          </a:p>
        </p:txBody>
      </p:sp>
      <p:sp>
        <p:nvSpPr>
          <p:cNvPr id="166"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Recht der Krankenhäuser ambulant zu behandeln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Nur so viel stationär wie nötig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Ambulante Versorgung immer wenn es möglich ist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Aber: Zuerst müssen die ambulanten Strukturen vorhanden sein.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Nutzung, wenn es medizinisch (ärztliche Sicht) und sozial (Patientensicht) sinnvoll und möglich ist.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Keine finanzgesteuerten Entscheidungen, keine Kontrolle durch den MD</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FAE4D8B2-C9A5-4D6B-920B-2377836A1F73}"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838080" y="36504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Alternativen zu privaten Trägern </a:t>
            </a:r>
            <a:endParaRPr b="0" lang="de-DE" sz="4400" spc="-1" strike="noStrike">
              <a:solidFill>
                <a:srgbClr val="000000"/>
              </a:solidFill>
              <a:latin typeface="Calibri"/>
            </a:endParaRPr>
          </a:p>
        </p:txBody>
      </p:sp>
      <p:sp>
        <p:nvSpPr>
          <p:cNvPr id="168" name="PlaceHolder 2"/>
          <p:cNvSpPr>
            <a:spLocks noGrp="1"/>
          </p:cNvSpPr>
          <p:nvPr>
            <p:ph/>
          </p:nvPr>
        </p:nvSpPr>
        <p:spPr>
          <a:xfrm>
            <a:off x="838080" y="1248840"/>
            <a:ext cx="10515240" cy="4350960"/>
          </a:xfrm>
          <a:prstGeom prst="rect">
            <a:avLst/>
          </a:prstGeom>
          <a:noFill/>
          <a:ln w="0">
            <a:noFill/>
          </a:ln>
        </p:spPr>
        <p:txBody>
          <a:bodyPr anchor="t">
            <a:normAutofit/>
          </a:bodyPr>
          <a:p>
            <a:pPr marL="228600" indent="-228600" algn="ctr">
              <a:lnSpc>
                <a:spcPct val="90000"/>
              </a:lnSpc>
              <a:spcBef>
                <a:spcPts val="1001"/>
              </a:spcBef>
              <a:buNone/>
              <a:tabLst>
                <a:tab algn="l" pos="0"/>
              </a:tabLst>
            </a:pPr>
            <a:endParaRPr b="0" lang="de-DE" sz="2800" spc="-1" strike="noStrike">
              <a:solidFill>
                <a:srgbClr val="000000"/>
              </a:solidFill>
              <a:latin typeface="Calibri"/>
            </a:endParaRPr>
          </a:p>
          <a:p>
            <a:pPr marL="685800" indent="-228600">
              <a:lnSpc>
                <a:spcPct val="90000"/>
              </a:lnSpc>
              <a:spcBef>
                <a:spcPts val="499"/>
              </a:spcBef>
              <a:buNone/>
              <a:tabLst>
                <a:tab algn="l" pos="0"/>
              </a:tabLst>
            </a:pP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rPr>
              <a:t>Änderung der gesetzlichen Vorschriften (Trägervielfalt)</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rPr>
              <a:t>Keine weiteren Privatisierungen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rPr>
              <a:t>Perspektivisch: Rekommunalisierung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rPr>
              <a:t>Aber praktisch: Hohe Hürden wg. GG, Artikel 12 (Berufsfreiheit) und „gefestigte“ Rechtsprechung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tabLst>
                <a:tab algn="l" pos="0"/>
              </a:tabLst>
            </a:pPr>
            <a:r>
              <a:rPr b="0" lang="de-DE" sz="2400" spc="-1" strike="noStrike">
                <a:solidFill>
                  <a:srgbClr val="ff0000"/>
                </a:solidFill>
                <a:latin typeface="Calibri"/>
              </a:rPr>
              <a:t>Deshalb besser indirekter Weg: Gewinnverbot und Kostendeckung 2.0</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tabLst>
                <a:tab algn="l" pos="0"/>
              </a:tabLst>
            </a:pPr>
            <a:r>
              <a:rPr b="0" lang="de-DE" sz="2400" spc="-1" strike="noStrike">
                <a:solidFill>
                  <a:srgbClr val="ff0000"/>
                </a:solidFill>
                <a:latin typeface="Calibri"/>
              </a:rPr>
              <a:t>Wenn kein finanzieller Anreiz, werden die privaten schnell verschwinden</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67042C69-12D5-4F82-BCB0-D0731443DE96}" type="slidenum">
              <a:t>19</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106560"/>
            <a:ext cx="10515240" cy="1325160"/>
          </a:xfrm>
          <a:prstGeom prst="rect">
            <a:avLst/>
          </a:prstGeom>
          <a:noFill/>
          <a:ln w="0">
            <a:noFill/>
          </a:ln>
        </p:spPr>
        <p:txBody>
          <a:bodyPr anchor="ctr">
            <a:normAutofit/>
          </a:bodyPr>
          <a:p>
            <a:pPr algn="ctr">
              <a:lnSpc>
                <a:spcPct val="90000"/>
              </a:lnSpc>
              <a:buNone/>
            </a:pPr>
            <a:r>
              <a:rPr b="1" lang="de-DE" sz="6600" spc="-1" strike="noStrike" u="sng">
                <a:solidFill>
                  <a:srgbClr val="000000"/>
                </a:solidFill>
                <a:uFillTx/>
                <a:latin typeface="Calibri Light"/>
              </a:rPr>
              <a:t>Gliederung</a:t>
            </a:r>
            <a:endParaRPr b="0" lang="de-DE" sz="6600" spc="-1" strike="noStrike">
              <a:solidFill>
                <a:srgbClr val="000000"/>
              </a:solidFill>
              <a:latin typeface="Calibri"/>
            </a:endParaRPr>
          </a:p>
        </p:txBody>
      </p:sp>
      <p:sp>
        <p:nvSpPr>
          <p:cNvPr id="135"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gn="ctr">
              <a:lnSpc>
                <a:spcPct val="90000"/>
              </a:lnSpc>
              <a:spcBef>
                <a:spcPts val="1001"/>
              </a:spcBef>
              <a:buClr>
                <a:srgbClr val="000000"/>
              </a:buClr>
              <a:buFont typeface="Arial"/>
              <a:buChar char="•"/>
            </a:pPr>
            <a:r>
              <a:rPr b="0" lang="de-DE" sz="4000" spc="-1" strike="noStrike">
                <a:solidFill>
                  <a:srgbClr val="000000"/>
                </a:solidFill>
                <a:latin typeface="Calibri"/>
              </a:rPr>
              <a:t>Grundsätzliches</a:t>
            </a:r>
            <a:endParaRPr b="0" lang="de-DE" sz="4000" spc="-1" strike="noStrike">
              <a:solidFill>
                <a:srgbClr val="000000"/>
              </a:solidFill>
              <a:latin typeface="Calibri"/>
            </a:endParaRPr>
          </a:p>
          <a:p>
            <a:pPr marL="228600" indent="-228600" algn="ctr">
              <a:lnSpc>
                <a:spcPct val="90000"/>
              </a:lnSpc>
              <a:spcBef>
                <a:spcPts val="1001"/>
              </a:spcBef>
              <a:buClr>
                <a:srgbClr val="000000"/>
              </a:buClr>
              <a:buFont typeface="Arial"/>
              <a:buChar char="•"/>
            </a:pPr>
            <a:r>
              <a:rPr b="0" lang="de-DE" sz="4000" spc="-1" strike="noStrike">
                <a:solidFill>
                  <a:srgbClr val="000000"/>
                </a:solidFill>
                <a:latin typeface="Calibri"/>
              </a:rPr>
              <a:t>Planung</a:t>
            </a:r>
            <a:endParaRPr b="0" lang="de-DE" sz="4000" spc="-1" strike="noStrike">
              <a:solidFill>
                <a:srgbClr val="000000"/>
              </a:solidFill>
              <a:latin typeface="Calibri"/>
            </a:endParaRPr>
          </a:p>
          <a:p>
            <a:pPr marL="228600" indent="-228600" algn="ctr">
              <a:lnSpc>
                <a:spcPct val="90000"/>
              </a:lnSpc>
              <a:spcBef>
                <a:spcPts val="1001"/>
              </a:spcBef>
              <a:buClr>
                <a:srgbClr val="000000"/>
              </a:buClr>
              <a:buFont typeface="Arial"/>
              <a:buChar char="•"/>
            </a:pPr>
            <a:r>
              <a:rPr b="0" lang="de-DE" sz="4000" spc="-1" strike="noStrike">
                <a:solidFill>
                  <a:srgbClr val="000000"/>
                </a:solidFill>
                <a:latin typeface="Calibri"/>
              </a:rPr>
              <a:t>Strukturen</a:t>
            </a:r>
            <a:endParaRPr b="0" lang="de-DE" sz="4000" spc="-1" strike="noStrike">
              <a:solidFill>
                <a:srgbClr val="000000"/>
              </a:solidFill>
              <a:latin typeface="Calibri"/>
            </a:endParaRPr>
          </a:p>
          <a:p>
            <a:pPr marL="228600" indent="-228600" algn="ctr">
              <a:lnSpc>
                <a:spcPct val="90000"/>
              </a:lnSpc>
              <a:spcBef>
                <a:spcPts val="1001"/>
              </a:spcBef>
              <a:buClr>
                <a:srgbClr val="000000"/>
              </a:buClr>
              <a:buFont typeface="Arial"/>
              <a:buChar char="•"/>
            </a:pPr>
            <a:r>
              <a:rPr b="0" lang="de-DE" sz="4000" spc="-1" strike="noStrike">
                <a:solidFill>
                  <a:srgbClr val="000000"/>
                </a:solidFill>
                <a:latin typeface="Calibri"/>
              </a:rPr>
              <a:t>Finanzierung</a:t>
            </a:r>
            <a:endParaRPr b="0" lang="de-DE" sz="4000" spc="-1" strike="noStrike">
              <a:solidFill>
                <a:srgbClr val="000000"/>
              </a:solidFill>
              <a:latin typeface="Calibri"/>
            </a:endParaRPr>
          </a:p>
        </p:txBody>
      </p:sp>
      <p:sp>
        <p:nvSpPr>
          <p:cNvPr id="4" name="PlaceHolder 3"/>
          <p:cNvSpPr>
            <a:spLocks noGrp="1"/>
          </p:cNvSpPr>
          <p:nvPr>
            <p:ph type="sldNum" idx="6"/>
          </p:nvPr>
        </p:nvSpPr>
        <p:spPr/>
        <p:txBody>
          <a:bodyPr/>
          <a:p>
            <a:fld id="{E152327A-F41E-43AA-A504-5233722DA98A}" type="slidenum">
              <a:t>2</a:t>
            </a:fld>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p:nvPr>
        </p:nvSpPr>
        <p:spPr>
          <a:xfrm>
            <a:off x="838080" y="1825560"/>
            <a:ext cx="10515240" cy="4350960"/>
          </a:xfrm>
          <a:prstGeom prst="rect">
            <a:avLst/>
          </a:prstGeom>
          <a:noFill/>
          <a:ln w="0">
            <a:noFill/>
          </a:ln>
        </p:spPr>
        <p:txBody>
          <a:bodyPr anchor="t">
            <a:normAutofit/>
          </a:bodyPr>
          <a:p>
            <a:pPr algn="ctr">
              <a:lnSpc>
                <a:spcPct val="90000"/>
              </a:lnSpc>
              <a:spcBef>
                <a:spcPts val="1001"/>
              </a:spcBef>
              <a:buNone/>
              <a:tabLst>
                <a:tab algn="l" pos="0"/>
              </a:tabLst>
            </a:pPr>
            <a:r>
              <a:rPr b="0" lang="de-DE" sz="8000" spc="-1" strike="noStrike">
                <a:solidFill>
                  <a:srgbClr val="000000"/>
                </a:solidFill>
                <a:latin typeface="Calibri"/>
              </a:rPr>
              <a:t>Finanzierung</a:t>
            </a:r>
            <a:endParaRPr b="0" lang="de-DE" sz="8000" spc="-1" strike="noStrike">
              <a:solidFill>
                <a:srgbClr val="000000"/>
              </a:solidFill>
              <a:latin typeface="Calibri"/>
            </a:endParaRPr>
          </a:p>
        </p:txBody>
      </p:sp>
      <p:sp>
        <p:nvSpPr>
          <p:cNvPr id="3" name="PlaceHolder 2"/>
          <p:cNvSpPr>
            <a:spLocks noGrp="1"/>
          </p:cNvSpPr>
          <p:nvPr>
            <p:ph type="sldNum" idx="6"/>
          </p:nvPr>
        </p:nvSpPr>
        <p:spPr/>
        <p:txBody>
          <a:bodyPr/>
          <a:p>
            <a:fld id="{914F1DF3-A060-4A7A-BDEE-129E5057F771}" type="slidenum">
              <a:t>20</a:t>
            </a:fld>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838080" y="365040"/>
            <a:ext cx="1051524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Grundidee</a:t>
            </a:r>
            <a:endParaRPr b="0" lang="de-DE" sz="4000" spc="-1" strike="noStrike">
              <a:solidFill>
                <a:srgbClr val="000000"/>
              </a:solidFill>
              <a:latin typeface="Calibri"/>
            </a:endParaRPr>
          </a:p>
        </p:txBody>
      </p:sp>
      <p:sp>
        <p:nvSpPr>
          <p:cNvPr id="171" name="PlaceHolder 2"/>
          <p:cNvSpPr>
            <a:spLocks noGrp="1"/>
          </p:cNvSpPr>
          <p:nvPr>
            <p:ph/>
          </p:nvPr>
        </p:nvSpPr>
        <p:spPr>
          <a:xfrm>
            <a:off x="838080" y="1248840"/>
            <a:ext cx="10515240" cy="4350960"/>
          </a:xfrm>
          <a:prstGeom prst="rect">
            <a:avLst/>
          </a:prstGeom>
          <a:noFill/>
          <a:ln w="0">
            <a:noFill/>
          </a:ln>
        </p:spPr>
        <p:txBody>
          <a:bodyPr anchor="t">
            <a:normAutofit fontScale="93000"/>
          </a:bodyPr>
          <a:p>
            <a:pPr marL="228600" indent="-228600" algn="ct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Trennung der Leistungserbringung von der Bezahlung der Leistungserbringer</a:t>
            </a:r>
            <a:endParaRPr b="0" lang="de-DE" sz="2800" spc="-1" strike="noStrike">
              <a:solidFill>
                <a:srgbClr val="000000"/>
              </a:solidFill>
              <a:latin typeface="Calibri"/>
            </a:endParaRPr>
          </a:p>
          <a:p>
            <a:pPr marL="457200">
              <a:lnSpc>
                <a:spcPct val="90000"/>
              </a:lnSpc>
              <a:spcBef>
                <a:spcPts val="499"/>
              </a:spcBef>
              <a:buNone/>
              <a:tabLst>
                <a:tab algn="l" pos="0"/>
              </a:tabLst>
            </a:pP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rPr>
              <a:t>Refinanzierung der notwendigen und wirtschaftlich erbrachten Kosten (Selbstkostendeckung)</a:t>
            </a:r>
            <a:endParaRPr b="0" lang="de-DE" sz="2400" spc="-1" strike="noStrike">
              <a:solidFill>
                <a:srgbClr val="000000"/>
              </a:solidFill>
              <a:latin typeface="Calibri"/>
            </a:endParaRPr>
          </a:p>
          <a:p>
            <a:pPr>
              <a:lnSpc>
                <a:spcPct val="90000"/>
              </a:lnSpc>
              <a:spcBef>
                <a:spcPts val="1417"/>
              </a:spcBef>
              <a:buNone/>
              <a:tabLst>
                <a:tab algn="l" pos="0"/>
              </a:tabLst>
            </a:pP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rPr>
              <a:t>Verbot von Bonuszahlungen an leitende Ärzte/Ärztinnen für die Erfüllung betriebswirtschaftlicher Ziele</a:t>
            </a:r>
            <a:endParaRPr b="0" lang="de-DE" sz="2400" spc="-1" strike="noStrike">
              <a:solidFill>
                <a:srgbClr val="000000"/>
              </a:solidFill>
              <a:latin typeface="Calibri"/>
            </a:endParaRPr>
          </a:p>
          <a:p>
            <a:pPr>
              <a:lnSpc>
                <a:spcPct val="90000"/>
              </a:lnSpc>
              <a:spcBef>
                <a:spcPts val="1417"/>
              </a:spcBef>
              <a:buNone/>
              <a:tabLst>
                <a:tab algn="l" pos="0"/>
              </a:tabLst>
            </a:pP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400" spc="-1" strike="noStrike">
                <a:solidFill>
                  <a:srgbClr val="000000"/>
                </a:solidFill>
                <a:latin typeface="Calibri"/>
              </a:rPr>
              <a:t>Festgehalt auch für ambulant tätige Ärzt*innen</a:t>
            </a:r>
            <a:endParaRPr b="0" lang="de-DE" sz="2400" spc="-1" strike="noStrike">
              <a:solidFill>
                <a:srgbClr val="000000"/>
              </a:solidFill>
              <a:latin typeface="Calibri"/>
            </a:endParaRPr>
          </a:p>
          <a:p>
            <a:pPr marL="685800" indent="-228600">
              <a:lnSpc>
                <a:spcPct val="90000"/>
              </a:lnSpc>
              <a:spcBef>
                <a:spcPts val="499"/>
              </a:spcBef>
              <a:buNone/>
              <a:tabLst>
                <a:tab algn="l" pos="0"/>
              </a:tabLst>
            </a:pPr>
            <a:endParaRPr b="0" lang="de-DE" sz="2400" spc="-1" strike="noStrike">
              <a:solidFill>
                <a:srgbClr val="000000"/>
              </a:solidFill>
              <a:latin typeface="Calibri"/>
            </a:endParaRPr>
          </a:p>
          <a:p>
            <a:pPr>
              <a:lnSpc>
                <a:spcPct val="90000"/>
              </a:lnSpc>
              <a:spcBef>
                <a:spcPts val="1417"/>
              </a:spcBef>
              <a:buNone/>
              <a:tabLst>
                <a:tab algn="l" pos="0"/>
              </a:tabLst>
            </a:pP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101FAD06-51B2-4B96-A1D4-C52BAAEB7975}" type="slidenum">
              <a:t>21</a:t>
            </a:fld>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Selbstkostendeckung</a:t>
            </a:r>
            <a:endParaRPr b="0" lang="de-DE" sz="4400" spc="-1" strike="noStrike">
              <a:solidFill>
                <a:srgbClr val="000000"/>
              </a:solidFill>
              <a:latin typeface="Calibri"/>
            </a:endParaRPr>
          </a:p>
        </p:txBody>
      </p:sp>
      <p:sp>
        <p:nvSpPr>
          <p:cNvPr id="173" name="PlaceHolder 2"/>
          <p:cNvSpPr>
            <a:spLocks noGrp="1"/>
          </p:cNvSpPr>
          <p:nvPr>
            <p:ph/>
          </p:nvPr>
        </p:nvSpPr>
        <p:spPr>
          <a:xfrm>
            <a:off x="782640" y="1593360"/>
            <a:ext cx="10570680" cy="458352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galt in Deutschland zwischen 1972 und 1984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alle wirtschaftlich entstandenen Kosten mussten von den Kassen refinanziert werden - Kassen hatten das Recht die Wirtschaftlichkeit zu prüfen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anhand der bisherigen Kosten und geplanter Veränderungen wurde ein prospektives Jahresbudget verhandelt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unterjährig erfolgte die Vergütung der Krankenhäuser über tagesgleiche Pflegesätze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 Jahresende wurde „spitz“ abgerechnet:                                                Überzahlungen mussten zurückgezahlt werden                           Unterzahlungen mussten von den Kassen nachfinanziert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Anhaltszahlen“ für Personal als Festlegung                                                        des medizinisch Notwendigen und wirtschaftlich Vertretbaren</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58D653AC-D312-4A83-A621-523FDBABC625}" type="slidenum">
              <a:t>22</a:t>
            </a:fld>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838080" y="365040"/>
            <a:ext cx="10515240" cy="1325160"/>
          </a:xfrm>
          <a:prstGeom prst="rect">
            <a:avLst/>
          </a:prstGeom>
          <a:noFill/>
          <a:ln w="0">
            <a:noFill/>
          </a:ln>
        </p:spPr>
        <p:txBody>
          <a:bodyPr anchor="ctr">
            <a:normAutofit/>
          </a:bodyPr>
          <a:p>
            <a:pPr>
              <a:lnSpc>
                <a:spcPct val="90000"/>
              </a:lnSpc>
              <a:buNone/>
            </a:pPr>
            <a:r>
              <a:rPr b="1" lang="de-DE" sz="3600" spc="-1" strike="noStrike" u="sng">
                <a:solidFill>
                  <a:srgbClr val="c00000"/>
                </a:solidFill>
                <a:uFillTx/>
                <a:latin typeface="Calibri Light"/>
                <a:ea typeface="ＭＳ Ｐゴシック"/>
              </a:rPr>
              <a:t>Selbstkostendeckung 2.0  </a:t>
            </a:r>
            <a:r>
              <a:rPr b="1" lang="de-DE" sz="3600" spc="-1" strike="noStrike" u="sng">
                <a:solidFill>
                  <a:srgbClr val="000000"/>
                </a:solidFill>
                <a:uFillTx/>
                <a:latin typeface="Calibri Light"/>
                <a:ea typeface="ＭＳ Ｐゴシック"/>
              </a:rPr>
              <a:t>für Krankenhäuser  -  konkret</a:t>
            </a:r>
            <a:endParaRPr b="0" lang="de-DE" sz="3600" spc="-1" strike="noStrike">
              <a:solidFill>
                <a:srgbClr val="000000"/>
              </a:solidFill>
              <a:latin typeface="Calibri"/>
            </a:endParaRPr>
          </a:p>
        </p:txBody>
      </p:sp>
      <p:sp>
        <p:nvSpPr>
          <p:cNvPr id="175" name="PlaceHolder 2"/>
          <p:cNvSpPr>
            <a:spLocks noGrp="1"/>
          </p:cNvSpPr>
          <p:nvPr>
            <p:ph/>
          </p:nvPr>
        </p:nvSpPr>
        <p:spPr>
          <a:xfrm>
            <a:off x="643320" y="1398240"/>
            <a:ext cx="11548080" cy="5250960"/>
          </a:xfrm>
          <a:prstGeom prst="rect">
            <a:avLst/>
          </a:prstGeom>
          <a:noFill/>
          <a:ln w="0">
            <a:noFill/>
          </a:ln>
        </p:spPr>
        <p:txBody>
          <a:bodyPr anchor="t">
            <a:normAutofit fontScale="91000"/>
          </a:bodyPr>
          <a:p>
            <a:pPr lvl="1" marL="685800" indent="-228600">
              <a:lnSpc>
                <a:spcPct val="160000"/>
              </a:lnSpc>
              <a:spcBef>
                <a:spcPts val="499"/>
              </a:spcBef>
              <a:buClr>
                <a:srgbClr val="000000"/>
              </a:buClr>
              <a:buFont typeface="Arial"/>
              <a:buChar char="•"/>
            </a:pPr>
            <a:r>
              <a:rPr b="1" lang="de-DE" sz="2000" spc="-1" strike="noStrike">
                <a:solidFill>
                  <a:srgbClr val="000000"/>
                </a:solidFill>
                <a:latin typeface="Calibri"/>
              </a:rPr>
              <a:t>KH-Finanzierungssäulen </a:t>
            </a:r>
            <a:endParaRPr b="0" lang="de-DE" sz="2000" spc="-1" strike="noStrike">
              <a:solidFill>
                <a:srgbClr val="000000"/>
              </a:solidFill>
              <a:latin typeface="Calibri"/>
            </a:endParaRPr>
          </a:p>
          <a:p>
            <a:pPr lvl="2" marL="1143000" indent="-228600">
              <a:lnSpc>
                <a:spcPct val="160000"/>
              </a:lnSpc>
              <a:spcBef>
                <a:spcPts val="499"/>
              </a:spcBef>
              <a:buClr>
                <a:srgbClr val="000000"/>
              </a:buClr>
              <a:buFont typeface="Arial"/>
              <a:buChar char="•"/>
            </a:pPr>
            <a:r>
              <a:rPr b="0" lang="de-DE" sz="1600" spc="-1" strike="noStrike">
                <a:solidFill>
                  <a:srgbClr val="000000"/>
                </a:solidFill>
                <a:latin typeface="Calibri"/>
              </a:rPr>
              <a:t>öffentliche KH-Planung</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Investitionsmittel</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pPr>
            <a:r>
              <a:rPr b="0" lang="de-DE" sz="1600" spc="-1" strike="noStrike">
                <a:solidFill>
                  <a:srgbClr val="000000"/>
                </a:solidFill>
                <a:latin typeface="Calibri"/>
              </a:rPr>
              <a:t>Leistungen und Betten als Planungsgrundlage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Vorhaltekosten</a:t>
            </a:r>
            <a:r>
              <a:rPr b="0" lang="de-DE" sz="1600" spc="-1" strike="noStrike">
                <a:solidFill>
                  <a:srgbClr val="000000"/>
                </a:solidFill>
                <a:latin typeface="Calibri"/>
              </a:rPr>
              <a:t>  (Räume, Großgeräte, Fachpersonal)</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(incl. Sicherstellungszuschläge)</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pPr>
            <a:r>
              <a:rPr b="0" lang="de-DE" sz="1600" spc="-1" strike="noStrike">
                <a:solidFill>
                  <a:srgbClr val="000000"/>
                </a:solidFill>
                <a:latin typeface="Calibri"/>
              </a:rPr>
              <a:t>gesetzliche Personalbemessung für Fachpersonal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Personalbudget</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pPr>
            <a:r>
              <a:rPr b="0" lang="de-DE" sz="1600" spc="-1" strike="noStrike">
                <a:solidFill>
                  <a:srgbClr val="000000"/>
                </a:solidFill>
                <a:latin typeface="Calibri"/>
              </a:rPr>
              <a:t>fallzahlabhängige Sachkosten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budgetierte Sachkostenpauschalen </a:t>
            </a:r>
            <a:endParaRPr b="0" lang="de-DE" sz="1600" spc="-1" strike="noStrike">
              <a:solidFill>
                <a:srgbClr val="000000"/>
              </a:solidFill>
              <a:latin typeface="Calibri"/>
            </a:endParaRPr>
          </a:p>
          <a:p>
            <a:pPr>
              <a:lnSpc>
                <a:spcPct val="90000"/>
              </a:lnSpc>
              <a:spcBef>
                <a:spcPts val="1417"/>
              </a:spcBef>
              <a:buNone/>
            </a:pPr>
            <a:endParaRPr b="0" lang="de-DE" sz="900" spc="-1" strike="noStrike">
              <a:solidFill>
                <a:srgbClr val="000000"/>
              </a:solidFill>
              <a:latin typeface="Calibri"/>
            </a:endParaRPr>
          </a:p>
          <a:p>
            <a:pPr lvl="1" marL="685800" indent="-228600">
              <a:lnSpc>
                <a:spcPct val="160000"/>
              </a:lnSpc>
              <a:spcBef>
                <a:spcPts val="499"/>
              </a:spcBef>
              <a:buClr>
                <a:srgbClr val="000000"/>
              </a:buClr>
              <a:buFont typeface="Arial"/>
              <a:buChar char="•"/>
            </a:pPr>
            <a:r>
              <a:rPr b="1" lang="de-DE" sz="2100" spc="-1" strike="noStrike">
                <a:solidFill>
                  <a:srgbClr val="000000"/>
                </a:solidFill>
                <a:latin typeface="Calibri"/>
              </a:rPr>
              <a:t>Einfluss einer gemeinwohlorientierten Gesetzlichen Krankenversicherung sicherstellen</a:t>
            </a:r>
            <a:endParaRPr b="0" lang="de-DE" sz="2100" spc="-1" strike="noStrike">
              <a:solidFill>
                <a:srgbClr val="000000"/>
              </a:solidFill>
              <a:latin typeface="Calibri"/>
            </a:endParaRPr>
          </a:p>
          <a:p>
            <a:pPr lvl="2" marL="1143000" indent="-228600">
              <a:lnSpc>
                <a:spcPct val="160000"/>
              </a:lnSpc>
              <a:spcBef>
                <a:spcPts val="499"/>
              </a:spcBef>
              <a:buClr>
                <a:srgbClr val="000000"/>
              </a:buClr>
              <a:buFont typeface="Arial"/>
              <a:buChar char="•"/>
            </a:pPr>
            <a:r>
              <a:rPr b="0" lang="de-DE" sz="1600" spc="-1" strike="noStrike">
                <a:solidFill>
                  <a:srgbClr val="000000"/>
                </a:solidFill>
                <a:latin typeface="Calibri"/>
              </a:rPr>
              <a:t>Transparenz: Offenlegung der Kostenstrukturen  </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pPr>
            <a:r>
              <a:rPr b="0" lang="de-DE" sz="1600" spc="-1" strike="noStrike">
                <a:solidFill>
                  <a:srgbClr val="000000"/>
                </a:solidFill>
                <a:latin typeface="Calibri"/>
              </a:rPr>
              <a:t>Medizinischen Dienst in eine gemeinwohlorientierte Institution für Qualitätssicherung und  Effizienz verwandeln</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pPr>
            <a:r>
              <a:rPr b="0" lang="de-DE" sz="1600" spc="-1" strike="noStrike">
                <a:solidFill>
                  <a:srgbClr val="000000"/>
                </a:solidFill>
                <a:latin typeface="Calibri"/>
              </a:rPr>
              <a:t>regionale „Sonderwirtschaftszonen“ Erprobung innovativer, gemeinwohlorientierter Modelle einrichten</a:t>
            </a:r>
            <a:endParaRPr b="0" lang="de-DE" sz="16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a:p>
            <a:pPr>
              <a:lnSpc>
                <a:spcPct val="90000"/>
              </a:lnSpc>
              <a:spcBef>
                <a:spcPts val="1417"/>
              </a:spcBef>
              <a:buNone/>
            </a:pPr>
            <a:endParaRPr b="0" lang="de-DE" sz="14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p:txBody>
      </p:sp>
      <p:sp>
        <p:nvSpPr>
          <p:cNvPr id="4" name="PlaceHolder 3"/>
          <p:cNvSpPr>
            <a:spLocks noGrp="1"/>
          </p:cNvSpPr>
          <p:nvPr>
            <p:ph type="sldNum" idx="6"/>
          </p:nvPr>
        </p:nvSpPr>
        <p:spPr/>
        <p:txBody>
          <a:bodyPr/>
          <a:p>
            <a:fld id="{2340F9BE-A67D-437A-A46C-DF9D0482057C}" type="slidenum">
              <a:t>23</a:t>
            </a:fld>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spcAft>
                <a:spcPts val="1199"/>
              </a:spcAft>
              <a:buNone/>
            </a:pPr>
            <a:r>
              <a:rPr b="1" lang="de-DE" sz="3200" spc="-1" strike="noStrike" u="sng">
                <a:solidFill>
                  <a:srgbClr val="000000"/>
                </a:solidFill>
                <a:uFillTx/>
                <a:latin typeface="Calibri Light"/>
              </a:rPr>
              <a:t>Minimalforderungen bei Beibehaltung des DRG-Systems</a:t>
            </a:r>
            <a:endParaRPr b="0" lang="de-DE" sz="3200" spc="-1" strike="noStrike">
              <a:solidFill>
                <a:srgbClr val="000000"/>
              </a:solidFill>
              <a:latin typeface="Calibri"/>
            </a:endParaRPr>
          </a:p>
        </p:txBody>
      </p:sp>
      <p:sp>
        <p:nvSpPr>
          <p:cNvPr id="177" name="PlaceHolder 2"/>
          <p:cNvSpPr>
            <a:spLocks noGrp="1"/>
          </p:cNvSpPr>
          <p:nvPr>
            <p:ph/>
          </p:nvPr>
        </p:nvSpPr>
        <p:spPr>
          <a:xfrm>
            <a:off x="838080" y="1825560"/>
            <a:ext cx="10515240" cy="4350960"/>
          </a:xfrm>
          <a:prstGeom prst="rect">
            <a:avLst/>
          </a:prstGeom>
          <a:noFill/>
          <a:ln w="0">
            <a:noFill/>
          </a:ln>
        </p:spPr>
        <p:txBody>
          <a:bodyPr anchor="t">
            <a:normAutofit fontScale="80000"/>
          </a:bodyPr>
          <a:p>
            <a:pPr marL="228600" indent="-228600">
              <a:lnSpc>
                <a:spcPct val="90000"/>
              </a:lnSpc>
              <a:spcBef>
                <a:spcPts val="839"/>
              </a:spcBef>
              <a:buClr>
                <a:srgbClr val="000000"/>
              </a:buClr>
              <a:buFont typeface="Arial"/>
              <a:buChar char="•"/>
            </a:pPr>
            <a:r>
              <a:rPr b="1" lang="de-DE" sz="2800" spc="-1" strike="noStrike">
                <a:solidFill>
                  <a:srgbClr val="000000"/>
                </a:solidFill>
                <a:latin typeface="Calibri"/>
              </a:rPr>
              <a:t>(Wieder-) Einführung von Elementen der Selbstkostendeckung</a:t>
            </a:r>
            <a:endParaRPr b="0" lang="de-DE" sz="2800" spc="-1" strike="noStrike">
              <a:solidFill>
                <a:srgbClr val="000000"/>
              </a:solidFill>
              <a:latin typeface="Calibri"/>
            </a:endParaRPr>
          </a:p>
          <a:p>
            <a:pPr lvl="1" marL="685800" indent="-228600">
              <a:lnSpc>
                <a:spcPct val="90000"/>
              </a:lnSpc>
              <a:spcBef>
                <a:spcPts val="1800"/>
              </a:spcBef>
              <a:buClr>
                <a:srgbClr val="ff0000"/>
              </a:buClr>
              <a:buFont typeface="Arial"/>
              <a:buChar char="•"/>
            </a:pPr>
            <a:r>
              <a:rPr b="0" lang="de-DE" sz="2400" spc="-1" strike="noStrike">
                <a:solidFill>
                  <a:srgbClr val="ff0000"/>
                </a:solidFill>
                <a:latin typeface="Calibri"/>
              </a:rPr>
              <a:t>Zweckgebundene Vorhaltekostenfinanzierung durch Herausnahme der Personalkosten aus den DRGs und volle Refinanzierung</a:t>
            </a:r>
            <a:endParaRPr b="0" lang="de-DE" sz="2400" spc="-1" strike="noStrike">
              <a:solidFill>
                <a:srgbClr val="000000"/>
              </a:solidFill>
              <a:latin typeface="Calibri"/>
            </a:endParaRPr>
          </a:p>
          <a:p>
            <a:pPr lvl="1" marL="685800" indent="-228600">
              <a:lnSpc>
                <a:spcPct val="90000"/>
              </a:lnSpc>
              <a:spcBef>
                <a:spcPts val="1800"/>
              </a:spcBef>
              <a:buClr>
                <a:srgbClr val="000000"/>
              </a:buClr>
              <a:buFont typeface="Arial"/>
              <a:buChar char="•"/>
            </a:pPr>
            <a:r>
              <a:rPr b="1" lang="de-DE" sz="2400" spc="-1" strike="noStrike">
                <a:solidFill>
                  <a:srgbClr val="000000"/>
                </a:solidFill>
                <a:latin typeface="Calibri"/>
              </a:rPr>
              <a:t>Personalbedarfsberechnung und Anhaltszahlen                                                                                       als verpflichtende Merkmale der Strukturqualität                                                                                      in den zu definierenden Leistungsgruppen                                   </a:t>
            </a:r>
            <a:endParaRPr b="0" lang="de-DE" sz="2400" spc="-1" strike="noStrike">
              <a:solidFill>
                <a:srgbClr val="000000"/>
              </a:solidFill>
              <a:latin typeface="Calibri"/>
            </a:endParaRPr>
          </a:p>
          <a:p>
            <a:pPr lvl="1" marL="685800" indent="-228600">
              <a:lnSpc>
                <a:spcPct val="90000"/>
              </a:lnSpc>
              <a:spcBef>
                <a:spcPts val="1800"/>
              </a:spcBef>
              <a:buClr>
                <a:srgbClr val="000000"/>
              </a:buClr>
              <a:buFont typeface="Arial"/>
              <a:buChar char="•"/>
            </a:pPr>
            <a:r>
              <a:rPr b="0" lang="de-DE" sz="2400" spc="-1" strike="noStrike">
                <a:solidFill>
                  <a:srgbClr val="000000"/>
                </a:solidFill>
                <a:latin typeface="Calibri"/>
              </a:rPr>
              <a:t>auskömmliche Sicherstellungszuschläge für bedarfsnotwendige Krankenhäuser                                  der Grund- und Regelversorgung in ländlichen Regionen</a:t>
            </a:r>
            <a:endParaRPr b="0" lang="de-DE" sz="2400" spc="-1" strike="noStrike">
              <a:solidFill>
                <a:srgbClr val="000000"/>
              </a:solidFill>
              <a:latin typeface="Calibri"/>
            </a:endParaRPr>
          </a:p>
          <a:p>
            <a:pPr lvl="1" marL="685800" indent="-228600">
              <a:lnSpc>
                <a:spcPct val="90000"/>
              </a:lnSpc>
              <a:spcBef>
                <a:spcPts val="1800"/>
              </a:spcBef>
              <a:buClr>
                <a:srgbClr val="000000"/>
              </a:buClr>
              <a:buFont typeface="Arial"/>
              <a:buChar char="•"/>
            </a:pPr>
            <a:r>
              <a:rPr b="0" lang="de-DE" sz="2400" spc="-1" strike="noStrike">
                <a:solidFill>
                  <a:srgbClr val="000000"/>
                </a:solidFill>
                <a:latin typeface="Calibri"/>
              </a:rPr>
              <a:t>Finanzierung von best. Kosten außerhalb DRGs (Extremkostenfälle)</a:t>
            </a:r>
            <a:endParaRPr b="0" lang="de-DE" sz="2400" spc="-1" strike="noStrike">
              <a:solidFill>
                <a:srgbClr val="000000"/>
              </a:solidFill>
              <a:latin typeface="Calibri"/>
            </a:endParaRPr>
          </a:p>
          <a:p>
            <a:pPr lvl="1" marL="685800" indent="-228600">
              <a:lnSpc>
                <a:spcPct val="90000"/>
              </a:lnSpc>
              <a:spcBef>
                <a:spcPts val="1800"/>
              </a:spcBef>
              <a:buClr>
                <a:srgbClr val="000000"/>
              </a:buClr>
              <a:buFont typeface="Arial"/>
              <a:buChar char="•"/>
            </a:pPr>
            <a:r>
              <a:rPr b="0" lang="de-DE" sz="2400" spc="-1" strike="noStrike">
                <a:solidFill>
                  <a:srgbClr val="000000"/>
                </a:solidFill>
                <a:latin typeface="Calibri"/>
              </a:rPr>
              <a:t>med. Verbrauchsartikel, Energiekosten, Tariferhöhungen …</a:t>
            </a:r>
            <a:endParaRPr b="0" lang="de-DE" sz="2400" spc="-1" strike="noStrike">
              <a:solidFill>
                <a:srgbClr val="000000"/>
              </a:solidFill>
              <a:latin typeface="Calibri"/>
            </a:endParaRPr>
          </a:p>
          <a:p>
            <a:pPr marL="457200">
              <a:lnSpc>
                <a:spcPct val="90000"/>
              </a:lnSpc>
              <a:spcBef>
                <a:spcPts val="1800"/>
              </a:spcBef>
              <a:buNone/>
              <a:tabLst>
                <a:tab algn="l" pos="0"/>
              </a:tabLst>
            </a:pP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8AB2DEBA-43B4-49EA-81CF-2BDDD2DF5D36}" type="slidenum">
              <a:t>24</a:t>
            </a:fld>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838080" y="2766240"/>
            <a:ext cx="10515240" cy="1325160"/>
          </a:xfrm>
          <a:prstGeom prst="rect">
            <a:avLst/>
          </a:prstGeom>
          <a:noFill/>
          <a:ln w="0">
            <a:noFill/>
          </a:ln>
        </p:spPr>
        <p:txBody>
          <a:bodyPr anchor="ctr">
            <a:normAutofit/>
          </a:bodyPr>
          <a:p>
            <a:pPr algn="ctr">
              <a:lnSpc>
                <a:spcPct val="90000"/>
              </a:lnSpc>
              <a:buNone/>
            </a:pPr>
            <a:r>
              <a:rPr b="1" lang="de-DE" sz="6000" spc="-1" strike="noStrike">
                <a:solidFill>
                  <a:srgbClr val="000000"/>
                </a:solidFill>
                <a:latin typeface="Calibri Light"/>
              </a:rPr>
              <a:t>Backup - Folien</a:t>
            </a:r>
            <a:endParaRPr b="0" lang="de-DE" sz="6000" spc="-1" strike="noStrike">
              <a:solidFill>
                <a:srgbClr val="000000"/>
              </a:solidFill>
              <a:latin typeface="Calibri"/>
            </a:endParaRPr>
          </a:p>
        </p:txBody>
      </p:sp>
      <p:sp>
        <p:nvSpPr>
          <p:cNvPr id="3" name="PlaceHolder 2"/>
          <p:cNvSpPr>
            <a:spLocks noGrp="1"/>
          </p:cNvSpPr>
          <p:nvPr>
            <p:ph type="sldNum" idx="6"/>
          </p:nvPr>
        </p:nvSpPr>
        <p:spPr/>
        <p:txBody>
          <a:bodyPr/>
          <a:p>
            <a:fld id="{628CF3BA-75F2-49F0-814C-12D15D12A8D3}" type="slidenum">
              <a:t>25</a:t>
            </a:fld>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90000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Hindernisse für eine gute Bedarfsplanung</a:t>
            </a:r>
            <a:endParaRPr b="0" lang="de-DE" sz="4400" spc="-1" strike="noStrike">
              <a:solidFill>
                <a:srgbClr val="000000"/>
              </a:solidFill>
              <a:latin typeface="Calibri"/>
            </a:endParaRPr>
          </a:p>
        </p:txBody>
      </p:sp>
      <p:sp>
        <p:nvSpPr>
          <p:cNvPr id="180" name="PlaceHolder 2"/>
          <p:cNvSpPr>
            <a:spLocks noGrp="1"/>
          </p:cNvSpPr>
          <p:nvPr>
            <p:ph/>
          </p:nvPr>
        </p:nvSpPr>
        <p:spPr>
          <a:xfrm>
            <a:off x="358200" y="1417680"/>
            <a:ext cx="11485080" cy="4350960"/>
          </a:xfrm>
          <a:prstGeom prst="rect">
            <a:avLst/>
          </a:prstGeom>
          <a:noFill/>
          <a:ln w="0">
            <a:noFill/>
          </a:ln>
        </p:spPr>
        <p:txBody>
          <a:bodyPr anchor="t">
            <a:normAutofit fontScale="80000"/>
          </a:bodyPr>
          <a:p>
            <a:pPr lvl="1" marL="685800" indent="-228600">
              <a:lnSpc>
                <a:spcPct val="90000"/>
              </a:lnSpc>
              <a:spcBef>
                <a:spcPts val="499"/>
              </a:spcBef>
              <a:buClr>
                <a:srgbClr val="000000"/>
              </a:buClr>
              <a:buFont typeface="Arial"/>
              <a:buChar char="•"/>
            </a:pPr>
            <a:r>
              <a:rPr b="0" lang="de-DE" sz="3600" spc="-1" strike="noStrike">
                <a:solidFill>
                  <a:srgbClr val="000000"/>
                </a:solidFill>
                <a:latin typeface="Calibri"/>
              </a:rPr>
              <a:t>Finanzierungsform (DRGs)</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400" spc="-1" strike="noStrike">
                <a:solidFill>
                  <a:srgbClr val="000000"/>
                </a:solidFill>
                <a:latin typeface="Calibri"/>
              </a:rPr>
              <a:t>finanzielle Steuerung (Markt) unvereinbar mit Planung</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400" spc="-1" strike="noStrike">
                <a:solidFill>
                  <a:srgbClr val="000000"/>
                </a:solidFill>
                <a:latin typeface="Calibri"/>
              </a:rPr>
              <a:t>Ökonomische Zwangsgesetze führen zu systematischer Unterlaufung jeglicher Planung </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600" spc="-1" strike="noStrike">
                <a:solidFill>
                  <a:srgbClr val="000000"/>
                </a:solidFill>
                <a:latin typeface="Calibri"/>
              </a:rPr>
              <a:t>Private Träger</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400" spc="-1" strike="noStrike">
                <a:solidFill>
                  <a:srgbClr val="000000"/>
                </a:solidFill>
                <a:latin typeface="Calibri"/>
              </a:rPr>
              <a:t>Trägervielfalt gesetzlich garantiert</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400" spc="-1" strike="noStrike">
                <a:solidFill>
                  <a:srgbClr val="000000"/>
                </a:solidFill>
                <a:latin typeface="Calibri"/>
              </a:rPr>
              <a:t>Berufsfreiheit</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400" spc="-1" strike="noStrike">
                <a:solidFill>
                  <a:srgbClr val="000000"/>
                </a:solidFill>
                <a:latin typeface="Calibri"/>
              </a:rPr>
              <a:t>Wollen Geld verdienen, sind deshalb gegen jede Planung (Markt gegen Daseinsvorsorge)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600" spc="-1" strike="noStrike">
                <a:solidFill>
                  <a:srgbClr val="000000"/>
                </a:solidFill>
                <a:latin typeface="Calibri"/>
              </a:rPr>
              <a:t>Sektoren</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400" spc="-1" strike="noStrike">
                <a:solidFill>
                  <a:srgbClr val="000000"/>
                </a:solidFill>
                <a:latin typeface="Calibri"/>
              </a:rPr>
              <a:t>Versorgungsbrüche und Organisation des ambulanten Sektors verhindern Planung (Niederlassungsmonopol, Versorgungsauftrag durch KV, doppelte Facharztschiene, Einzelvergütung)</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A4A42537-E082-4D13-B4DA-73AA8755CBD9}" type="slidenum">
              <a:t>26</a:t>
            </a:fld>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816840" y="93600"/>
            <a:ext cx="10515240" cy="851040"/>
          </a:xfrm>
          <a:prstGeom prst="rect">
            <a:avLst/>
          </a:prstGeom>
          <a:noFill/>
          <a:ln w="0">
            <a:noFill/>
          </a:ln>
        </p:spPr>
        <p:txBody>
          <a:bodyPr anchor="ctr">
            <a:normAutofit fontScale="99000"/>
          </a:bodyPr>
          <a:p>
            <a:pPr>
              <a:lnSpc>
                <a:spcPct val="90000"/>
              </a:lnSpc>
              <a:buNone/>
            </a:pPr>
            <a:r>
              <a:rPr b="0" lang="de-DE" sz="2800" spc="-1" strike="noStrike">
                <a:solidFill>
                  <a:srgbClr val="000000"/>
                </a:solidFill>
                <a:latin typeface="Calibri Light"/>
                <a:ea typeface="ＭＳ Ｐゴシック"/>
              </a:rPr>
              <a:t>Trotzdem sind die gängigsten Argumente gegen Selbstkostendeckung Mythen</a:t>
            </a:r>
            <a:endParaRPr b="0" lang="de-DE" sz="2800" spc="-1" strike="noStrike">
              <a:solidFill>
                <a:srgbClr val="000000"/>
              </a:solidFill>
              <a:latin typeface="Calibri"/>
            </a:endParaRPr>
          </a:p>
        </p:txBody>
      </p:sp>
      <p:sp>
        <p:nvSpPr>
          <p:cNvPr id="182" name="PlaceHolder 2"/>
          <p:cNvSpPr>
            <a:spLocks noGrp="1"/>
          </p:cNvSpPr>
          <p:nvPr>
            <p:ph type="sldNum" idx="13"/>
          </p:nvPr>
        </p:nvSpPr>
        <p:spPr>
          <a:xfrm>
            <a:off x="8472960" y="6356520"/>
            <a:ext cx="2274120" cy="364680"/>
          </a:xfrm>
          <a:prstGeom prst="rect">
            <a:avLst/>
          </a:prstGeom>
          <a:noFill/>
          <a:ln w="0">
            <a:noFill/>
          </a:ln>
        </p:spPr>
        <p:txBody>
          <a:bodyPr anchor="ctr">
            <a:noAutofit/>
          </a:bodyPr>
          <a:lstStyle>
            <a:lvl1pPr>
              <a:defRPr b="0" lang="de-DE" sz="2400" spc="-1" strike="noStrike">
                <a:latin typeface="Times New Roman"/>
              </a:defRPr>
            </a:lvl1pPr>
          </a:lstStyle>
          <a:p>
            <a:endParaRPr b="0" lang="de-DE" sz="2400" spc="-1" strike="noStrike">
              <a:latin typeface="Times New Roman"/>
            </a:endParaRPr>
          </a:p>
        </p:txBody>
      </p:sp>
      <p:sp>
        <p:nvSpPr>
          <p:cNvPr id="183" name="PlaceHolder 3"/>
          <p:cNvSpPr>
            <a:spLocks noGrp="1"/>
          </p:cNvSpPr>
          <p:nvPr>
            <p:ph/>
          </p:nvPr>
        </p:nvSpPr>
        <p:spPr>
          <a:xfrm>
            <a:off x="223920" y="991080"/>
            <a:ext cx="1181016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000" spc="-1" strike="noStrike">
                <a:solidFill>
                  <a:srgbClr val="000000"/>
                </a:solidFill>
                <a:latin typeface="Calibri"/>
              </a:rPr>
              <a:t>Mythos: Unter dem Selbstkostendeckungsprinzip konnten die Verweildauern nicht verkürzt werden </a:t>
            </a:r>
            <a:r>
              <a:rPr b="0" lang="de-DE" sz="2000" spc="-1" strike="noStrike">
                <a:solidFill>
                  <a:srgbClr val="000000"/>
                </a:solidFill>
                <a:latin typeface="Calibri"/>
              </a:rPr>
              <a:t>	</a:t>
            </a:r>
            <a:r>
              <a:rPr b="0" lang="de-DE" sz="2000" spc="-1" strike="noStrike">
                <a:solidFill>
                  <a:srgbClr val="000000"/>
                </a:solidFill>
                <a:latin typeface="Calibri"/>
              </a:rPr>
              <a:t>	</a:t>
            </a:r>
            <a:r>
              <a:rPr b="0" i="1" lang="de-DE" sz="2000" spc="-1" strike="noStrike">
                <a:solidFill>
                  <a:srgbClr val="000000"/>
                </a:solidFill>
                <a:latin typeface="Calibri"/>
              </a:rPr>
              <a:t>„Selbstbedienungsladen“</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000" spc="-1" strike="noStrike">
                <a:solidFill>
                  <a:srgbClr val="000000"/>
                </a:solidFill>
                <a:latin typeface="Calibri"/>
              </a:rPr>
              <a:t>Mythos: DRGs mussten eingeführt werden, um das Festhalten der Patienten im Krankenhaus zu beenden </a:t>
            </a:r>
            <a:r>
              <a:rPr b="0" lang="de-DE" sz="2000" spc="-1" strike="noStrike">
                <a:solidFill>
                  <a:srgbClr val="000000"/>
                </a:solidFill>
                <a:latin typeface="Calibri"/>
              </a:rPr>
              <a:t>	</a:t>
            </a:r>
            <a:r>
              <a:rPr b="0" i="1" lang="de-DE" sz="2000" spc="-1" strike="noStrike">
                <a:solidFill>
                  <a:srgbClr val="000000"/>
                </a:solidFill>
                <a:latin typeface="Calibri"/>
              </a:rPr>
              <a:t>„Freiheitsberaubung“</a:t>
            </a:r>
            <a:endParaRPr b="0" lang="de-DE" sz="20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p:txBody>
      </p:sp>
      <p:sp>
        <p:nvSpPr>
          <p:cNvPr id="184" name="Rechteck 6"/>
          <p:cNvSpPr/>
          <p:nvPr/>
        </p:nvSpPr>
        <p:spPr>
          <a:xfrm>
            <a:off x="223920" y="5979240"/>
            <a:ext cx="10160280" cy="82116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0000"/>
              </a:lnSpc>
              <a:buClr>
                <a:srgbClr val="000000"/>
              </a:buClr>
              <a:buFont typeface="Wingdings" charset="2"/>
              <a:buChar char=""/>
            </a:pPr>
            <a:r>
              <a:rPr b="0" lang="de-DE" sz="2400" spc="-1" strike="noStrike">
                <a:solidFill>
                  <a:srgbClr val="000000"/>
                </a:solidFill>
                <a:latin typeface="Calibri"/>
              </a:rPr>
              <a:t>Die Realität: Reduzierung der Verweildauer zwischen 1970-1985 um fast 30% </a:t>
            </a:r>
            <a:endParaRPr b="0" lang="de-DE" sz="2400" spc="-1" strike="noStrike">
              <a:latin typeface="Arial"/>
            </a:endParaRPr>
          </a:p>
        </p:txBody>
      </p:sp>
      <p:graphicFrame>
        <p:nvGraphicFramePr>
          <p:cNvPr id="185" name="Inhaltsplatzhalter 4"/>
          <p:cNvGraphicFramePr/>
          <p:nvPr/>
        </p:nvGraphicFramePr>
        <p:xfrm>
          <a:off x="1913400" y="2062800"/>
          <a:ext cx="8320320" cy="3899160"/>
        </p:xfrm>
        <a:graphic>
          <a:graphicData uri="http://schemas.openxmlformats.org/drawingml/2006/chart">
            <c:chart xmlns:c="http://schemas.openxmlformats.org/drawingml/2006/chart" xmlns:r="http://schemas.openxmlformats.org/officeDocument/2006/relationships" r:id="rId1"/>
          </a:graphicData>
        </a:graphic>
      </p:graphicFrame>
      <p:sp>
        <p:nvSpPr>
          <p:cNvPr id="187" name="Textfeld 2"/>
          <p:cNvSpPr/>
          <p:nvPr/>
        </p:nvSpPr>
        <p:spPr>
          <a:xfrm>
            <a:off x="11285640" y="6555960"/>
            <a:ext cx="184320" cy="369000"/>
          </a:xfrm>
          <a:prstGeom prst="rect">
            <a:avLst/>
          </a:prstGeom>
          <a:noFill/>
          <a:ln w="0">
            <a:noFill/>
          </a:ln>
        </p:spPr>
        <p:style>
          <a:lnRef idx="0"/>
          <a:fillRef idx="0"/>
          <a:effectRef idx="0"/>
          <a:fontRef idx="minor"/>
        </p:style>
      </p:sp>
    </p:spTree>
  </p:cSld>
  <p:transition spd="med">
    <p:pull dir="r"/>
  </p:transition>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title"/>
          </p:nvPr>
        </p:nvSpPr>
        <p:spPr>
          <a:xfrm>
            <a:off x="1149840" y="473400"/>
            <a:ext cx="9600840" cy="1160280"/>
          </a:xfrm>
          <a:prstGeom prst="rect">
            <a:avLst/>
          </a:prstGeom>
          <a:noFill/>
          <a:ln w="0">
            <a:noFill/>
          </a:ln>
        </p:spPr>
        <p:txBody>
          <a:bodyPr anchor="ctr">
            <a:normAutofit fontScale="51000"/>
          </a:bodyPr>
          <a:p>
            <a:pPr>
              <a:lnSpc>
                <a:spcPct val="100000"/>
              </a:lnSpc>
              <a:buNone/>
            </a:pPr>
            <a:br>
              <a:rPr sz="2000"/>
            </a:br>
            <a:br>
              <a:rPr sz="2700"/>
            </a:br>
            <a:r>
              <a:rPr b="0" lang="de-DE" sz="2700" spc="-1" strike="noStrike">
                <a:solidFill>
                  <a:srgbClr val="000000"/>
                </a:solidFill>
                <a:latin typeface="Calibri Light"/>
                <a:ea typeface="ＭＳ Ｐゴシック"/>
              </a:rPr>
              <a:t>Reale Probleme der damaligen Selbstkostendeckung                     </a:t>
            </a:r>
            <a:br>
              <a:rPr sz="2700"/>
            </a:br>
            <a:r>
              <a:rPr b="0" lang="de-DE" sz="2200" spc="-1" strike="noStrike">
                <a:solidFill>
                  <a:srgbClr val="000000"/>
                </a:solidFill>
                <a:latin typeface="Calibri Light"/>
                <a:ea typeface="ＭＳ Ｐゴシック"/>
              </a:rPr>
              <a:t>Fehlanreize zur Verlängerung der Verweildauer</a:t>
            </a:r>
            <a:br>
              <a:rPr sz="2400"/>
            </a:br>
            <a:br>
              <a:rPr sz="2000"/>
            </a:br>
            <a:endParaRPr b="0" lang="de-DE" sz="2200" spc="-1" strike="noStrike">
              <a:solidFill>
                <a:srgbClr val="000000"/>
              </a:solidFill>
              <a:latin typeface="Calibri"/>
            </a:endParaRPr>
          </a:p>
        </p:txBody>
      </p:sp>
      <p:sp>
        <p:nvSpPr>
          <p:cNvPr id="189" name="PlaceHolder 2"/>
          <p:cNvSpPr>
            <a:spLocks noGrp="1"/>
          </p:cNvSpPr>
          <p:nvPr>
            <p:ph/>
          </p:nvPr>
        </p:nvSpPr>
        <p:spPr>
          <a:xfrm>
            <a:off x="838080" y="1613880"/>
            <a:ext cx="10389240" cy="4478760"/>
          </a:xfrm>
          <a:prstGeom prst="rect">
            <a:avLst/>
          </a:prstGeom>
          <a:noFill/>
          <a:ln w="0">
            <a:noFill/>
          </a:ln>
        </p:spPr>
        <p:txBody>
          <a:bodyPr anchor="t">
            <a:normAutofit fontScale="89000"/>
          </a:bodyPr>
          <a:p>
            <a:pPr lvl="1" marL="685800" indent="-228600">
              <a:lnSpc>
                <a:spcPct val="90000"/>
              </a:lnSpc>
              <a:spcBef>
                <a:spcPts val="499"/>
              </a:spcBef>
              <a:buClr>
                <a:srgbClr val="000000"/>
              </a:buClr>
              <a:buFont typeface="Arial"/>
              <a:buChar char="•"/>
            </a:pPr>
            <a:r>
              <a:rPr b="1" lang="de-DE" sz="2100" spc="-1" strike="noStrike">
                <a:solidFill>
                  <a:srgbClr val="000000"/>
                </a:solidFill>
                <a:latin typeface="Calibri"/>
              </a:rPr>
              <a:t>Probleme der Abrechnung nach tagesgleichen Pflegesätzen</a:t>
            </a:r>
            <a:endParaRPr b="0" lang="de-DE" sz="2100" spc="-1" strike="noStrike">
              <a:solidFill>
                <a:srgbClr val="000000"/>
              </a:solidFill>
              <a:latin typeface="Calibri"/>
            </a:endParaRPr>
          </a:p>
          <a:p>
            <a:pPr lvl="2" marL="1143000" indent="-228600">
              <a:lnSpc>
                <a:spcPct val="120000"/>
              </a:lnSpc>
              <a:spcBef>
                <a:spcPts val="499"/>
              </a:spcBef>
              <a:buClr>
                <a:srgbClr val="000000"/>
              </a:buClr>
              <a:buFont typeface="Arial"/>
              <a:buChar char="•"/>
            </a:pPr>
            <a:r>
              <a:rPr b="0" lang="de-DE" sz="1600" spc="-1" strike="noStrike">
                <a:solidFill>
                  <a:srgbClr val="000000"/>
                </a:solidFill>
                <a:latin typeface="Calibri"/>
              </a:rPr>
              <a:t>Großteil der Behandlungskosten fällt in den ersten Tagen an                                                                                                   „der Patient musste liegenbleiben bis er sich rentiert hat“                                                                                alternativ steigt bei VWD-Verkürzung der tagesgleiche Pflegesatz entsprechend </a:t>
            </a:r>
            <a:endParaRPr b="0" lang="de-DE" sz="1600" spc="-1" strike="noStrike">
              <a:solidFill>
                <a:srgbClr val="000000"/>
              </a:solidFill>
              <a:latin typeface="Calibri"/>
            </a:endParaRPr>
          </a:p>
          <a:p>
            <a:pPr lvl="2" marL="1143000" indent="-228600">
              <a:lnSpc>
                <a:spcPct val="120000"/>
              </a:lnSpc>
              <a:spcBef>
                <a:spcPts val="499"/>
              </a:spcBef>
              <a:buClr>
                <a:srgbClr val="000000"/>
              </a:buClr>
              <a:buFont typeface="Arial"/>
              <a:buChar char="•"/>
            </a:pPr>
            <a:r>
              <a:rPr b="0" lang="de-DE" sz="1600" spc="-1" strike="noStrike">
                <a:solidFill>
                  <a:srgbClr val="000000"/>
                </a:solidFill>
                <a:latin typeface="Calibri"/>
              </a:rPr>
              <a:t>Rehabilitationssektor war noch in Kinderschuhen  &gt;  Reha im KH verlängerte die Aufenthaltsdauer</a:t>
            </a:r>
            <a:endParaRPr b="0" lang="de-DE" sz="1600" spc="-1" strike="noStrike">
              <a:solidFill>
                <a:srgbClr val="000000"/>
              </a:solidFill>
              <a:latin typeface="Calibri"/>
            </a:endParaRPr>
          </a:p>
          <a:p>
            <a:pPr lvl="1" marL="685800" indent="-228600">
              <a:lnSpc>
                <a:spcPct val="170000"/>
              </a:lnSpc>
              <a:spcBef>
                <a:spcPts val="499"/>
              </a:spcBef>
              <a:buClr>
                <a:srgbClr val="000000"/>
              </a:buClr>
              <a:buFont typeface="Arial"/>
              <a:buChar char="•"/>
            </a:pPr>
            <a:r>
              <a:rPr b="1" lang="de-DE" sz="2000" spc="-1" strike="noStrike">
                <a:solidFill>
                  <a:srgbClr val="000000"/>
                </a:solidFill>
                <a:latin typeface="Calibri"/>
              </a:rPr>
              <a:t>Macht und Geld: systemische Fehlanreize für die damaligen Chefärzte</a:t>
            </a:r>
            <a:endParaRPr b="0" lang="de-DE" sz="20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1600" spc="-1" strike="noStrike">
                <a:solidFill>
                  <a:srgbClr val="000000"/>
                </a:solidFill>
                <a:latin typeface="Calibri"/>
              </a:rPr>
              <a:t>selbst in einem gemeinnützigen KH  verfolgen viele Akteure egoistische Partialinteressen</a:t>
            </a:r>
            <a:endParaRPr b="0" lang="de-DE" sz="1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1600" spc="-1" strike="noStrike">
                <a:solidFill>
                  <a:srgbClr val="000000"/>
                </a:solidFill>
                <a:latin typeface="Calibri"/>
              </a:rPr>
              <a:t>Fehlanreiz des damaligen Privatliquidationsrechts der Chefärzte:             </a:t>
            </a:r>
            <a:r>
              <a:rPr b="0" lang="de-DE" sz="1600" spc="-1" strike="noStrike">
                <a:solidFill>
                  <a:srgbClr val="000000"/>
                </a:solidFill>
                <a:latin typeface="Calibri"/>
              </a:rPr>
              <a:t>	</a:t>
            </a:r>
            <a:r>
              <a:rPr b="0" lang="de-DE" sz="1600" spc="-1" strike="noStrike">
                <a:solidFill>
                  <a:srgbClr val="000000"/>
                </a:solidFill>
                <a:latin typeface="Calibri"/>
              </a:rPr>
              <a:t>Einzelleistungs-Abrechnung </a:t>
            </a:r>
            <a:endParaRPr b="0" lang="de-DE" sz="1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1600" spc="-1" strike="noStrike">
                <a:solidFill>
                  <a:srgbClr val="000000"/>
                </a:solidFill>
                <a:latin typeface="Calibri"/>
              </a:rPr>
              <a:t>Fehlanreiz zur Verlängerung der Liegedauer:  mehr Belegung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mehr Geld und Macht</a:t>
            </a:r>
            <a:endParaRPr b="0" lang="de-DE" sz="1600" spc="-1" strike="noStrike">
              <a:solidFill>
                <a:srgbClr val="000000"/>
              </a:solidFill>
              <a:latin typeface="Calibri"/>
            </a:endParaRPr>
          </a:p>
          <a:p>
            <a:pPr lvl="1" marL="685800" indent="-228600">
              <a:lnSpc>
                <a:spcPct val="160000"/>
              </a:lnSpc>
              <a:spcBef>
                <a:spcPts val="499"/>
              </a:spcBef>
              <a:buClr>
                <a:srgbClr val="000000"/>
              </a:buClr>
              <a:buFont typeface="Arial"/>
              <a:buChar char="•"/>
            </a:pPr>
            <a:r>
              <a:rPr b="1" lang="de-DE" sz="2000" spc="-1" strike="noStrike">
                <a:solidFill>
                  <a:srgbClr val="000000"/>
                </a:solidFill>
                <a:latin typeface="Calibri"/>
              </a:rPr>
              <a:t>Bettenbezug statt Leistungsbezug in KH-Planung und -Steuerung </a:t>
            </a:r>
            <a:endParaRPr b="0" lang="de-DE" sz="20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1600" spc="-1" strike="noStrike">
                <a:solidFill>
                  <a:srgbClr val="000000"/>
                </a:solidFill>
                <a:latin typeface="Calibri"/>
              </a:rPr>
              <a:t>Fehlanreiz zur Verlängerung der Liegedauer:  mehr Belegung </a:t>
            </a:r>
            <a:r>
              <a:rPr b="1" lang="de-DE" sz="1600" spc="-1" strike="noStrike">
                <a:solidFill>
                  <a:srgbClr val="000000"/>
                </a:solidFill>
                <a:latin typeface="Calibri"/>
              </a:rPr>
              <a:t>	</a:t>
            </a:r>
            <a:r>
              <a:rPr b="1" lang="de-DE" sz="1600" spc="-1" strike="noStrike">
                <a:solidFill>
                  <a:srgbClr val="000000"/>
                </a:solidFill>
                <a:latin typeface="Calibri"/>
              </a:rPr>
              <a:t>	</a:t>
            </a:r>
            <a:r>
              <a:rPr b="0" lang="de-DE" sz="1600" spc="-1" strike="noStrike">
                <a:solidFill>
                  <a:srgbClr val="000000"/>
                </a:solidFill>
                <a:latin typeface="Calibri"/>
              </a:rPr>
              <a:t>mehr pauschale Investitionsmittel </a:t>
            </a:r>
            <a:endParaRPr b="0" lang="de-DE" sz="1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1600" spc="-1" strike="noStrike">
                <a:solidFill>
                  <a:srgbClr val="000000"/>
                </a:solidFill>
                <a:latin typeface="Calibri"/>
              </a:rPr>
              <a:t>Entlastung der Pflege durch längere Liegedauern und weniger Wechsel       (außer bei Fachkräftemangel)</a:t>
            </a:r>
            <a:endParaRPr b="0" lang="de-DE" sz="16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a:p>
            <a:pPr>
              <a:lnSpc>
                <a:spcPct val="90000"/>
              </a:lnSpc>
              <a:spcBef>
                <a:spcPts val="1417"/>
              </a:spcBef>
              <a:buNone/>
            </a:pPr>
            <a:endParaRPr b="0" lang="de-DE" sz="1600" spc="-1" strike="noStrike">
              <a:solidFill>
                <a:srgbClr val="000000"/>
              </a:solidFill>
              <a:latin typeface="Calibri"/>
            </a:endParaRPr>
          </a:p>
        </p:txBody>
      </p:sp>
      <p:sp>
        <p:nvSpPr>
          <p:cNvPr id="190" name="PlaceHolder 3"/>
          <p:cNvSpPr>
            <a:spLocks noGrp="1"/>
          </p:cNvSpPr>
          <p:nvPr>
            <p:ph type="sldNum" idx="14"/>
          </p:nvPr>
        </p:nvSpPr>
        <p:spPr>
          <a:xfrm>
            <a:off x="8610480" y="6356520"/>
            <a:ext cx="2742840" cy="364680"/>
          </a:xfrm>
          <a:prstGeom prst="rect">
            <a:avLst/>
          </a:prstGeom>
          <a:noFill/>
          <a:ln w="0">
            <a:noFill/>
          </a:ln>
        </p:spPr>
        <p:txBody>
          <a:bodyPr anchor="ctr">
            <a:normAutofit/>
          </a:bodyPr>
          <a:lstStyle>
            <a:lvl1pPr algn="r">
              <a:lnSpc>
                <a:spcPct val="100000"/>
              </a:lnSpc>
              <a:spcAft>
                <a:spcPts val="601"/>
              </a:spcAft>
              <a:buNone/>
              <a:defRPr b="0" lang="de-DE" sz="1000" spc="-1" strike="noStrike">
                <a:solidFill>
                  <a:srgbClr val="8b8b8b"/>
                </a:solidFill>
                <a:latin typeface="Calibri"/>
              </a:defRPr>
            </a:lvl1pPr>
          </a:lstStyle>
          <a:p>
            <a:pPr algn="r">
              <a:lnSpc>
                <a:spcPct val="100000"/>
              </a:lnSpc>
              <a:spcAft>
                <a:spcPts val="601"/>
              </a:spcAft>
              <a:buNone/>
            </a:pPr>
            <a:fld id="{EB4296EA-B69D-4F46-9564-2E8664899ED8}" type="slidenum">
              <a:rPr b="0" lang="de-DE" sz="1000" spc="-1" strike="noStrike">
                <a:solidFill>
                  <a:srgbClr val="8b8b8b"/>
                </a:solidFill>
                <a:latin typeface="Calibri"/>
              </a:rPr>
              <a:t>28</a:t>
            </a:fld>
            <a:endParaRPr b="0" lang="de-DE" sz="1000" spc="-1" strike="noStrike">
              <a:latin typeface="Times New Roman"/>
            </a:endParaRPr>
          </a:p>
        </p:txBody>
      </p:sp>
      <p:sp>
        <p:nvSpPr>
          <p:cNvPr id="191" name="PlaceHolder 4"/>
          <p:cNvSpPr>
            <a:spLocks noGrp="1"/>
          </p:cNvSpPr>
          <p:nvPr>
            <p:ph type="ftr" idx="15"/>
          </p:nvPr>
        </p:nvSpPr>
        <p:spPr>
          <a:xfrm>
            <a:off x="838080" y="5925240"/>
            <a:ext cx="9183240" cy="795960"/>
          </a:xfrm>
          <a:prstGeom prst="rect">
            <a:avLst/>
          </a:prstGeom>
          <a:noFill/>
          <a:ln w="0">
            <a:noFill/>
          </a:ln>
        </p:spPr>
        <p:txBody>
          <a:bodyPr anchor="ctr">
            <a:noAutofit/>
          </a:bodyPr>
          <a:lstStyle>
            <a:lvl1pPr algn="ctr">
              <a:lnSpc>
                <a:spcPct val="100000"/>
              </a:lnSpc>
              <a:buNone/>
              <a:defRPr b="0" lang="de-DE" sz="1200" spc="-1" strike="noStrike">
                <a:solidFill>
                  <a:srgbClr val="8b8b8b"/>
                </a:solidFill>
                <a:latin typeface="Calibri"/>
              </a:defRPr>
            </a:lvl1pPr>
          </a:lstStyle>
          <a:p>
            <a:pPr algn="ctr">
              <a:lnSpc>
                <a:spcPct val="100000"/>
              </a:lnSpc>
              <a:buNone/>
            </a:pPr>
            <a:r>
              <a:rPr b="0" lang="de-DE" sz="1200" spc="-1" strike="noStrike">
                <a:solidFill>
                  <a:srgbClr val="8b8b8b"/>
                </a:solidFill>
                <a:latin typeface="Calibri"/>
              </a:rPr>
              <a:t>Quelle: Interviews mit Maria Knauer, ehem. Stadtdirektorin im Gesundheitsreferat München und Klinikdirektorin im städt. Klinikum, Elisabeth Sieler-Proch, ehem. Personalratsvorsitzende, Stadträtin, Pflegedirektorin  und Christian Sieler, ehem. Chefarzt Anästhesie</a:t>
            </a:r>
            <a:endParaRPr b="0" lang="de-DE" sz="1200" spc="-1" strike="noStrike">
              <a:latin typeface="Times New Roman"/>
            </a:endParaRPr>
          </a:p>
        </p:txBody>
      </p:sp>
      <p:sp>
        <p:nvSpPr>
          <p:cNvPr id="192" name="Pfeil nach rechts 12"/>
          <p:cNvSpPr/>
          <p:nvPr/>
        </p:nvSpPr>
        <p:spPr>
          <a:xfrm>
            <a:off x="7507440" y="5258880"/>
            <a:ext cx="404280" cy="226440"/>
          </a:xfrm>
          <a:prstGeom prst="rightArrow">
            <a:avLst>
              <a:gd name="adj1" fmla="val 50000"/>
              <a:gd name="adj2" fmla="val 50000"/>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193" name="Pfeil nach rechts 14"/>
          <p:cNvSpPr/>
          <p:nvPr/>
        </p:nvSpPr>
        <p:spPr>
          <a:xfrm>
            <a:off x="7507440" y="4438080"/>
            <a:ext cx="404280" cy="226440"/>
          </a:xfrm>
          <a:prstGeom prst="rightArrow">
            <a:avLst>
              <a:gd name="adj1" fmla="val 50000"/>
              <a:gd name="adj2" fmla="val 50000"/>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Tree>
  </p:cSld>
  <p:transition spd="med">
    <p:pull dir="r"/>
  </p:transition>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title"/>
          </p:nvPr>
        </p:nvSpPr>
        <p:spPr>
          <a:xfrm>
            <a:off x="1149840" y="606600"/>
            <a:ext cx="9600840" cy="1105920"/>
          </a:xfrm>
          <a:prstGeom prst="rect">
            <a:avLst/>
          </a:prstGeom>
          <a:noFill/>
          <a:ln w="0">
            <a:noFill/>
          </a:ln>
        </p:spPr>
        <p:txBody>
          <a:bodyPr anchor="ctr">
            <a:normAutofit fontScale="40000"/>
          </a:bodyPr>
          <a:p>
            <a:pPr>
              <a:lnSpc>
                <a:spcPct val="150000"/>
              </a:lnSpc>
              <a:buNone/>
            </a:pPr>
            <a:br>
              <a:rPr sz="2700"/>
            </a:br>
            <a:r>
              <a:rPr b="0" lang="de-DE" sz="2700" spc="-1" strike="noStrike">
                <a:solidFill>
                  <a:srgbClr val="000000"/>
                </a:solidFill>
                <a:latin typeface="Calibri Light"/>
                <a:ea typeface="ＭＳ Ｐゴシック"/>
              </a:rPr>
              <a:t>vermeintliche Probleme der Selbstkostendeckung</a:t>
            </a:r>
            <a:br>
              <a:rPr sz="2700"/>
            </a:br>
            <a:r>
              <a:rPr b="0" lang="de-DE" sz="2200" spc="-1" strike="noStrike">
                <a:solidFill>
                  <a:srgbClr val="000000"/>
                </a:solidFill>
                <a:latin typeface="Calibri Light"/>
                <a:ea typeface="ＭＳ Ｐゴシック"/>
              </a:rPr>
              <a:t>Mythos: Selbstkostendeckungsprinzip = „Selbstbedienungsladen!“</a:t>
            </a:r>
            <a:br>
              <a:rPr sz="2400"/>
            </a:br>
            <a:br>
              <a:rPr sz="2000"/>
            </a:br>
            <a:endParaRPr b="0" lang="de-DE" sz="2200" spc="-1" strike="noStrike">
              <a:solidFill>
                <a:srgbClr val="000000"/>
              </a:solidFill>
              <a:latin typeface="Calibri"/>
            </a:endParaRPr>
          </a:p>
        </p:txBody>
      </p:sp>
      <p:sp>
        <p:nvSpPr>
          <p:cNvPr id="195" name="PlaceHolder 2"/>
          <p:cNvSpPr>
            <a:spLocks noGrp="1"/>
          </p:cNvSpPr>
          <p:nvPr>
            <p:ph/>
          </p:nvPr>
        </p:nvSpPr>
        <p:spPr>
          <a:xfrm>
            <a:off x="500400" y="1689840"/>
            <a:ext cx="10899720" cy="5315400"/>
          </a:xfrm>
          <a:prstGeom prst="rect">
            <a:avLst/>
          </a:prstGeom>
          <a:noFill/>
          <a:ln w="0">
            <a:noFill/>
          </a:ln>
        </p:spPr>
        <p:txBody>
          <a:bodyPr anchor="t">
            <a:normAutofit fontScale="57000"/>
          </a:bodyPr>
          <a:p>
            <a:pPr marL="457200">
              <a:lnSpc>
                <a:spcPct val="160000"/>
              </a:lnSpc>
              <a:spcBef>
                <a:spcPts val="499"/>
              </a:spcBef>
              <a:buNone/>
              <a:tabLst>
                <a:tab algn="l" pos="0"/>
              </a:tabLst>
            </a:pPr>
            <a:r>
              <a:rPr b="1" lang="de-DE" sz="2200" spc="-1" strike="noStrike">
                <a:solidFill>
                  <a:srgbClr val="000000"/>
                </a:solidFill>
                <a:latin typeface="Calibri"/>
              </a:rPr>
              <a:t>These 1: Landesplanerische Vorgaben waren entscheidend</a:t>
            </a:r>
            <a:r>
              <a:rPr b="1" lang="de-DE" sz="2200" spc="-1" strike="noStrike">
                <a:solidFill>
                  <a:srgbClr val="000000"/>
                </a:solidFill>
                <a:latin typeface="Calibri"/>
              </a:rPr>
              <a:t>	</a:t>
            </a:r>
            <a:r>
              <a:rPr b="1" lang="de-DE" sz="2200" spc="-1" strike="noStrike">
                <a:solidFill>
                  <a:srgbClr val="000000"/>
                </a:solidFill>
                <a:latin typeface="Calibri"/>
              </a:rPr>
              <a:t>der Spielraum der GKV bei KH-Budgetverhandlungen war klein</a:t>
            </a:r>
            <a:endParaRPr b="0" lang="de-DE" sz="22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700" spc="-1" strike="noStrike">
                <a:solidFill>
                  <a:srgbClr val="000000"/>
                </a:solidFill>
                <a:latin typeface="Calibri"/>
              </a:rPr>
              <a:t>Planungsgrundlage für das Budget des nächsten Jahres:  Fortschreibung des Status quo </a:t>
            </a:r>
            <a:endParaRPr b="0" lang="de-DE" sz="17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700" spc="-1" strike="noStrike">
                <a:solidFill>
                  <a:srgbClr val="000000"/>
                </a:solidFill>
                <a:latin typeface="Calibri"/>
              </a:rPr>
              <a:t>krankenhausplanerische Vorgaben des Ministeriums: (neue) Funktionsbereiche incl. Einzelförderung von Investitionen, Abteilungsgrößen … </a:t>
            </a:r>
            <a:endParaRPr b="0" lang="de-DE" sz="17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700" spc="-1" strike="noStrike">
                <a:solidFill>
                  <a:srgbClr val="000000"/>
                </a:solidFill>
                <a:latin typeface="Calibri"/>
              </a:rPr>
              <a:t>Personalbemessung: umfangreiche „Anhaltszahlen“ der DKG und des KAV (kommunaler Arbeitgeberverband)                                                                    </a:t>
            </a:r>
            <a:r>
              <a:rPr b="0" i="1" lang="de-DE" sz="1700" spc="-1" strike="noStrike">
                <a:solidFill>
                  <a:srgbClr val="000000"/>
                </a:solidFill>
                <a:latin typeface="Calibri"/>
              </a:rPr>
              <a:t>„Personalbemessungsregeln wirkten befreiend – man konnte sie den Kassen entgegenhalten“</a:t>
            </a:r>
            <a:endParaRPr b="0" lang="de-DE" sz="17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700" spc="-1" strike="noStrike">
                <a:solidFill>
                  <a:srgbClr val="000000"/>
                </a:solidFill>
                <a:latin typeface="Calibri"/>
              </a:rPr>
              <a:t>Personalkostensteigerungen waren durch Tarifverträge definiert (vor dem Outsourcing)</a:t>
            </a:r>
            <a:endParaRPr b="0" lang="de-DE" sz="1700" spc="-1" strike="noStrike">
              <a:solidFill>
                <a:srgbClr val="000000"/>
              </a:solidFill>
              <a:latin typeface="Calibri"/>
            </a:endParaRPr>
          </a:p>
          <a:p>
            <a:pPr marL="457200">
              <a:lnSpc>
                <a:spcPct val="160000"/>
              </a:lnSpc>
              <a:spcBef>
                <a:spcPts val="499"/>
              </a:spcBef>
              <a:buNone/>
              <a:tabLst>
                <a:tab algn="l" pos="0"/>
              </a:tabLst>
            </a:pPr>
            <a:r>
              <a:rPr b="1" lang="de-DE" sz="2100" spc="-1" strike="noStrike">
                <a:solidFill>
                  <a:srgbClr val="000000"/>
                </a:solidFill>
                <a:latin typeface="Calibri"/>
              </a:rPr>
              <a:t>These 2: Die Kontrollmöglichkeiten der GKV waren groß </a:t>
            </a:r>
            <a:endParaRPr b="0" lang="de-DE" sz="21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Zitat: </a:t>
            </a:r>
            <a:r>
              <a:rPr b="0" i="1" lang="de-DE" sz="1600" spc="-1" strike="noStrike">
                <a:solidFill>
                  <a:srgbClr val="000000"/>
                </a:solidFill>
                <a:latin typeface="Calibri"/>
              </a:rPr>
              <a:t>„Das waren keine Budgetverhandlungen - die Kassen mussten eh alles zahlen“    </a:t>
            </a:r>
            <a:r>
              <a:rPr b="1" i="1" lang="de-DE" sz="1600" spc="-1" strike="noStrike">
                <a:solidFill>
                  <a:srgbClr val="000000"/>
                </a:solidFill>
                <a:latin typeface="Calibri"/>
              </a:rPr>
              <a:t>stimmt das?</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historischer Fact: Erosion der GKV-Finanzen  (= angebliche „Kostenexplosion“)  &gt;  Kostendämpfungsgesetze / Budgetdeckelung  (Seehofer / Dressler Kompromiss von Lahnstein 1992)</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ab 1975  &gt;  Pflegesatzverhandlungen auf Basis detaillierter Kostenvergleiche und Gutachten, z.B. durch Landesprüfungsanstalten (bsp. kommunaler Prüfungsverband in Bayern)</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Krankenkassen erhöhten ihre fachliche Expertise für die Verhandlungen durch Spezialisierung der GKV in den Verhandlungen (überregionale Verhandlungsteams der Kassen)</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systematische Verkürzung der durchschnittlichen Liegedauern durch MDK-Kontrollen</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Stellenbemessungskontrolle durch „Refa-Fachleute“</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bsp. Genehmigungsvorbehalt für auswärtige CT-Untersuchungen</a:t>
            </a:r>
            <a:endParaRPr b="0" lang="de-DE" sz="1600" spc="-1" strike="noStrike">
              <a:solidFill>
                <a:srgbClr val="000000"/>
              </a:solidFill>
              <a:latin typeface="Calibri"/>
            </a:endParaRPr>
          </a:p>
          <a:p>
            <a:pPr marL="457200">
              <a:lnSpc>
                <a:spcPct val="160000"/>
              </a:lnSpc>
              <a:spcBef>
                <a:spcPts val="499"/>
              </a:spcBef>
              <a:buNone/>
              <a:tabLst>
                <a:tab algn="l" pos="0"/>
              </a:tabLst>
            </a:pPr>
            <a:r>
              <a:rPr b="1" lang="de-DE" sz="2000" spc="-1" strike="noStrike">
                <a:solidFill>
                  <a:srgbClr val="000000"/>
                </a:solidFill>
                <a:latin typeface="Calibri"/>
              </a:rPr>
              <a:t>Fazit: Die Einflussmöglichkeiten der GKV waren wohl angemessen </a:t>
            </a:r>
            <a:endParaRPr b="0" lang="de-DE" sz="2000" spc="-1" strike="noStrike">
              <a:solidFill>
                <a:srgbClr val="000000"/>
              </a:solidFill>
              <a:latin typeface="Calibri"/>
            </a:endParaRPr>
          </a:p>
          <a:p>
            <a:pPr marL="457200">
              <a:lnSpc>
                <a:spcPct val="160000"/>
              </a:lnSpc>
              <a:spcBef>
                <a:spcPts val="499"/>
              </a:spcBef>
              <a:buNone/>
              <a:tabLst>
                <a:tab algn="l" pos="0"/>
              </a:tabLst>
            </a:pPr>
            <a:r>
              <a:rPr b="0" lang="de-DE" sz="1800" spc="-1" strike="noStrike">
                <a:solidFill>
                  <a:srgbClr val="000000"/>
                </a:solidFill>
                <a:latin typeface="Calibri"/>
              </a:rPr>
              <a:t>                   </a:t>
            </a:r>
            <a:endParaRPr b="0" lang="de-DE" sz="18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p:txBody>
      </p:sp>
      <p:sp>
        <p:nvSpPr>
          <p:cNvPr id="196" name="PlaceHolder 3"/>
          <p:cNvSpPr>
            <a:spLocks noGrp="1"/>
          </p:cNvSpPr>
          <p:nvPr>
            <p:ph type="sldNum" idx="16"/>
          </p:nvPr>
        </p:nvSpPr>
        <p:spPr>
          <a:xfrm>
            <a:off x="8610480" y="6356520"/>
            <a:ext cx="2742840" cy="364680"/>
          </a:xfrm>
          <a:prstGeom prst="rect">
            <a:avLst/>
          </a:prstGeom>
          <a:noFill/>
          <a:ln w="0">
            <a:noFill/>
          </a:ln>
        </p:spPr>
        <p:txBody>
          <a:bodyPr anchor="ctr">
            <a:normAutofit/>
          </a:bodyPr>
          <a:lstStyle>
            <a:lvl1pPr algn="r">
              <a:lnSpc>
                <a:spcPct val="100000"/>
              </a:lnSpc>
              <a:spcAft>
                <a:spcPts val="601"/>
              </a:spcAft>
              <a:buNone/>
              <a:defRPr b="0" lang="de-DE" sz="1000" spc="-1" strike="noStrike">
                <a:solidFill>
                  <a:srgbClr val="8b8b8b"/>
                </a:solidFill>
                <a:latin typeface="Calibri"/>
              </a:defRPr>
            </a:lvl1pPr>
          </a:lstStyle>
          <a:p>
            <a:pPr algn="r">
              <a:lnSpc>
                <a:spcPct val="100000"/>
              </a:lnSpc>
              <a:spcAft>
                <a:spcPts val="601"/>
              </a:spcAft>
              <a:buNone/>
            </a:pPr>
            <a:fld id="{7527868F-96B8-4C7E-8FC0-3DCD9983CD20}" type="slidenum">
              <a:rPr b="0" lang="de-DE" sz="1000" spc="-1" strike="noStrike">
                <a:solidFill>
                  <a:srgbClr val="8b8b8b"/>
                </a:solidFill>
                <a:latin typeface="Calibri"/>
              </a:rPr>
              <a:t>29</a:t>
            </a:fld>
            <a:endParaRPr b="0" lang="de-DE" sz="1000" spc="-1" strike="noStrike">
              <a:latin typeface="Times New Roman"/>
            </a:endParaRPr>
          </a:p>
        </p:txBody>
      </p:sp>
      <p:sp>
        <p:nvSpPr>
          <p:cNvPr id="197" name="PlaceHolder 4"/>
          <p:cNvSpPr>
            <a:spLocks noGrp="1"/>
          </p:cNvSpPr>
          <p:nvPr>
            <p:ph type="ftr" idx="17"/>
          </p:nvPr>
        </p:nvSpPr>
        <p:spPr>
          <a:xfrm>
            <a:off x="577800" y="6481800"/>
            <a:ext cx="9333720" cy="150840"/>
          </a:xfrm>
          <a:prstGeom prst="rect">
            <a:avLst/>
          </a:prstGeom>
          <a:noFill/>
          <a:ln w="0">
            <a:noFill/>
          </a:ln>
        </p:spPr>
        <p:txBody>
          <a:bodyPr anchor="ctr">
            <a:noAutofit/>
          </a:bodyPr>
          <a:lstStyle>
            <a:lvl1pPr algn="ctr">
              <a:lnSpc>
                <a:spcPct val="100000"/>
              </a:lnSpc>
              <a:buNone/>
              <a:defRPr b="0" lang="de-DE" sz="1200" spc="-1" strike="noStrike">
                <a:solidFill>
                  <a:srgbClr val="8b8b8b"/>
                </a:solidFill>
                <a:latin typeface="Calibri"/>
              </a:defRPr>
            </a:lvl1pPr>
          </a:lstStyle>
          <a:p>
            <a:pPr algn="ctr">
              <a:lnSpc>
                <a:spcPct val="100000"/>
              </a:lnSpc>
              <a:buNone/>
            </a:pPr>
            <a:r>
              <a:rPr b="0" lang="de-DE" sz="1200" spc="-1" strike="noStrike">
                <a:solidFill>
                  <a:srgbClr val="8b8b8b"/>
                </a:solidFill>
                <a:latin typeface="Calibri"/>
              </a:rPr>
              <a:t>Quelle: Interviews mit Maria Knauer, ehem. Stadtdirektorin im Gesundheitsreferat München und Klinikdirektorin im städt. Klinikum, Elisabeth Sieler-Proch, ehem. Personalratsvorsitzende, Stadträtin, Pflegedirektorin  und Christian Sieler, ehem. Chefarzt Anästhesie</a:t>
            </a:r>
            <a:endParaRPr b="0" lang="de-DE" sz="1200" spc="-1" strike="noStrike">
              <a:latin typeface="Times New Roman"/>
            </a:endParaRPr>
          </a:p>
        </p:txBody>
      </p:sp>
      <p:sp>
        <p:nvSpPr>
          <p:cNvPr id="198" name="Pfeil nach rechts 12"/>
          <p:cNvSpPr/>
          <p:nvPr/>
        </p:nvSpPr>
        <p:spPr>
          <a:xfrm>
            <a:off x="5825520" y="1631160"/>
            <a:ext cx="404280" cy="226440"/>
          </a:xfrm>
          <a:prstGeom prst="rightArrow">
            <a:avLst>
              <a:gd name="adj1" fmla="val 50000"/>
              <a:gd name="adj2" fmla="val 50000"/>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Tree>
  </p:cSld>
  <p:transition spd="med">
    <p:pull dir="r"/>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838080" y="18360"/>
            <a:ext cx="10515240" cy="1325160"/>
          </a:xfrm>
          <a:prstGeom prst="rect">
            <a:avLst/>
          </a:prstGeom>
          <a:noFill/>
          <a:ln w="0">
            <a:noFill/>
          </a:ln>
        </p:spPr>
        <p:txBody>
          <a:bodyPr anchor="ctr">
            <a:normAutofit/>
          </a:bodyPr>
          <a:p>
            <a:pPr>
              <a:lnSpc>
                <a:spcPct val="90000"/>
              </a:lnSpc>
              <a:buNone/>
            </a:pPr>
            <a:r>
              <a:rPr b="1" lang="de-DE" sz="3600" spc="-1" strike="noStrike" u="sng">
                <a:solidFill>
                  <a:srgbClr val="000000"/>
                </a:solidFill>
                <a:uFillTx/>
                <a:latin typeface="Calibri Light"/>
              </a:rPr>
              <a:t>Grundsatzforderungen unseres Bündnisses </a:t>
            </a:r>
            <a:endParaRPr b="0" lang="de-DE" sz="3600" spc="-1" strike="noStrike">
              <a:solidFill>
                <a:srgbClr val="000000"/>
              </a:solidFill>
              <a:latin typeface="Calibri"/>
            </a:endParaRPr>
          </a:p>
        </p:txBody>
      </p:sp>
      <p:sp>
        <p:nvSpPr>
          <p:cNvPr id="137" name="PlaceHolder 2"/>
          <p:cNvSpPr>
            <a:spLocks noGrp="1"/>
          </p:cNvSpPr>
          <p:nvPr>
            <p:ph/>
          </p:nvPr>
        </p:nvSpPr>
        <p:spPr>
          <a:xfrm>
            <a:off x="838080" y="1325520"/>
            <a:ext cx="10515240" cy="4851000"/>
          </a:xfrm>
          <a:prstGeom prst="rect">
            <a:avLst/>
          </a:prstGeom>
          <a:noFill/>
          <a:ln w="0">
            <a:noFill/>
          </a:ln>
        </p:spPr>
        <p:txBody>
          <a:bodyPr anchor="t">
            <a:normAutofit fontScale="69000"/>
          </a:bodyPr>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Krankenhäuser müssen Einrichtungen der öffentlichen Daseinsvorsorge sein</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Rekommunalisierung statt Privatisierung</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Verbot der Gewinnerzielung</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Sachsteuerung statt finanzieller Steuerung</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Also: Ermittlung des Bedarfs, Bereitstellung der notwendigen Einrichtungen, Zuweisung der notwendigen Mittel. </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Vollständige Refinanzierung der für die Behandlung erforderlichen Personal- und Sachkosten</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Gesetzliche Festsetzung der Personalbemessung für alle Berufsgruppen</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Regionale Planung des Bedarfes an Krankenhäusern durch die Länder nach den Regeln der demokratischen Beteiligung und Kontrolle</a:t>
            </a:r>
            <a:endParaRPr b="0" lang="de-DE" sz="2800" spc="-1" strike="noStrike">
              <a:solidFill>
                <a:srgbClr val="000000"/>
              </a:solidFill>
              <a:latin typeface="Calibri"/>
            </a:endParaRPr>
          </a:p>
          <a:p>
            <a:pPr marL="228600" indent="-228600">
              <a:lnSpc>
                <a:spcPct val="90000"/>
              </a:lnSpc>
              <a:spcBef>
                <a:spcPts val="1800"/>
              </a:spcBef>
              <a:buClr>
                <a:srgbClr val="000000"/>
              </a:buClr>
              <a:buFont typeface="Arial"/>
              <a:buChar char="•"/>
            </a:pPr>
            <a:r>
              <a:rPr b="0" lang="de-DE" sz="2800" spc="-1" strike="noStrike">
                <a:solidFill>
                  <a:srgbClr val="000000"/>
                </a:solidFill>
                <a:latin typeface="Calibri"/>
              </a:rPr>
              <a:t>Vollständige Übernahme der Investitionskosten der Krankenhäuser durch die Länder </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1FD60BCA-1A28-4F27-A8EE-E9D4FC12540E}" type="slidenum">
              <a:t>3</a:t>
            </a:fld>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PlaceHolder 1"/>
          <p:cNvSpPr>
            <a:spLocks noGrp="1"/>
          </p:cNvSpPr>
          <p:nvPr>
            <p:ph type="title"/>
          </p:nvPr>
        </p:nvSpPr>
        <p:spPr>
          <a:xfrm>
            <a:off x="1513440" y="659160"/>
            <a:ext cx="9606600" cy="1041480"/>
          </a:xfrm>
          <a:prstGeom prst="rect">
            <a:avLst/>
          </a:prstGeom>
          <a:noFill/>
          <a:ln w="0">
            <a:noFill/>
          </a:ln>
        </p:spPr>
        <p:txBody>
          <a:bodyPr anchor="ctr">
            <a:normAutofit fontScale="90000"/>
          </a:bodyPr>
          <a:p>
            <a:pPr>
              <a:lnSpc>
                <a:spcPct val="90000"/>
              </a:lnSpc>
              <a:buNone/>
            </a:pPr>
            <a:r>
              <a:rPr b="1" lang="de-DE" sz="3200" spc="-1" strike="noStrike">
                <a:solidFill>
                  <a:srgbClr val="000000"/>
                </a:solidFill>
                <a:latin typeface="Calibri Light"/>
              </a:rPr>
              <a:t>Profitorientierte Organisationen im Eigentum von Kapitalinvestoren:</a:t>
            </a:r>
            <a:r>
              <a:rPr b="1" lang="de-DE" sz="4400" spc="-1" strike="noStrike">
                <a:solidFill>
                  <a:srgbClr val="000000"/>
                </a:solidFill>
                <a:latin typeface="Calibri Light"/>
              </a:rPr>
              <a:t> </a:t>
            </a:r>
            <a:r>
              <a:rPr b="1" lang="de-DE" sz="3600" spc="-1" strike="noStrike">
                <a:solidFill>
                  <a:srgbClr val="000000"/>
                </a:solidFill>
                <a:latin typeface="Calibri Light"/>
              </a:rPr>
              <a:t>zum Beispiel Helios</a:t>
            </a:r>
            <a:endParaRPr b="0" lang="de-DE" sz="3600" spc="-1" strike="noStrike">
              <a:solidFill>
                <a:srgbClr val="000000"/>
              </a:solidFill>
              <a:latin typeface="Calibri"/>
            </a:endParaRPr>
          </a:p>
        </p:txBody>
      </p:sp>
      <p:sp>
        <p:nvSpPr>
          <p:cNvPr id="200" name="PlaceHolder 2"/>
          <p:cNvSpPr>
            <a:spLocks noGrp="1"/>
          </p:cNvSpPr>
          <p:nvPr>
            <p:ph/>
          </p:nvPr>
        </p:nvSpPr>
        <p:spPr>
          <a:xfrm>
            <a:off x="1452600" y="2701440"/>
            <a:ext cx="4483080" cy="2699640"/>
          </a:xfrm>
          <a:prstGeom prst="rect">
            <a:avLst/>
          </a:prstGeom>
          <a:noFill/>
          <a:ln w="0">
            <a:noFill/>
          </a:ln>
        </p:spPr>
        <p:txBody>
          <a:bodyPr anchor="t">
            <a:normAutofit fontScale="86000"/>
          </a:bodyPr>
          <a:p>
            <a:pPr marL="228600" indent="-228600">
              <a:lnSpc>
                <a:spcPct val="90000"/>
              </a:lnSpc>
              <a:spcBef>
                <a:spcPts val="1001"/>
              </a:spcBef>
              <a:buClr>
                <a:srgbClr val="000000"/>
              </a:buClr>
              <a:buFont typeface="Arial"/>
              <a:buChar char="•"/>
            </a:pPr>
            <a:r>
              <a:rPr b="1" lang="de-DE" sz="2000" spc="-1" strike="noStrike">
                <a:solidFill>
                  <a:srgbClr val="000000"/>
                </a:solidFill>
                <a:latin typeface="Calibri"/>
              </a:rPr>
              <a:t>EBIT-Anstieg bei Helios Deutschland im Jahr 2020</a:t>
            </a:r>
            <a:endParaRPr b="0" lang="de-DE" sz="2000" spc="-1" strike="noStrike">
              <a:solidFill>
                <a:srgbClr val="000000"/>
              </a:solidFill>
              <a:latin typeface="Calibri"/>
            </a:endParaRPr>
          </a:p>
          <a:p>
            <a:pPr marL="228600" indent="-228600">
              <a:lnSpc>
                <a:spcPct val="110000"/>
              </a:lnSpc>
              <a:spcBef>
                <a:spcPts val="1001"/>
              </a:spcBef>
              <a:buClr>
                <a:srgbClr val="000000"/>
              </a:buClr>
              <a:buFont typeface="Arial"/>
              <a:buChar char="•"/>
            </a:pPr>
            <a:r>
              <a:rPr b="0" lang="de-DE" sz="2000" spc="-1" strike="noStrike">
                <a:solidFill>
                  <a:srgbClr val="000000"/>
                </a:solidFill>
                <a:latin typeface="Calibri"/>
              </a:rPr>
              <a:t>Im Geschäftsjahr 2020 stieg der EBIT von Helios Deutschland um 4 Prozent auf 602 Millionen Euro (Geschäftsjahr 2019: 577 Millionen Euro).                    Die EBIT-Marge betrug 9,5 Prozent (Geschäftsjahr 2019: 9,7 Prozent).</a:t>
            </a:r>
            <a:endParaRPr b="0" lang="de-DE" sz="2000" spc="-1" strike="noStrike">
              <a:solidFill>
                <a:srgbClr val="000000"/>
              </a:solidFill>
              <a:latin typeface="Calibri"/>
            </a:endParaRPr>
          </a:p>
          <a:p>
            <a:pPr>
              <a:lnSpc>
                <a:spcPct val="90000"/>
              </a:lnSpc>
              <a:spcBef>
                <a:spcPts val="1001"/>
              </a:spcBef>
              <a:buNone/>
            </a:pPr>
            <a:endParaRPr b="0" lang="de-DE" sz="2000" spc="-1" strike="noStrike">
              <a:solidFill>
                <a:srgbClr val="000000"/>
              </a:solidFill>
              <a:latin typeface="Calibri"/>
            </a:endParaRPr>
          </a:p>
        </p:txBody>
      </p:sp>
      <p:sp>
        <p:nvSpPr>
          <p:cNvPr id="201" name="PlaceHolder 3"/>
          <p:cNvSpPr>
            <a:spLocks noGrp="1"/>
          </p:cNvSpPr>
          <p:nvPr>
            <p:ph/>
          </p:nvPr>
        </p:nvSpPr>
        <p:spPr>
          <a:xfrm>
            <a:off x="5936040" y="2486520"/>
            <a:ext cx="5060520" cy="3304080"/>
          </a:xfrm>
          <a:prstGeom prst="rect">
            <a:avLst/>
          </a:prstGeom>
          <a:noFill/>
          <a:ln w="0">
            <a:noFill/>
          </a:ln>
        </p:spPr>
        <p:txBody>
          <a:bodyPr anchor="t">
            <a:noAutofit/>
          </a:bodyPr>
          <a:p>
            <a:pPr>
              <a:lnSpc>
                <a:spcPct val="90000"/>
              </a:lnSpc>
              <a:spcAft>
                <a:spcPts val="601"/>
              </a:spcAft>
              <a:buNone/>
              <a:tabLst>
                <a:tab algn="l" pos="0"/>
              </a:tabLst>
            </a:pPr>
            <a:r>
              <a:rPr b="0" lang="de-DE" sz="1200" spc="-1" strike="noStrike">
                <a:solidFill>
                  <a:srgbClr val="000000"/>
                </a:solidFill>
                <a:latin typeface="Calibri"/>
              </a:rPr>
              <a:t>Berlin/Düsseldorf, 11.05.2021 </a:t>
            </a:r>
            <a:endParaRPr b="0" lang="de-DE" sz="1200" spc="-1" strike="noStrike">
              <a:solidFill>
                <a:srgbClr val="000000"/>
              </a:solidFill>
              <a:latin typeface="Calibri"/>
            </a:endParaRPr>
          </a:p>
          <a:p>
            <a:pPr>
              <a:lnSpc>
                <a:spcPct val="90000"/>
              </a:lnSpc>
              <a:spcAft>
                <a:spcPts val="601"/>
              </a:spcAft>
              <a:buNone/>
              <a:tabLst>
                <a:tab algn="l" pos="0"/>
              </a:tabLst>
            </a:pPr>
            <a:r>
              <a:rPr b="1" lang="de-DE" sz="1200" spc="-1" strike="noStrike">
                <a:solidFill>
                  <a:srgbClr val="000000"/>
                </a:solidFill>
                <a:latin typeface="Calibri"/>
              </a:rPr>
              <a:t>„</a:t>
            </a:r>
            <a:r>
              <a:rPr b="1" lang="de-DE" sz="1300" spc="-1" strike="noStrike">
                <a:solidFill>
                  <a:srgbClr val="000000"/>
                </a:solidFill>
                <a:latin typeface="Calibri"/>
              </a:rPr>
              <a:t>Entwicklung beim Helios Konzern gefährdet Patientenversorgung </a:t>
            </a:r>
            <a:endParaRPr b="0" lang="de-DE" sz="1300" spc="-1" strike="noStrike">
              <a:solidFill>
                <a:srgbClr val="000000"/>
              </a:solidFill>
              <a:latin typeface="Calibri"/>
            </a:endParaRPr>
          </a:p>
          <a:p>
            <a:pPr>
              <a:lnSpc>
                <a:spcPct val="90000"/>
              </a:lnSpc>
              <a:spcAft>
                <a:spcPts val="601"/>
              </a:spcAft>
              <a:buNone/>
              <a:tabLst>
                <a:tab algn="l" pos="0"/>
              </a:tabLst>
            </a:pPr>
            <a:endParaRPr b="0" lang="de-DE" sz="1300" spc="-1" strike="noStrike">
              <a:solidFill>
                <a:srgbClr val="000000"/>
              </a:solidFill>
              <a:latin typeface="Calibri"/>
            </a:endParaRPr>
          </a:p>
          <a:p>
            <a:pPr>
              <a:lnSpc>
                <a:spcPct val="90000"/>
              </a:lnSpc>
              <a:spcAft>
                <a:spcPts val="601"/>
              </a:spcAft>
              <a:buNone/>
              <a:tabLst>
                <a:tab algn="l" pos="0"/>
              </a:tabLst>
            </a:pPr>
            <a:r>
              <a:rPr b="1" lang="de-DE" sz="1300" spc="-1" strike="noStrike">
                <a:solidFill>
                  <a:srgbClr val="000000"/>
                </a:solidFill>
                <a:latin typeface="Calibri"/>
              </a:rPr>
              <a:t>Verband der leitenden Krankenhausärzte Deutschlands e.V. (VLK) fordert schnelles Eingreifen des Gesetzgebers: </a:t>
            </a:r>
            <a:endParaRPr b="0" lang="de-DE" sz="1300" spc="-1" strike="noStrike">
              <a:solidFill>
                <a:srgbClr val="000000"/>
              </a:solidFill>
              <a:latin typeface="Calibri"/>
            </a:endParaRPr>
          </a:p>
          <a:p>
            <a:pPr>
              <a:lnSpc>
                <a:spcPct val="90000"/>
              </a:lnSpc>
              <a:spcAft>
                <a:spcPts val="601"/>
              </a:spcAft>
              <a:buNone/>
              <a:tabLst>
                <a:tab algn="l" pos="0"/>
              </a:tabLst>
            </a:pPr>
            <a:r>
              <a:rPr b="0" lang="de-DE" sz="1300" spc="-1" strike="noStrike">
                <a:solidFill>
                  <a:srgbClr val="000000"/>
                </a:solidFill>
                <a:latin typeface="Calibri"/>
              </a:rPr>
              <a:t>Der übermäßige Abbau ärztlicher Stellen bei Helios ist unverantwortlich. Er gefährdet nicht nur die Versorgung der Patienten, sondern er schränkt sie ein und macht daraus ein Geschäftsmodell. Unsere Mitglieder bestätigen diese Zustände in vollem Umfang. </a:t>
            </a:r>
            <a:endParaRPr b="0" lang="de-DE" sz="1300" spc="-1" strike="noStrike">
              <a:solidFill>
                <a:srgbClr val="000000"/>
              </a:solidFill>
              <a:latin typeface="Calibri"/>
            </a:endParaRPr>
          </a:p>
          <a:p>
            <a:pPr>
              <a:lnSpc>
                <a:spcPct val="90000"/>
              </a:lnSpc>
              <a:spcAft>
                <a:spcPts val="601"/>
              </a:spcAft>
              <a:buNone/>
              <a:tabLst>
                <a:tab algn="l" pos="0"/>
              </a:tabLst>
            </a:pPr>
            <a:r>
              <a:rPr b="0" lang="de-DE" sz="1300" spc="-1" strike="noStrike">
                <a:solidFill>
                  <a:srgbClr val="000000"/>
                </a:solidFill>
                <a:latin typeface="Calibri"/>
              </a:rPr>
              <a:t>Diesem mittlerweile maßlosen Gewinnstreben um jeden Preis ist nur durch die Festlegung von gesetzlichen Untergrenzen – auch - für das ärztliche Personal beizukommen. </a:t>
            </a:r>
            <a:endParaRPr b="0" lang="de-DE" sz="1300" spc="-1" strike="noStrike">
              <a:solidFill>
                <a:srgbClr val="000000"/>
              </a:solidFill>
              <a:latin typeface="Calibri"/>
            </a:endParaRPr>
          </a:p>
          <a:p>
            <a:pPr>
              <a:lnSpc>
                <a:spcPct val="90000"/>
              </a:lnSpc>
              <a:spcAft>
                <a:spcPts val="601"/>
              </a:spcAft>
              <a:buNone/>
              <a:tabLst>
                <a:tab algn="l" pos="0"/>
              </a:tabLst>
            </a:pPr>
            <a:r>
              <a:rPr b="0" lang="de-DE" sz="1300" spc="-1" strike="noStrike">
                <a:solidFill>
                  <a:srgbClr val="000000"/>
                </a:solidFill>
                <a:latin typeface="Calibri"/>
              </a:rPr>
              <a:t>Das System „Helios“ ist an einem Punkt angekommen, an dem die selbstregulierenden Kräfte des Krankenhausmarktes nicht mehr greifen."</a:t>
            </a:r>
            <a:endParaRPr b="0" lang="de-DE" sz="1300" spc="-1" strike="noStrike">
              <a:solidFill>
                <a:srgbClr val="000000"/>
              </a:solidFill>
              <a:latin typeface="Calibri"/>
            </a:endParaRPr>
          </a:p>
        </p:txBody>
      </p:sp>
      <p:pic>
        <p:nvPicPr>
          <p:cNvPr id="202" name="Grafik 5" descr=""/>
          <p:cNvPicPr/>
          <p:nvPr/>
        </p:nvPicPr>
        <p:blipFill>
          <a:blip r:embed="rId1"/>
          <a:stretch/>
        </p:blipFill>
        <p:spPr>
          <a:xfrm>
            <a:off x="10457640" y="6120720"/>
            <a:ext cx="1325520" cy="455760"/>
          </a:xfrm>
          <a:prstGeom prst="rect">
            <a:avLst/>
          </a:prstGeom>
          <a:ln w="0">
            <a:noFill/>
          </a:ln>
        </p:spPr>
      </p:pic>
    </p:spTree>
  </p:cSld>
  <p:transition spd="med">
    <p:pull dir="r"/>
  </p:transition>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838080" y="2589480"/>
            <a:ext cx="10515240" cy="1325160"/>
          </a:xfrm>
          <a:prstGeom prst="rect">
            <a:avLst/>
          </a:prstGeom>
          <a:noFill/>
          <a:ln w="0">
            <a:noFill/>
          </a:ln>
        </p:spPr>
        <p:txBody>
          <a:bodyPr anchor="ctr">
            <a:normAutofit/>
          </a:bodyPr>
          <a:p>
            <a:pPr algn="ctr">
              <a:lnSpc>
                <a:spcPct val="90000"/>
              </a:lnSpc>
              <a:buNone/>
            </a:pPr>
            <a:r>
              <a:rPr b="1" lang="de-DE" sz="6600" spc="-1" strike="noStrike" u="sng">
                <a:solidFill>
                  <a:srgbClr val="000000"/>
                </a:solidFill>
                <a:uFillTx/>
                <a:latin typeface="Calibri Light"/>
              </a:rPr>
              <a:t>Planung</a:t>
            </a:r>
            <a:endParaRPr b="0" lang="de-DE" sz="6600" spc="-1" strike="noStrike">
              <a:solidFill>
                <a:srgbClr val="000000"/>
              </a:solidFill>
              <a:latin typeface="Calibri"/>
            </a:endParaRPr>
          </a:p>
        </p:txBody>
      </p:sp>
      <p:sp>
        <p:nvSpPr>
          <p:cNvPr id="3" name="PlaceHolder 2"/>
          <p:cNvSpPr>
            <a:spLocks noGrp="1"/>
          </p:cNvSpPr>
          <p:nvPr>
            <p:ph type="sldNum" idx="6"/>
          </p:nvPr>
        </p:nvSpPr>
        <p:spPr/>
        <p:txBody>
          <a:bodyPr/>
          <a:p>
            <a:fld id="{5E428C96-63B7-4E49-91A9-8120BDF7EC06}" type="slidenum">
              <a:t>4</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166680" y="790200"/>
            <a:ext cx="11787840" cy="647640"/>
          </a:xfrm>
          <a:prstGeom prst="rect">
            <a:avLst/>
          </a:prstGeom>
          <a:noFill/>
          <a:ln w="0">
            <a:noFill/>
          </a:ln>
        </p:spPr>
        <p:txBody>
          <a:bodyPr anchor="ctr">
            <a:normAutofit fontScale="42000"/>
          </a:bodyPr>
          <a:p>
            <a:pPr>
              <a:lnSpc>
                <a:spcPct val="90000"/>
              </a:lnSpc>
              <a:buNone/>
            </a:pPr>
            <a:r>
              <a:rPr b="1" lang="de-DE" sz="4700" spc="-1" strike="noStrike" u="sng">
                <a:solidFill>
                  <a:srgbClr val="000000"/>
                </a:solidFill>
                <a:uFillTx/>
                <a:latin typeface="Calibri Light"/>
              </a:rPr>
              <a:t>Krankenhausgrößen in Deutschland nach Bettenzahl</a:t>
            </a:r>
            <a:br>
              <a:rPr sz="4400"/>
            </a:br>
            <a:endParaRPr b="0" lang="de-DE" sz="4700" spc="-1" strike="noStrike">
              <a:solidFill>
                <a:srgbClr val="000000"/>
              </a:solidFill>
              <a:latin typeface="Calibri"/>
            </a:endParaRPr>
          </a:p>
        </p:txBody>
      </p:sp>
      <p:sp>
        <p:nvSpPr>
          <p:cNvPr id="140" name="PlaceHolder 2"/>
          <p:cNvSpPr>
            <a:spLocks noGrp="1"/>
          </p:cNvSpPr>
          <p:nvPr>
            <p:ph/>
          </p:nvPr>
        </p:nvSpPr>
        <p:spPr>
          <a:xfrm>
            <a:off x="838080" y="1825560"/>
            <a:ext cx="11064600" cy="4350960"/>
          </a:xfrm>
          <a:prstGeom prst="rect">
            <a:avLst/>
          </a:prstGeom>
          <a:noFill/>
          <a:ln w="0">
            <a:noFill/>
          </a:ln>
        </p:spPr>
        <p:txBody>
          <a:bodyPr anchor="t">
            <a:normAutofit/>
          </a:bodyPr>
          <a:p>
            <a:pPr algn="r">
              <a:lnSpc>
                <a:spcPct val="90000"/>
              </a:lnSpc>
              <a:spcBef>
                <a:spcPts val="1001"/>
              </a:spcBef>
              <a:buNone/>
              <a:tabLst>
                <a:tab algn="l" pos="0"/>
              </a:tabLst>
            </a:pPr>
            <a:r>
              <a:rPr b="1" i="1" lang="de-DE" sz="1800" spc="-1" strike="noStrike">
                <a:solidFill>
                  <a:srgbClr val="000000"/>
                </a:solidFill>
                <a:latin typeface="Calibri"/>
              </a:rPr>
              <a:t>(Allgemeine Krankenhäuser, Zahlen aus 2019)</a:t>
            </a:r>
            <a:endParaRPr b="0" lang="de-DE" sz="1800" spc="-1" strike="noStrike">
              <a:solidFill>
                <a:srgbClr val="000000"/>
              </a:solidFill>
              <a:latin typeface="Calibri"/>
            </a:endParaRPr>
          </a:p>
          <a:p>
            <a:pPr algn="r">
              <a:lnSpc>
                <a:spcPct val="90000"/>
              </a:lnSpc>
              <a:spcBef>
                <a:spcPts val="1001"/>
              </a:spcBef>
              <a:buNone/>
              <a:tabLst>
                <a:tab algn="l" pos="0"/>
              </a:tabLst>
            </a:pPr>
            <a:endParaRPr b="0" lang="de-DE" sz="1800" spc="-1" strike="noStrike">
              <a:solidFill>
                <a:srgbClr val="000000"/>
              </a:solidFill>
              <a:latin typeface="Calibri"/>
            </a:endParaRPr>
          </a:p>
          <a:p>
            <a:pPr algn="r">
              <a:lnSpc>
                <a:spcPct val="90000"/>
              </a:lnSpc>
              <a:spcBef>
                <a:spcPts val="1001"/>
              </a:spcBef>
              <a:buNone/>
              <a:tabLst>
                <a:tab algn="l" pos="0"/>
              </a:tabLst>
            </a:pPr>
            <a:endParaRPr b="0" lang="de-DE" sz="1800" spc="-1" strike="noStrike">
              <a:solidFill>
                <a:srgbClr val="000000"/>
              </a:solidFill>
              <a:latin typeface="Calibri"/>
            </a:endParaRPr>
          </a:p>
          <a:p>
            <a:pPr algn="r">
              <a:lnSpc>
                <a:spcPct val="90000"/>
              </a:lnSpc>
              <a:spcBef>
                <a:spcPts val="1001"/>
              </a:spcBef>
              <a:buNone/>
              <a:tabLst>
                <a:tab algn="l" pos="0"/>
              </a:tabLst>
            </a:pPr>
            <a:endParaRPr b="0" lang="de-DE" sz="2800" spc="-1" strike="noStrike">
              <a:solidFill>
                <a:srgbClr val="000000"/>
              </a:solidFill>
              <a:latin typeface="Calibri"/>
            </a:endParaRPr>
          </a:p>
          <a:p>
            <a:pPr algn="r">
              <a:lnSpc>
                <a:spcPct val="90000"/>
              </a:lnSpc>
              <a:spcBef>
                <a:spcPts val="1001"/>
              </a:spcBef>
              <a:buNone/>
              <a:tabLst>
                <a:tab algn="l" pos="0"/>
              </a:tabLst>
            </a:pPr>
            <a:endParaRPr b="0" lang="de-DE" sz="2800" spc="-1" strike="noStrike">
              <a:solidFill>
                <a:srgbClr val="000000"/>
              </a:solidFill>
              <a:latin typeface="Calibri"/>
            </a:endParaRPr>
          </a:p>
          <a:p>
            <a:pPr algn="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65,9% der Krankenhäuser haben unter 300 Betten</a:t>
            </a:r>
            <a:endParaRPr b="0" lang="de-DE" sz="2800" spc="-1" strike="noStrike">
              <a:solidFill>
                <a:srgbClr val="000000"/>
              </a:solidFill>
              <a:latin typeface="Calibri"/>
            </a:endParaRPr>
          </a:p>
        </p:txBody>
      </p:sp>
      <p:pic>
        <p:nvPicPr>
          <p:cNvPr id="141" name="Grafik 3" descr=""/>
          <p:cNvPicPr/>
          <p:nvPr/>
        </p:nvPicPr>
        <p:blipFill>
          <a:blip r:embed="rId1"/>
          <a:stretch/>
        </p:blipFill>
        <p:spPr>
          <a:xfrm>
            <a:off x="1461600" y="1438200"/>
            <a:ext cx="4365360" cy="3505680"/>
          </a:xfrm>
          <a:prstGeom prst="rect">
            <a:avLst/>
          </a:prstGeom>
          <a:ln w="0">
            <a:noFill/>
          </a:ln>
        </p:spPr>
      </p:pic>
      <p:sp>
        <p:nvSpPr>
          <p:cNvPr id="4" name="PlaceHolder 3"/>
          <p:cNvSpPr>
            <a:spLocks noGrp="1"/>
          </p:cNvSpPr>
          <p:nvPr>
            <p:ph type="sldNum" idx="6"/>
          </p:nvPr>
        </p:nvSpPr>
        <p:spPr/>
        <p:txBody>
          <a:bodyPr/>
          <a:p>
            <a:fld id="{25C06563-CAB1-4AB8-8581-0FFA4483F6AF}" type="slidenum">
              <a:t>5</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204840" y="0"/>
            <a:ext cx="111484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Zu viele Krankenhäuser?</a:t>
            </a:r>
            <a:endParaRPr b="0" lang="de-DE" sz="4400" spc="-1" strike="noStrike">
              <a:solidFill>
                <a:srgbClr val="000000"/>
              </a:solidFill>
              <a:latin typeface="Calibri"/>
            </a:endParaRPr>
          </a:p>
        </p:txBody>
      </p:sp>
      <p:sp>
        <p:nvSpPr>
          <p:cNvPr id="143" name="PlaceHolder 2"/>
          <p:cNvSpPr>
            <a:spLocks noGrp="1"/>
          </p:cNvSpPr>
          <p:nvPr>
            <p:ph/>
          </p:nvPr>
        </p:nvSpPr>
        <p:spPr>
          <a:xfrm>
            <a:off x="204840" y="1325520"/>
            <a:ext cx="11782080" cy="5163120"/>
          </a:xfrm>
          <a:prstGeom prst="rect">
            <a:avLst/>
          </a:prstGeom>
          <a:noFill/>
          <a:ln w="0">
            <a:noFill/>
          </a:ln>
        </p:spPr>
        <p:txBody>
          <a:bodyPr anchor="t">
            <a:normAutofit fontScale="6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kleine Krankenhäuser haben niedrige Fallzahlen und damit in der Regel schlechtere Qualität, insbesondere, wenn sie komplexe Krankheitsbilder behandeln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Auch die technische Ausstattung kommt in einer größeren Klinik mehr Patienten zugute und ist deshalb in der Regel besser. Genauso ist es mit der Expertise anderer Fachrichtungen.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Einhaltung arbeitsrechtlicher Bestimmung und die Interessenvertretung ist oft nicht gewährleistet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Aber: kleine Krankenhäuser sind notwendig für die Flächendeckung, solange es keine alternativen Versorgungsstrukturen gibt.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 Großstädten/Monopolregionen besteht dieses Problem so nicht, aber es gibt ein Kapazitätsproblem.</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 Teil der kleinen Häuser sind Fachkliniken (haben evtl. höhere Fallzahlen), problematisch: kein „Know-How“ bei Komplikationen aus anderen Fachgebieten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Strukturveränderungen sind nötig, aber nicht über Marktgesetze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Überwindung Sektorengrenzen: Krankenhäuser müssen ambulant behandeln dürfen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Ambulante Versorgungszentren (s.u.) als Ableger von Zentralkrankenhäuser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Inhaltliche Beschränkung Versorgungsauftrag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Aber: keine Schließungen vor Aufbau dieser alternativen Strukturen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Aber: keine Reduzierung der der Bettenkapazitäten</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3023ACAC-BA10-4785-A8C4-77B947A45E15}"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Zu viele Betten?</a:t>
            </a:r>
            <a:endParaRPr b="0" lang="de-DE" sz="4400" spc="-1" strike="noStrike">
              <a:solidFill>
                <a:srgbClr val="000000"/>
              </a:solidFill>
              <a:latin typeface="Calibri"/>
            </a:endParaRPr>
          </a:p>
        </p:txBody>
      </p:sp>
      <p:sp>
        <p:nvSpPr>
          <p:cNvPr id="145" name="PlaceHolder 2"/>
          <p:cNvSpPr>
            <a:spLocks noGrp="1"/>
          </p:cNvSpPr>
          <p:nvPr>
            <p:ph/>
          </p:nvPr>
        </p:nvSpPr>
        <p:spPr>
          <a:xfrm>
            <a:off x="838080" y="1343880"/>
            <a:ext cx="10515240" cy="483264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Verweildauer wird falsch berechnet (Mitternachtsstatistik)</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Verweildauer ist ökonomisch und nicht sozial determiniert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Verweildauer unterliegt Kellertreppeneffekt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Bettennutzungsvorgaben sind zu hoch (Einfluss Verweildauern, keine ausreichende Vorhaltung für Notfälle)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Internationale Vergleiche nicht sinnvoll: andere Länder - andere Strukturen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Ohne entsprechende ambulante Strukturen führt Bettenabbau zu Überlastung der Beschäftigten und Verschlechterung der Versorgung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Kein weiterer Bettenabbau</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7A6B4F2F-0249-4706-B443-EAC38C3468BF}"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277560" y="200160"/>
            <a:ext cx="9600840" cy="64764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Calibri Light"/>
              </a:rPr>
              <a:t>Planung bedarfsgerecht - 1</a:t>
            </a:r>
            <a:endParaRPr b="0" lang="de-DE" sz="4400" spc="-1" strike="noStrike">
              <a:solidFill>
                <a:srgbClr val="000000"/>
              </a:solidFill>
              <a:latin typeface="Calibri"/>
            </a:endParaRPr>
          </a:p>
        </p:txBody>
      </p:sp>
      <p:sp>
        <p:nvSpPr>
          <p:cNvPr id="147" name="PlaceHolder 2"/>
          <p:cNvSpPr>
            <a:spLocks noGrp="1"/>
          </p:cNvSpPr>
          <p:nvPr>
            <p:ph/>
          </p:nvPr>
        </p:nvSpPr>
        <p:spPr>
          <a:xfrm>
            <a:off x="342360" y="1067760"/>
            <a:ext cx="11325600" cy="5508000"/>
          </a:xfrm>
          <a:prstGeom prst="rect">
            <a:avLst/>
          </a:prstGeom>
          <a:noFill/>
          <a:ln w="0">
            <a:noFill/>
          </a:ln>
        </p:spPr>
        <p:txBody>
          <a:bodyPr anchor="t">
            <a:normAutofit fontScale="82000"/>
          </a:bodyPr>
          <a:p>
            <a:pPr marL="228600" indent="-228600">
              <a:lnSpc>
                <a:spcPct val="90000"/>
              </a:lnSpc>
              <a:spcBef>
                <a:spcPts val="1001"/>
              </a:spcBef>
              <a:buClr>
                <a:srgbClr val="000000"/>
              </a:buClr>
              <a:buFont typeface="Arial"/>
              <a:buChar char="•"/>
            </a:pPr>
            <a:r>
              <a:rPr b="0" lang="de-DE" sz="2600" spc="-1" strike="noStrike">
                <a:solidFill>
                  <a:srgbClr val="000000"/>
                </a:solidFill>
                <a:latin typeface="Calibri"/>
              </a:rPr>
              <a:t>Die Planung der gesamten Versorgung (sektorenübergreifend ambulant und stationär) liegt bei den Ländern. Der gesamte Sicherstellungsauftrag geht an die Versorgungsregionen (s.u.). Die kassenärztlichen Vereinigungen sind überflüssig. </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600" spc="-1" strike="noStrike">
                <a:solidFill>
                  <a:srgbClr val="000000"/>
                </a:solidFill>
                <a:latin typeface="Calibri"/>
              </a:rPr>
              <a:t>Es werden Versorgungsregionen gebildet, die landkreisübergreifend sind. Entscheidendes Kriterium für eine Versorgungsregion ist die gleichmäßige und zeitnahe Erreichbarkeit aller notwendigen Einrichtungen.</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600" spc="-1" strike="noStrike">
                <a:solidFill>
                  <a:srgbClr val="000000"/>
                </a:solidFill>
                <a:latin typeface="Calibri"/>
              </a:rPr>
              <a:t>In die Planung müssen die tatsächlichen Wegezeiten zur Erreichung eines Krankenhauses (auch unter widrigen Witterungsbedingungen), die Rettungszeiten der Notfallversorgung, die erforderlichen Transportkapazitäten und die Aufrechterhaltung der Grundversorgung vor Ort einbezogen werden.</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600" spc="-1" strike="noStrike">
                <a:solidFill>
                  <a:srgbClr val="000000"/>
                </a:solidFill>
                <a:latin typeface="Calibri"/>
              </a:rPr>
              <a:t>Die Planung in den Versorgungsregionen erfolgt aufgrund von Planvorgaben des Landes, die wissenschaftlich durch med. Experten und Praxis-Experten (Beschäftigte) ermittelt werden.</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600" spc="-1" strike="noStrike">
                <a:solidFill>
                  <a:srgbClr val="000000"/>
                </a:solidFill>
                <a:latin typeface="Calibri"/>
              </a:rPr>
              <a:t>Unter Bezug auf die Bevölkerungsentwicklung, die Demografie, die soziale Struktur, die Morbiditäts- und Mortalitätsentwicklung und auf Vorgaben für die Erreichbarkeit.</a:t>
            </a:r>
            <a:endParaRPr b="0" lang="de-DE" sz="2600" spc="-1" strike="noStrike">
              <a:solidFill>
                <a:srgbClr val="000000"/>
              </a:solidFill>
              <a:latin typeface="Calibri"/>
            </a:endParaRPr>
          </a:p>
        </p:txBody>
      </p:sp>
      <p:sp>
        <p:nvSpPr>
          <p:cNvPr id="4" name="PlaceHolder 3"/>
          <p:cNvSpPr>
            <a:spLocks noGrp="1"/>
          </p:cNvSpPr>
          <p:nvPr>
            <p:ph type="sldNum" idx="6"/>
          </p:nvPr>
        </p:nvSpPr>
        <p:spPr/>
        <p:txBody>
          <a:bodyPr/>
          <a:p>
            <a:fld id="{C427C1BA-E95E-46E8-8D5F-8A49A9F2F2E0}"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title"/>
          </p:nvPr>
        </p:nvSpPr>
        <p:spPr>
          <a:xfrm>
            <a:off x="277560" y="200160"/>
            <a:ext cx="9600840" cy="647640"/>
          </a:xfrm>
          <a:prstGeom prst="rect">
            <a:avLst/>
          </a:prstGeom>
          <a:noFill/>
          <a:ln w="0">
            <a:noFill/>
          </a:ln>
        </p:spPr>
        <p:txBody>
          <a:bodyPr anchor="ctr">
            <a:normAutofit fontScale="92000"/>
          </a:bodyPr>
          <a:p>
            <a:pPr>
              <a:lnSpc>
                <a:spcPct val="90000"/>
              </a:lnSpc>
              <a:buNone/>
            </a:pPr>
            <a:r>
              <a:rPr b="1" lang="de-DE" sz="4400" spc="-1" strike="noStrike" u="sng">
                <a:solidFill>
                  <a:srgbClr val="000000"/>
                </a:solidFill>
                <a:uFillTx/>
                <a:latin typeface="Calibri Light"/>
              </a:rPr>
              <a:t>Planung bedarfsgerecht - 2</a:t>
            </a:r>
            <a:endParaRPr b="0" lang="de-DE" sz="4400" spc="-1" strike="noStrike">
              <a:solidFill>
                <a:srgbClr val="000000"/>
              </a:solidFill>
              <a:latin typeface="Calibri"/>
            </a:endParaRPr>
          </a:p>
        </p:txBody>
      </p:sp>
      <p:sp>
        <p:nvSpPr>
          <p:cNvPr id="149" name="PlaceHolder 2"/>
          <p:cNvSpPr>
            <a:spLocks noGrp="1"/>
          </p:cNvSpPr>
          <p:nvPr>
            <p:ph/>
          </p:nvPr>
        </p:nvSpPr>
        <p:spPr>
          <a:xfrm>
            <a:off x="277560" y="1028880"/>
            <a:ext cx="11325600" cy="5327280"/>
          </a:xfrm>
          <a:prstGeom prst="rect">
            <a:avLst/>
          </a:prstGeom>
          <a:noFill/>
          <a:ln w="0">
            <a:noFill/>
          </a:ln>
        </p:spPr>
        <p:txBody>
          <a:bodyPr anchor="t">
            <a:normAutofit fontScale="94000"/>
          </a:bodyPr>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Der Versorgungsauftrag wird durch die Festlegung von Leistungsgruppen näher definiert. Auch die Versorgungsstufen, die Mindestgröße von Abteilungen und Mindestzahlen für Eingriffe werden vorgegeben. Missbrauch dieser Vorgaben muss ausgeschlossen werden (Kontrolle der Vorgaben in den Versorgungsregionen, Widerspruchsrecht)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Weiterhin werden Spezialeinrichtungen (Transplantationen, Verbrennungen, usw.) und ihre gleichmäßige Verteilung auf Landesebene geplant.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Die Planung in den Versorgungsregionen erfolgt unter Beteiligung aller Betroffenen (Krankenkassen, Krankenhäuser, Hausärzte, Beschäftigte, Patienten, Träger, Kommunen/Landkreise und dem Land).</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Es werden die notwendigen Primärversorgungszentren, Hausarztsitze, ambulante Versorgungszentren der Krankenhäuser (s.u.) und Krankenhäuser ermittelt.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Die regionalen Planungen werden durch das Land zusammengeführt und auf ihre Kompatibilität an den Schnittgrenzen überprüft.</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12098365-BEAA-4813-986D-4E33762475CA}"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2534</Words>
  <Paragraphs>274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2023-06-27T11:03:41Z</dcterms:created>
  <dc:creator>Thomas Böhm</dc:creator>
  <dc:description/>
  <dc:language>de-DE</dc:language>
  <cp:lastModifiedBy>Thomas Böhm</cp:lastModifiedBy>
  <dcterms:modified xsi:type="dcterms:W3CDTF">2023-08-04T13:34:58Z</dcterms:modified>
  <cp:revision>9</cp:revision>
  <dc:subject/>
  <dc:title>PowerPoint-Präsentation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13</vt:i4>
  </property>
  <property fmtid="{D5CDD505-2E9C-101B-9397-08002B2CF9AE}" pid="3" name="PresentationFormat">
    <vt:lpwstr>Breitbild</vt:lpwstr>
  </property>
  <property fmtid="{D5CDD505-2E9C-101B-9397-08002B2CF9AE}" pid="4" name="Slides">
    <vt:i4>30</vt:i4>
  </property>
</Properties>
</file>