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_rels/notesSlide14.xml.rels" ContentType="application/vnd.openxmlformats-package.relationships+xml"/>
  <Override PartName="/ppt/notesSlides/_rels/notesSlide13.xml.rels" ContentType="application/vnd.openxmlformats-package.relationships+xml"/>
  <Override PartName="/ppt/notesSlides/_rels/notesSlide12.xml.rels" ContentType="application/vnd.openxmlformats-package.relationship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media/image1.png" ContentType="image/png"/>
  <Override PartName="/ppt/media/image2.png" ContentType="image/png"/>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8.xml" ContentType="application/vnd.openxmlformats-officedocument.presentationml.slide+xml"/>
  <Override PartName="/ppt/slides/_rels/slide17.xml.rels" ContentType="application/vnd.openxmlformats-package.relationships+xml"/>
  <Override PartName="/ppt/slides/_rels/slide18.xml.rels" ContentType="application/vnd.openxmlformats-package.relationships+xml"/>
  <Override PartName="/ppt/slides/_rels/slide20.xml.rels" ContentType="application/vnd.openxmlformats-package.relationships+xml"/>
  <Override PartName="/ppt/slides/_rels/slide2.xml.rels" ContentType="application/vnd.openxmlformats-package.relationships+xml"/>
  <Override PartName="/ppt/slides/_rels/slide19.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16.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_rels/slide24.xml.rels" ContentType="application/vnd.openxmlformats-package.relationships+xml"/>
  <Override PartName="/ppt/slides/_rels/slide27.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28.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14.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slide16.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Lst>
  <p:sldSz cx="12192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de-DE" sz="1800" spc="-1" strike="noStrike">
                <a:solidFill>
                  <a:srgbClr val="000000"/>
                </a:solidFill>
                <a:latin typeface="Calibri"/>
              </a:rPr>
              <a:t>Folie mittels Klicken verschieben</a:t>
            </a:r>
            <a:endParaRPr b="0" lang="de-DE" sz="1800" spc="-1" strike="noStrike">
              <a:solidFill>
                <a:srgbClr val="000000"/>
              </a:solidFill>
              <a:latin typeface="Calibri"/>
            </a:endParaRPr>
          </a:p>
        </p:txBody>
      </p:sp>
      <p:sp>
        <p:nvSpPr>
          <p:cNvPr id="84"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de-DE" sz="2000" spc="-1" strike="noStrike">
                <a:latin typeface="Arial"/>
              </a:rPr>
              <a:t>Format der Notizen mittels Klicken bearbeiten</a:t>
            </a:r>
            <a:endParaRPr b="0" lang="de-DE" sz="2000" spc="-1" strike="noStrike">
              <a:latin typeface="Arial"/>
            </a:endParaRPr>
          </a:p>
        </p:txBody>
      </p:sp>
      <p:sp>
        <p:nvSpPr>
          <p:cNvPr id="85"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de-DE" sz="1400" spc="-1" strike="noStrike">
                <a:latin typeface="Times New Roman"/>
              </a:rPr>
              <a:t>&lt;Kopfzeile&gt;</a:t>
            </a:r>
            <a:endParaRPr b="0" lang="de-DE" sz="1400" spc="-1" strike="noStrike">
              <a:latin typeface="Times New Roman"/>
            </a:endParaRPr>
          </a:p>
        </p:txBody>
      </p:sp>
      <p:sp>
        <p:nvSpPr>
          <p:cNvPr id="86" name="PlaceHolder 4"/>
          <p:cNvSpPr>
            <a:spLocks noGrp="1"/>
          </p:cNvSpPr>
          <p:nvPr>
            <p:ph type="dt" idx="7"/>
          </p:nvPr>
        </p:nvSpPr>
        <p:spPr>
          <a:xfrm>
            <a:off x="4278960" y="0"/>
            <a:ext cx="3280680" cy="534240"/>
          </a:xfrm>
          <a:prstGeom prst="rect">
            <a:avLst/>
          </a:prstGeom>
          <a:noFill/>
          <a:ln w="0">
            <a:noFill/>
          </a:ln>
        </p:spPr>
        <p:txBody>
          <a:bodyPr lIns="0" rIns="0" tIns="0" bIns="0" anchor="t">
            <a:noAutofit/>
          </a:bodyPr>
          <a:lstStyle>
            <a:lvl1pPr algn="r">
              <a:buNone/>
              <a:defRPr b="0" lang="de-DE" sz="1400" spc="-1" strike="noStrike">
                <a:latin typeface="Times New Roman"/>
              </a:defRPr>
            </a:lvl1pPr>
          </a:lstStyle>
          <a:p>
            <a:pPr algn="r">
              <a:buNone/>
            </a:pPr>
            <a:r>
              <a:rPr b="0" lang="de-DE" sz="1400" spc="-1" strike="noStrike">
                <a:latin typeface="Times New Roman"/>
              </a:rPr>
              <a:t>&lt;Datum/Uhrzeit&gt;</a:t>
            </a:r>
            <a:endParaRPr b="0" lang="de-DE" sz="1400" spc="-1" strike="noStrike">
              <a:latin typeface="Times New Roman"/>
            </a:endParaRPr>
          </a:p>
        </p:txBody>
      </p:sp>
      <p:sp>
        <p:nvSpPr>
          <p:cNvPr id="87" name="PlaceHolder 5"/>
          <p:cNvSpPr>
            <a:spLocks noGrp="1"/>
          </p:cNvSpPr>
          <p:nvPr>
            <p:ph type="ftr" idx="8"/>
          </p:nvPr>
        </p:nvSpPr>
        <p:spPr>
          <a:xfrm>
            <a:off x="0" y="10157400"/>
            <a:ext cx="3280680" cy="534240"/>
          </a:xfrm>
          <a:prstGeom prst="rect">
            <a:avLst/>
          </a:prstGeom>
          <a:noFill/>
          <a:ln w="0">
            <a:noFill/>
          </a:ln>
        </p:spPr>
        <p:txBody>
          <a:bodyPr lIns="0" rIns="0" tIns="0" bIns="0" anchor="b">
            <a:noAutofit/>
          </a:bodyPr>
          <a:lstStyle>
            <a:lvl1pPr>
              <a:defRPr b="0" lang="de-DE" sz="1400" spc="-1" strike="noStrike">
                <a:latin typeface="Times New Roman"/>
              </a:defRPr>
            </a:lvl1pPr>
          </a:lstStyle>
          <a:p>
            <a:r>
              <a:rPr b="0" lang="de-DE" sz="1400" spc="-1" strike="noStrike">
                <a:latin typeface="Times New Roman"/>
              </a:rPr>
              <a:t>&lt;Fußzeile&gt;</a:t>
            </a:r>
            <a:endParaRPr b="0" lang="de-DE" sz="1400" spc="-1" strike="noStrike">
              <a:latin typeface="Times New Roman"/>
            </a:endParaRPr>
          </a:p>
        </p:txBody>
      </p:sp>
      <p:sp>
        <p:nvSpPr>
          <p:cNvPr id="88" name="PlaceHolder 6"/>
          <p:cNvSpPr>
            <a:spLocks noGrp="1"/>
          </p:cNvSpPr>
          <p:nvPr>
            <p:ph type="sldNum" idx="9"/>
          </p:nvPr>
        </p:nvSpPr>
        <p:spPr>
          <a:xfrm>
            <a:off x="4278960" y="10157400"/>
            <a:ext cx="3280680" cy="534240"/>
          </a:xfrm>
          <a:prstGeom prst="rect">
            <a:avLst/>
          </a:prstGeom>
          <a:noFill/>
          <a:ln w="0">
            <a:noFill/>
          </a:ln>
        </p:spPr>
        <p:txBody>
          <a:bodyPr lIns="0" rIns="0" tIns="0" bIns="0" anchor="b">
            <a:noAutofit/>
          </a:bodyPr>
          <a:lstStyle>
            <a:lvl1pPr algn="r">
              <a:buNone/>
              <a:defRPr b="0" lang="de-DE" sz="1400" spc="-1" strike="noStrike">
                <a:latin typeface="Times New Roman"/>
              </a:defRPr>
            </a:lvl1pPr>
          </a:lstStyle>
          <a:p>
            <a:pPr algn="r">
              <a:buNone/>
            </a:pPr>
            <a:fld id="{0E88FA04-26BD-4256-AF9E-184E2CE51FB1}" type="slidenum">
              <a:rPr b="0" lang="de-DE" sz="1400" spc="-1" strike="noStrike">
                <a:latin typeface="Times New Roman"/>
              </a:rPr>
              <a:t>&lt;Foliennummer&gt;</a:t>
            </a:fld>
            <a:endParaRPr b="0" lang="de-D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sldImg"/>
          </p:nvPr>
        </p:nvSpPr>
        <p:spPr>
          <a:xfrm>
            <a:off x="685800" y="1143000"/>
            <a:ext cx="5486040" cy="3085920"/>
          </a:xfrm>
          <a:prstGeom prst="rect">
            <a:avLst/>
          </a:prstGeom>
          <a:ln w="0">
            <a:noFill/>
          </a:ln>
        </p:spPr>
      </p:sp>
      <p:sp>
        <p:nvSpPr>
          <p:cNvPr id="144" name="PlaceHolder 2"/>
          <p:cNvSpPr>
            <a:spLocks noGrp="1"/>
          </p:cNvSpPr>
          <p:nvPr>
            <p:ph type="body"/>
          </p:nvPr>
        </p:nvSpPr>
        <p:spPr>
          <a:xfrm>
            <a:off x="685800" y="4400640"/>
            <a:ext cx="5486040" cy="3600000"/>
          </a:xfrm>
          <a:prstGeom prst="rect">
            <a:avLst/>
          </a:prstGeom>
          <a:noFill/>
          <a:ln w="0">
            <a:noFill/>
          </a:ln>
        </p:spPr>
        <p:txBody>
          <a:bodyPr anchor="t">
            <a:noAutofit/>
          </a:bodyPr>
          <a:p>
            <a:pPr>
              <a:lnSpc>
                <a:spcPct val="100000"/>
              </a:lnSpc>
              <a:buNone/>
              <a:tabLst>
                <a:tab algn="l" pos="0"/>
              </a:tabLst>
            </a:pPr>
            <a:r>
              <a:rPr b="0" lang="de-DE" sz="2000" spc="-1" strike="noStrike">
                <a:latin typeface="Arial"/>
              </a:rPr>
              <a:t>Die Bundesregierung spricht immer von 60%, da ist aber das sog. Pflegebudget enthalten, das schon 2020 aus den DRGs ausgegliedert wurde und ca. 20% entspricht).</a:t>
            </a:r>
            <a:endParaRPr b="0" lang="de-DE" sz="2000" spc="-1" strike="noStrike">
              <a:latin typeface="Arial"/>
            </a:endParaRPr>
          </a:p>
          <a:p>
            <a:pPr>
              <a:lnSpc>
                <a:spcPct val="100000"/>
              </a:lnSpc>
              <a:buNone/>
              <a:tabLst>
                <a:tab algn="l" pos="0"/>
              </a:tabLst>
            </a:pPr>
            <a:r>
              <a:rPr b="0" lang="de-DE" sz="2000" spc="-1" strike="noStrike">
                <a:latin typeface="Arial"/>
              </a:rPr>
              <a:t>Das Pflegebudget ist kein Budget, sondern die vollständige Refinanzierung der Kosten der Pflege (Selbstkostendeckung) mit unterjährigen Abschlagszahlungen und Spitzabrechnung am Jahresende. Damit sind keine Gewinne möglich. Bei Budget ist das anders. Budgets sind eine Art der finanziellen Steuerung. Gewinne sind möglich - man macht sie mit (Personal-)Kostendumping und Unterversorgung.</a:t>
            </a:r>
            <a:endParaRPr b="0" lang="de-DE" sz="2000" spc="-1" strike="noStrike">
              <a:latin typeface="Arial"/>
            </a:endParaRPr>
          </a:p>
          <a:p>
            <a:pPr>
              <a:lnSpc>
                <a:spcPct val="100000"/>
              </a:lnSpc>
              <a:buNone/>
              <a:tabLst>
                <a:tab algn="l" pos="0"/>
              </a:tabLst>
            </a:pPr>
            <a:r>
              <a:rPr b="0" lang="de-DE" sz="2000" spc="-1" strike="noStrike">
                <a:latin typeface="Arial"/>
              </a:rPr>
              <a:t>Der LBFW ist der Preis für das Relativgewicht mit dem Wert 1. Er wird jährlich auf Landesebene zwischen Kassen und Krankenhäusern nach strengen gesetzlichen Vorgaben (z.B. kein vollständiger Ausgleich von Tarifsteigerungen) ausgehandelt. Momentan liegt er bei ca. 4000 Euro.</a:t>
            </a:r>
            <a:endParaRPr b="0" lang="de-DE" sz="2000" spc="-1" strike="noStrike">
              <a:latin typeface="Arial"/>
            </a:endParaRPr>
          </a:p>
          <a:p>
            <a:pPr>
              <a:lnSpc>
                <a:spcPct val="100000"/>
              </a:lnSpc>
              <a:buNone/>
              <a:tabLst>
                <a:tab algn="l" pos="0"/>
              </a:tabLst>
            </a:pPr>
            <a:endParaRPr b="0" lang="de-DE" sz="2000" spc="-1" strike="noStrike">
              <a:latin typeface="Arial"/>
            </a:endParaRPr>
          </a:p>
        </p:txBody>
      </p:sp>
      <p:sp>
        <p:nvSpPr>
          <p:cNvPr id="145" name="PlaceHolder 3"/>
          <p:cNvSpPr>
            <a:spLocks noGrp="1"/>
          </p:cNvSpPr>
          <p:nvPr>
            <p:ph type="sldNum" idx="10"/>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CE25E959-7CC8-40C8-B392-AABFDA0507C0}"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PlaceHolder 1"/>
          <p:cNvSpPr>
            <a:spLocks noGrp="1"/>
          </p:cNvSpPr>
          <p:nvPr>
            <p:ph type="sldImg"/>
          </p:nvPr>
        </p:nvSpPr>
        <p:spPr>
          <a:xfrm>
            <a:off x="685800" y="1143000"/>
            <a:ext cx="5486040" cy="3085920"/>
          </a:xfrm>
          <a:prstGeom prst="rect">
            <a:avLst/>
          </a:prstGeom>
          <a:ln w="0">
            <a:noFill/>
          </a:ln>
        </p:spPr>
      </p:sp>
      <p:sp>
        <p:nvSpPr>
          <p:cNvPr id="147" name="PlaceHolder 2"/>
          <p:cNvSpPr>
            <a:spLocks noGrp="1"/>
          </p:cNvSpPr>
          <p:nvPr>
            <p:ph type="body"/>
          </p:nvPr>
        </p:nvSpPr>
        <p:spPr>
          <a:xfrm>
            <a:off x="685800" y="4400640"/>
            <a:ext cx="5486040" cy="3600000"/>
          </a:xfrm>
          <a:prstGeom prst="rect">
            <a:avLst/>
          </a:prstGeom>
          <a:noFill/>
          <a:ln w="0">
            <a:noFill/>
          </a:ln>
        </p:spPr>
        <p:txBody>
          <a:bodyPr anchor="t">
            <a:noAutofit/>
          </a:bodyPr>
          <a:p>
            <a:pPr>
              <a:lnSpc>
                <a:spcPct val="100000"/>
              </a:lnSpc>
              <a:buNone/>
              <a:tabLst>
                <a:tab algn="l" pos="0"/>
              </a:tabLst>
            </a:pPr>
            <a:r>
              <a:rPr b="0" lang="de-DE" sz="2000" spc="-1" strike="noStrike">
                <a:latin typeface="Arial"/>
              </a:rPr>
              <a:t>Die Bundesregierung spricht immer von 60%, da ist aber das sog. Pflegebudget enthalten, das schon 2020 aus den DRGs ausgegliedert wurde und ca. 20% entspricht).</a:t>
            </a:r>
            <a:endParaRPr b="0" lang="de-DE" sz="2000" spc="-1" strike="noStrike">
              <a:latin typeface="Arial"/>
            </a:endParaRPr>
          </a:p>
          <a:p>
            <a:pPr>
              <a:lnSpc>
                <a:spcPct val="100000"/>
              </a:lnSpc>
              <a:buNone/>
              <a:tabLst>
                <a:tab algn="l" pos="0"/>
              </a:tabLst>
            </a:pPr>
            <a:r>
              <a:rPr b="0" lang="de-DE" sz="2000" spc="-1" strike="noStrike">
                <a:latin typeface="Arial"/>
              </a:rPr>
              <a:t>Das Pflegebudget ist kein Budget, sondern die vollständige Refinanzierung der Kosten der Pflege (Selbstkostendeckung) mit unterjährigen Abschlagszahlungen und Spitzabrechnung am Jahresende. Damit sind keine Gewinne möglich. Bei Budget ist das anders. Budgets sind eine Art der finanziellen Steuerung. Gewinne sind möglich - man macht sie mit (Personal-)Kostendumping und Unterversorgung.</a:t>
            </a:r>
            <a:endParaRPr b="0" lang="de-DE" sz="2000" spc="-1" strike="noStrike">
              <a:latin typeface="Arial"/>
            </a:endParaRPr>
          </a:p>
          <a:p>
            <a:pPr>
              <a:lnSpc>
                <a:spcPct val="100000"/>
              </a:lnSpc>
              <a:buNone/>
              <a:tabLst>
                <a:tab algn="l" pos="0"/>
              </a:tabLst>
            </a:pPr>
            <a:r>
              <a:rPr b="0" lang="de-DE" sz="2000" spc="-1" strike="noStrike">
                <a:latin typeface="Arial"/>
              </a:rPr>
              <a:t>Der LBFW ist der Preis für das Relativgewicht mit dem Wert 1. Er wird jährlich auf Landesebene zwischen Kassen und Krankenhäusern nach strengen gesetzlichen Vorgaben (z.B. kein vollständiger Ausgleich von Tarifsteigerungen) ausgehandelt. Momentan liegt er bei ca. 4000 Euro.</a:t>
            </a:r>
            <a:endParaRPr b="0" lang="de-DE" sz="2000" spc="-1" strike="noStrike">
              <a:latin typeface="Arial"/>
            </a:endParaRPr>
          </a:p>
          <a:p>
            <a:pPr>
              <a:lnSpc>
                <a:spcPct val="100000"/>
              </a:lnSpc>
              <a:buNone/>
              <a:tabLst>
                <a:tab algn="l" pos="0"/>
              </a:tabLst>
            </a:pPr>
            <a:endParaRPr b="0" lang="de-DE" sz="2000" spc="-1" strike="noStrike">
              <a:latin typeface="Arial"/>
            </a:endParaRPr>
          </a:p>
        </p:txBody>
      </p:sp>
      <p:sp>
        <p:nvSpPr>
          <p:cNvPr id="148" name="PlaceHolder 3"/>
          <p:cNvSpPr>
            <a:spLocks noGrp="1"/>
          </p:cNvSpPr>
          <p:nvPr>
            <p:ph type="sldNum" idx="11"/>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0F85134F-8958-4CB8-80AC-20E0B35D38F5}"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PlaceHolder 1"/>
          <p:cNvSpPr>
            <a:spLocks noGrp="1"/>
          </p:cNvSpPr>
          <p:nvPr>
            <p:ph type="sldImg"/>
          </p:nvPr>
        </p:nvSpPr>
        <p:spPr>
          <a:xfrm>
            <a:off x="685800" y="1143000"/>
            <a:ext cx="5486040" cy="3085920"/>
          </a:xfrm>
          <a:prstGeom prst="rect">
            <a:avLst/>
          </a:prstGeom>
          <a:ln w="0">
            <a:noFill/>
          </a:ln>
        </p:spPr>
      </p:sp>
      <p:sp>
        <p:nvSpPr>
          <p:cNvPr id="150" name="PlaceHolder 2"/>
          <p:cNvSpPr>
            <a:spLocks noGrp="1"/>
          </p:cNvSpPr>
          <p:nvPr>
            <p:ph type="body"/>
          </p:nvPr>
        </p:nvSpPr>
        <p:spPr>
          <a:xfrm>
            <a:off x="685800" y="4400640"/>
            <a:ext cx="5486040" cy="3600000"/>
          </a:xfrm>
          <a:prstGeom prst="rect">
            <a:avLst/>
          </a:prstGeom>
          <a:noFill/>
          <a:ln w="0">
            <a:noFill/>
          </a:ln>
        </p:spPr>
        <p:txBody>
          <a:bodyPr anchor="t">
            <a:noAutofit/>
          </a:bodyPr>
          <a:p>
            <a:pPr>
              <a:lnSpc>
                <a:spcPct val="100000"/>
              </a:lnSpc>
              <a:buNone/>
              <a:tabLst>
                <a:tab algn="l" pos="0"/>
              </a:tabLst>
            </a:pPr>
            <a:r>
              <a:rPr b="0" lang="de-DE" sz="2000" spc="-1" strike="noStrike">
                <a:latin typeface="Arial"/>
              </a:rPr>
              <a:t>Die Bundesregierung spricht immer von 60%, da ist aber das sog. Pflegebudget enthalten, das schon 2020 aus den DRGs ausgegliedert wurde und ca. 20% entspricht).</a:t>
            </a:r>
            <a:endParaRPr b="0" lang="de-DE" sz="2000" spc="-1" strike="noStrike">
              <a:latin typeface="Arial"/>
            </a:endParaRPr>
          </a:p>
          <a:p>
            <a:pPr>
              <a:lnSpc>
                <a:spcPct val="100000"/>
              </a:lnSpc>
              <a:buNone/>
              <a:tabLst>
                <a:tab algn="l" pos="0"/>
              </a:tabLst>
            </a:pPr>
            <a:r>
              <a:rPr b="0" lang="de-DE" sz="2000" spc="-1" strike="noStrike">
                <a:latin typeface="Arial"/>
              </a:rPr>
              <a:t>Das Pflegebudget ist kein Budget, sondern die vollständige Refinanzierung der Kosten der Pflege (Selbstkostendeckung) mit unterjährigen Abschlagszahlungen und Spitzabrechnung am Jahresende. Damit sind keine Gewinne möglich. Bei Budget ist das anders. Budgets sind eine Art der finanziellen Steuerung. Gewinne sind möglich - man macht sie mit (Personal-)Kostendumping und Unterversorgung.</a:t>
            </a:r>
            <a:endParaRPr b="0" lang="de-DE" sz="2000" spc="-1" strike="noStrike">
              <a:latin typeface="Arial"/>
            </a:endParaRPr>
          </a:p>
          <a:p>
            <a:pPr>
              <a:lnSpc>
                <a:spcPct val="100000"/>
              </a:lnSpc>
              <a:buNone/>
              <a:tabLst>
                <a:tab algn="l" pos="0"/>
              </a:tabLst>
            </a:pPr>
            <a:r>
              <a:rPr b="0" lang="de-DE" sz="2000" spc="-1" strike="noStrike">
                <a:latin typeface="Arial"/>
              </a:rPr>
              <a:t>Der LBFW ist der Preis für das Relativgewicht mit dem Wert 1. Er wird jährlich auf Landesebene zwischen Kassen und Krankenhäusern nach strengen gesetzlichen Vorgaben (z.B. kein vollständiger Ausgleich von Tarifsteigerungen) ausgehandelt. Momentan liegt er bei ca. 4000 Euro.</a:t>
            </a:r>
            <a:endParaRPr b="0" lang="de-DE" sz="2000" spc="-1" strike="noStrike">
              <a:latin typeface="Arial"/>
            </a:endParaRPr>
          </a:p>
          <a:p>
            <a:pPr>
              <a:lnSpc>
                <a:spcPct val="100000"/>
              </a:lnSpc>
              <a:buNone/>
              <a:tabLst>
                <a:tab algn="l" pos="0"/>
              </a:tabLst>
            </a:pPr>
            <a:endParaRPr b="0" lang="de-DE" sz="2000" spc="-1" strike="noStrike">
              <a:latin typeface="Arial"/>
            </a:endParaRPr>
          </a:p>
        </p:txBody>
      </p:sp>
      <p:sp>
        <p:nvSpPr>
          <p:cNvPr id="151" name="PlaceHolder 3"/>
          <p:cNvSpPr>
            <a:spLocks noGrp="1"/>
          </p:cNvSpPr>
          <p:nvPr>
            <p:ph type="sldNum" idx="12"/>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21378D74-464D-4FF6-A25D-09B7F7BA211D}" type="slidenum">
              <a:rPr b="0" lang="de-DE" sz="1200" spc="-1" strike="noStrike">
                <a:latin typeface="Times New Roman"/>
              </a:rPr>
              <a:t>&lt;Foliennummer&gt;</a:t>
            </a:fld>
            <a:endParaRPr b="0" lang="de-D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1A235EC2-92AB-4A0E-84FE-AF0D9ED9B3FF}" type="slidenum">
              <a:t>&lt;#&gt;</a:t>
            </a:fld>
          </a:p>
        </p:txBody>
      </p:sp>
      <p:sp>
        <p:nvSpPr>
          <p:cNvPr id="4" name="PlaceHolder 3"/>
          <p:cNvSpPr>
            <a:spLocks noGrp="1"/>
          </p:cNvSpPr>
          <p:nvPr>
            <p:ph type="dt" idx="1"/>
          </p:nvPr>
        </p:nvSpPr>
        <p:spPr/>
        <p:txBody>
          <a:bodyPr/>
          <a:p>
            <a:r>
              <a:rPr lang="de-DE"/>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7"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8"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CDA72883-A6BA-4444-8825-C07E49EA8331}"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0"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2"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3"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661C37E5-1388-4FE6-B4A7-B30297CDF5C0}" type="slidenum">
              <a:t>&lt;#&gt;</a:t>
            </a:fld>
          </a:p>
        </p:txBody>
      </p:sp>
      <p:sp>
        <p:nvSpPr>
          <p:cNvPr id="9" name="PlaceHolder 8"/>
          <p:cNvSpPr>
            <a:spLocks noGrp="1"/>
          </p:cNvSpPr>
          <p:nvPr>
            <p:ph type="dt" idx="1"/>
          </p:nvPr>
        </p:nvSpPr>
        <p:spPr/>
        <p:txBody>
          <a:bodyPr/>
          <a:p>
            <a:r>
              <a:rPr lang="de-DE"/>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5"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6"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7"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8"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9"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0"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0871EA7F-7EFB-4426-A7B2-D3E6F3928B98}" type="slidenum">
              <a:t>&lt;#&gt;</a:t>
            </a:fld>
          </a:p>
        </p:txBody>
      </p:sp>
      <p:sp>
        <p:nvSpPr>
          <p:cNvPr id="11" name="PlaceHolder 10"/>
          <p:cNvSpPr>
            <a:spLocks noGrp="1"/>
          </p:cNvSpPr>
          <p:nvPr>
            <p:ph type="dt" idx="1"/>
          </p:nvPr>
        </p:nvSpPr>
        <p:spPr/>
        <p:txBody>
          <a:bodyPr/>
          <a:p>
            <a:r>
              <a:rPr lang="de-DE"/>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01922EC2-944D-4220-9990-6F22B9411B3F}" type="slidenum">
              <a:t>&lt;#&gt;</a:t>
            </a:fld>
          </a:p>
        </p:txBody>
      </p:sp>
      <p:sp>
        <p:nvSpPr>
          <p:cNvPr id="4" name="PlaceHolder 3"/>
          <p:cNvSpPr>
            <a:spLocks noGrp="1"/>
          </p:cNvSpPr>
          <p:nvPr>
            <p:ph type="dt" idx="4"/>
          </p:nvPr>
        </p:nvSpPr>
        <p:spPr/>
        <p:txBody>
          <a:bodyPr/>
          <a:p>
            <a:r>
              <a:rPr lang="de-DE"/>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48"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ECBD08F5-A446-4ABC-A558-32A5B729E99E}" type="slidenum">
              <a:t>&lt;#&gt;</a:t>
            </a:fld>
          </a:p>
        </p:txBody>
      </p:sp>
      <p:sp>
        <p:nvSpPr>
          <p:cNvPr id="6" name="PlaceHolder 5"/>
          <p:cNvSpPr>
            <a:spLocks noGrp="1"/>
          </p:cNvSpPr>
          <p:nvPr>
            <p:ph type="dt" idx="4"/>
          </p:nvPr>
        </p:nvSpPr>
        <p:spPr/>
        <p:txBody>
          <a:bodyPr/>
          <a:p>
            <a:r>
              <a:rPr lang="de-DE"/>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0"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E5783A75-F153-4525-910B-8B2D6BAB5463}" type="slidenum">
              <a:t>&lt;#&gt;</a:t>
            </a:fld>
          </a:p>
        </p:txBody>
      </p:sp>
      <p:sp>
        <p:nvSpPr>
          <p:cNvPr id="6" name="PlaceHolder 5"/>
          <p:cNvSpPr>
            <a:spLocks noGrp="1"/>
          </p:cNvSpPr>
          <p:nvPr>
            <p:ph type="dt" idx="4"/>
          </p:nvPr>
        </p:nvSpPr>
        <p:spPr/>
        <p:txBody>
          <a:bodyPr/>
          <a:p>
            <a:r>
              <a:rPr lang="de-DE"/>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2"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3"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B6777B87-0C72-4426-BD98-AF02A55F3AFA}"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21851E55-385D-410E-94BB-5FDBB0B412AC}" type="slidenum">
              <a:t>&lt;#&gt;</a:t>
            </a:fld>
          </a:p>
        </p:txBody>
      </p:sp>
      <p:sp>
        <p:nvSpPr>
          <p:cNvPr id="5" name="PlaceHolder 4"/>
          <p:cNvSpPr>
            <a:spLocks noGrp="1"/>
          </p:cNvSpPr>
          <p:nvPr>
            <p:ph type="dt" idx="4"/>
          </p:nvPr>
        </p:nvSpPr>
        <p:spPr/>
        <p:txBody>
          <a:bodyPr/>
          <a:p>
            <a:r>
              <a:rPr lang="de-DE"/>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5"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71E5EE12-CA18-4C12-A855-286B25883FCA}" type="slidenum">
              <a:t>&lt;#&gt;</a:t>
            </a:fld>
          </a:p>
        </p:txBody>
      </p:sp>
      <p:sp>
        <p:nvSpPr>
          <p:cNvPr id="5" name="PlaceHolder 4"/>
          <p:cNvSpPr>
            <a:spLocks noGrp="1"/>
          </p:cNvSpPr>
          <p:nvPr>
            <p:ph type="dt" idx="4"/>
          </p:nvPr>
        </p:nvSpPr>
        <p:spPr/>
        <p:txBody>
          <a:bodyPr/>
          <a:p>
            <a:r>
              <a:rPr lang="de-DE"/>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7"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8"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9"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A59B2660-9817-4966-80A2-AB067EC5EA4A}"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E6A83F14-3AFA-418D-8E55-440501B49BDE}"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1"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2"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3"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E80CA4E6-0E56-4C3B-B2CB-6129341E5ABD}"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5"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6"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7"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22FC00A1-8A2D-4D2F-A4B6-FED4C222341C}"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9"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0"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C4E9D9D2-A0CA-4A27-8985-06BCE35C461F}"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72"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3"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4"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5"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ftr" idx="5"/>
          </p:nvPr>
        </p:nvSpPr>
        <p:spPr/>
        <p:txBody>
          <a:bodyPr/>
          <a:p>
            <a:r>
              <a:t>Footer</a:t>
            </a:r>
          </a:p>
        </p:txBody>
      </p:sp>
      <p:sp>
        <p:nvSpPr>
          <p:cNvPr id="8" name="PlaceHolder 7"/>
          <p:cNvSpPr>
            <a:spLocks noGrp="1"/>
          </p:cNvSpPr>
          <p:nvPr>
            <p:ph type="sldNum" idx="6"/>
          </p:nvPr>
        </p:nvSpPr>
        <p:spPr/>
        <p:txBody>
          <a:bodyPr/>
          <a:p>
            <a:fld id="{DE30EBF0-1081-47A9-B08B-54ECAD6E5132}" type="slidenum">
              <a:t>&lt;#&gt;</a:t>
            </a:fld>
          </a:p>
        </p:txBody>
      </p:sp>
      <p:sp>
        <p:nvSpPr>
          <p:cNvPr id="9" name="PlaceHolder 8"/>
          <p:cNvSpPr>
            <a:spLocks noGrp="1"/>
          </p:cNvSpPr>
          <p:nvPr>
            <p:ph type="dt" idx="4"/>
          </p:nvPr>
        </p:nvSpPr>
        <p:spPr/>
        <p:txBody>
          <a:bodyPr/>
          <a:p>
            <a:r>
              <a:rPr lang="de-DE"/>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77"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8"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9"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0"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1"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2"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ftr" idx="5"/>
          </p:nvPr>
        </p:nvSpPr>
        <p:spPr/>
        <p:txBody>
          <a:bodyPr/>
          <a:p>
            <a:r>
              <a:t>Footer</a:t>
            </a:r>
          </a:p>
        </p:txBody>
      </p:sp>
      <p:sp>
        <p:nvSpPr>
          <p:cNvPr id="10" name="PlaceHolder 9"/>
          <p:cNvSpPr>
            <a:spLocks noGrp="1"/>
          </p:cNvSpPr>
          <p:nvPr>
            <p:ph type="sldNum" idx="6"/>
          </p:nvPr>
        </p:nvSpPr>
        <p:spPr/>
        <p:txBody>
          <a:bodyPr/>
          <a:p>
            <a:fld id="{C4AA1DB3-0F70-4FD6-BACF-5EEB8AAF8333}" type="slidenum">
              <a:t>&lt;#&gt;</a:t>
            </a:fld>
          </a:p>
        </p:txBody>
      </p:sp>
      <p:sp>
        <p:nvSpPr>
          <p:cNvPr id="11" name="PlaceHolder 10"/>
          <p:cNvSpPr>
            <a:spLocks noGrp="1"/>
          </p:cNvSpPr>
          <p:nvPr>
            <p:ph type="dt" idx="4"/>
          </p:nvPr>
        </p:nvSpPr>
        <p:spPr/>
        <p:txBody>
          <a:bodyPr/>
          <a:p>
            <a:r>
              <a:rPr lang="de-DE"/>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8"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C3B2AC32-4EEF-43A2-8F54-33DE03598B8F}"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0"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1"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AE621AAF-A3A6-47E0-8900-08466BC432E4}"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95632CAF-4491-4D46-BF9A-BF155D1C8D97}"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53756D1C-E512-4C05-880B-44902C3E2AD7}"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5"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6"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7"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BB2DFBF4-D1F3-4582-9A47-C628E1A9B36C}"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9"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0"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1"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C34112E7-1A44-41CA-9A8E-46E8502AA09C}"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3"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4"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5"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023F7126-43FC-46B7-AD70-1B375CEB7A40}" type="slidenum">
              <a:t>&lt;#&gt;</a:t>
            </a:fld>
          </a:p>
        </p:txBody>
      </p:sp>
      <p:sp>
        <p:nvSpPr>
          <p:cNvPr id="8" name="PlaceHolder 7"/>
          <p:cNvSpPr>
            <a:spLocks noGrp="1"/>
          </p:cNvSpPr>
          <p:nvPr>
            <p:ph type="dt" idx="1"/>
          </p:nvPr>
        </p:nvSpPr>
        <p:spPr/>
        <p:txBody>
          <a:bodyPr/>
          <a:p>
            <a:r>
              <a:rPr lang="de-DE"/>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de-DE" sz="6000" spc="-1" strike="noStrike">
                <a:solidFill>
                  <a:srgbClr val="000000"/>
                </a:solidFill>
                <a:latin typeface="Calibri Light"/>
              </a:rPr>
              <a:t>Mastertitelformat bearbeiten</a:t>
            </a:r>
            <a:endParaRPr b="0" lang="de-DE"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Calibri"/>
              </a:defRPr>
            </a:lvl1pPr>
          </a:lstStyle>
          <a:p>
            <a:pPr>
              <a:lnSpc>
                <a:spcPct val="100000"/>
              </a:lnSpc>
              <a:buNone/>
            </a:pPr>
            <a:r>
              <a:rPr b="0" lang="de-DE" sz="1200" spc="-1" strike="noStrike">
                <a:solidFill>
                  <a:srgbClr val="8b8b8b"/>
                </a:solidFill>
                <a:latin typeface="Calibri"/>
              </a:rPr>
              <a:t>&lt;Datum/Uhrzeit&gt;</a:t>
            </a:r>
            <a:endParaRPr b="0" lang="de-DE"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8b8b8b"/>
                </a:solidFill>
                <a:latin typeface="Calibri"/>
              </a:defRPr>
            </a:lvl1pPr>
          </a:lstStyle>
          <a:p>
            <a:pPr algn="r">
              <a:lnSpc>
                <a:spcPct val="100000"/>
              </a:lnSpc>
              <a:buNone/>
            </a:pPr>
            <a:fld id="{538DCBCE-8F23-4E6B-9DF7-6E498A1602AF}" type="slidenum">
              <a:rPr b="0" lang="de-DE" sz="1200" spc="-1" strike="noStrike">
                <a:solidFill>
                  <a:srgbClr val="8b8b8b"/>
                </a:solidFill>
                <a:latin typeface="Calibri"/>
              </a:rPr>
              <a:t>&lt;Foliennummer&gt;</a:t>
            </a:fld>
            <a:endParaRPr b="0" lang="de-DE"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de-DE" sz="2800" spc="-1" strike="noStrike">
                <a:solidFill>
                  <a:srgbClr val="000000"/>
                </a:solidFill>
                <a:latin typeface="Calibri"/>
              </a:rPr>
              <a:t>Format des Gliederungstextes durch Klicken bearbeiten</a:t>
            </a:r>
            <a:endParaRPr b="0" lang="de-DE"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de-DE" sz="2000" spc="-1" strike="noStrike">
                <a:solidFill>
                  <a:srgbClr val="000000"/>
                </a:solidFill>
                <a:latin typeface="Calibri"/>
              </a:rPr>
              <a:t>Zweite Gliederungsebene</a:t>
            </a:r>
            <a:endParaRPr b="0" lang="de-DE"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de-DE" sz="1800" spc="-1" strike="noStrike">
                <a:solidFill>
                  <a:srgbClr val="000000"/>
                </a:solidFill>
                <a:latin typeface="Calibri"/>
              </a:rPr>
              <a:t>Dritte Gliederungsebene</a:t>
            </a:r>
            <a:endParaRPr b="0" lang="de-DE"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de-DE" sz="1800" spc="-1" strike="noStrike">
                <a:solidFill>
                  <a:srgbClr val="000000"/>
                </a:solidFill>
                <a:latin typeface="Calibri"/>
              </a:rPr>
              <a:t>Vierte Gliederungsebene</a:t>
            </a:r>
            <a:endParaRPr b="0" lang="de-DE"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Fünfte Gliederungsebene</a:t>
            </a:r>
            <a:endParaRPr b="0" lang="de-DE"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Sechste Gliederungsebene</a:t>
            </a:r>
            <a:endParaRPr b="0" lang="de-DE"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Siebte Gliederungsebene</a:t>
            </a:r>
            <a:endParaRPr b="0" lang="de-DE"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0" lang="de-DE" sz="4400" spc="-1" strike="noStrike">
                <a:solidFill>
                  <a:srgbClr val="000000"/>
                </a:solidFill>
                <a:latin typeface="Calibri Light"/>
              </a:rPr>
              <a:t>Mastertitelformat bearbeiten</a:t>
            </a:r>
            <a:endParaRPr b="0" lang="de-DE" sz="4400" spc="-1" strike="noStrike">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Mastertextformat bearbeiten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Zweite Ebene</a:t>
            </a:r>
            <a:endParaRPr b="0" lang="de-DE"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000" spc="-1" strike="noStrike">
                <a:solidFill>
                  <a:srgbClr val="000000"/>
                </a:solidFill>
                <a:latin typeface="Calibri"/>
              </a:rPr>
              <a:t>Dritte Ebene</a:t>
            </a:r>
            <a:endParaRPr b="0" lang="de-DE" sz="2000" spc="-1" strike="noStrike">
              <a:solidFill>
                <a:srgbClr val="000000"/>
              </a:solidFill>
              <a:latin typeface="Calibri"/>
            </a:endParaRPr>
          </a:p>
          <a:p>
            <a:pPr lvl="3" marL="1600200" indent="-228600">
              <a:lnSpc>
                <a:spcPct val="90000"/>
              </a:lnSpc>
              <a:spcBef>
                <a:spcPts val="499"/>
              </a:spcBef>
              <a:buClr>
                <a:srgbClr val="000000"/>
              </a:buClr>
              <a:buFont typeface="Arial"/>
              <a:buChar char="•"/>
            </a:pPr>
            <a:r>
              <a:rPr b="0" lang="de-DE" sz="1800" spc="-1" strike="noStrike">
                <a:solidFill>
                  <a:srgbClr val="000000"/>
                </a:solidFill>
                <a:latin typeface="Calibri"/>
              </a:rPr>
              <a:t>Vierte Ebene</a:t>
            </a:r>
            <a:endParaRPr b="0" lang="de-DE" sz="1800" spc="-1" strike="noStrike">
              <a:solidFill>
                <a:srgbClr val="000000"/>
              </a:solidFill>
              <a:latin typeface="Calibri"/>
            </a:endParaRPr>
          </a:p>
          <a:p>
            <a:pPr lvl="4" marL="2057400" indent="-228600">
              <a:lnSpc>
                <a:spcPct val="90000"/>
              </a:lnSpc>
              <a:spcBef>
                <a:spcPts val="499"/>
              </a:spcBef>
              <a:buClr>
                <a:srgbClr val="000000"/>
              </a:buClr>
              <a:buFont typeface="Arial"/>
              <a:buChar char="•"/>
            </a:pPr>
            <a:r>
              <a:rPr b="0" lang="de-DE" sz="1800" spc="-1" strike="noStrike">
                <a:solidFill>
                  <a:srgbClr val="000000"/>
                </a:solidFill>
                <a:latin typeface="Calibri"/>
              </a:rPr>
              <a:t>Fünfte Ebene</a:t>
            </a:r>
            <a:endParaRPr b="0" lang="de-DE" sz="1800" spc="-1" strike="noStrike">
              <a:solidFill>
                <a:srgbClr val="000000"/>
              </a:solidFill>
              <a:latin typeface="Calibri"/>
            </a:endParaRPr>
          </a:p>
        </p:txBody>
      </p:sp>
      <p:sp>
        <p:nvSpPr>
          <p:cNvPr id="43" name="PlaceHolder 3"/>
          <p:cNvSpPr>
            <a:spLocks noGrp="1"/>
          </p:cNvSpPr>
          <p:nvPr>
            <p:ph type="dt" idx="4"/>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Calibri"/>
              </a:defRPr>
            </a:lvl1pPr>
          </a:lstStyle>
          <a:p>
            <a:pPr>
              <a:lnSpc>
                <a:spcPct val="100000"/>
              </a:lnSpc>
              <a:buNone/>
            </a:pPr>
            <a:r>
              <a:rPr b="0" lang="de-DE" sz="1200" spc="-1" strike="noStrike">
                <a:solidFill>
                  <a:srgbClr val="8b8b8b"/>
                </a:solidFill>
                <a:latin typeface="Calibri"/>
              </a:rPr>
              <a:t>&lt;Datum/Uhrzeit&gt;</a:t>
            </a:r>
            <a:endParaRPr b="0" lang="de-DE" sz="1200" spc="-1" strike="noStrike">
              <a:latin typeface="Times New Roman"/>
            </a:endParaRPr>
          </a:p>
        </p:txBody>
      </p:sp>
      <p:sp>
        <p:nvSpPr>
          <p:cNvPr id="44" name="PlaceHolder 4"/>
          <p:cNvSpPr>
            <a:spLocks noGrp="1"/>
          </p:cNvSpPr>
          <p:nvPr>
            <p:ph type="ftr" idx="5"/>
          </p:nvPr>
        </p:nvSpPr>
        <p:spPr>
          <a:xfrm>
            <a:off x="4038480" y="6356520"/>
            <a:ext cx="4114440" cy="364680"/>
          </a:xfrm>
          <a:prstGeom prst="rect">
            <a:avLst/>
          </a:prstGeom>
          <a:noFill/>
          <a:ln w="0">
            <a:noFill/>
          </a:ln>
        </p:spPr>
        <p:txBody>
          <a:bodyPr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45" name="PlaceHolder 5"/>
          <p:cNvSpPr>
            <a:spLocks noGrp="1"/>
          </p:cNvSpPr>
          <p:nvPr>
            <p:ph type="sldNum" idx="6"/>
          </p:nvPr>
        </p:nvSpPr>
        <p:spPr>
          <a:xfrm>
            <a:off x="8116200" y="639504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8b8b8b"/>
                </a:solidFill>
                <a:latin typeface="Calibri"/>
              </a:defRPr>
            </a:lvl1pPr>
          </a:lstStyle>
          <a:p>
            <a:pPr algn="r">
              <a:lnSpc>
                <a:spcPct val="100000"/>
              </a:lnSpc>
              <a:buNone/>
            </a:pPr>
            <a:fld id="{99790680-14E1-4B38-B7AF-AF5C6F689A69}" type="slidenum">
              <a:rPr b="0" lang="de-DE" sz="1200" spc="-1" strike="noStrike">
                <a:solidFill>
                  <a:srgbClr val="8b8b8b"/>
                </a:solidFill>
                <a:latin typeface="Calibri"/>
              </a:rPr>
              <a:t>&lt;Foliennummer&gt;</a:t>
            </a:fld>
            <a:endParaRPr b="0" lang="de-DE" sz="1200" spc="-1" strike="noStrike">
              <a:latin typeface="Times New Roman"/>
            </a:endParaRPr>
          </a:p>
        </p:txBody>
      </p:sp>
      <p:pic>
        <p:nvPicPr>
          <p:cNvPr id="46" name="Grafik 6" descr=""/>
          <p:cNvPicPr/>
          <p:nvPr/>
        </p:nvPicPr>
        <p:blipFill>
          <a:blip r:embed="rId2"/>
          <a:stretch/>
        </p:blipFill>
        <p:spPr>
          <a:xfrm>
            <a:off x="10859400" y="6311880"/>
            <a:ext cx="1211760" cy="530640"/>
          </a:xfrm>
          <a:prstGeom prst="rect">
            <a:avLst/>
          </a:prstGeom>
          <a:ln w="0">
            <a:noFill/>
          </a:ln>
        </p:spPr>
      </p:pic>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PlaceHolder 1"/>
          <p:cNvSpPr>
            <a:spLocks noGrp="1"/>
          </p:cNvSpPr>
          <p:nvPr>
            <p:ph type="title"/>
          </p:nvPr>
        </p:nvSpPr>
        <p:spPr>
          <a:xfrm>
            <a:off x="656640" y="309240"/>
            <a:ext cx="9968760" cy="2387160"/>
          </a:xfrm>
          <a:prstGeom prst="rect">
            <a:avLst/>
          </a:prstGeom>
          <a:noFill/>
          <a:ln w="0">
            <a:noFill/>
          </a:ln>
        </p:spPr>
        <p:txBody>
          <a:bodyPr anchor="b">
            <a:normAutofit/>
          </a:bodyPr>
          <a:p>
            <a:pPr algn="ctr">
              <a:lnSpc>
                <a:spcPct val="90000"/>
              </a:lnSpc>
              <a:buNone/>
            </a:pPr>
            <a:r>
              <a:rPr b="1" lang="de-DE" sz="4800" spc="-1" strike="noStrike">
                <a:solidFill>
                  <a:srgbClr val="000000"/>
                </a:solidFill>
                <a:latin typeface="Calibri Light"/>
              </a:rPr>
              <a:t>Massiver Abbau droht, Finanz‐„Revolution“ fällt aus</a:t>
            </a:r>
            <a:endParaRPr b="0" lang="de-DE" sz="4800" spc="-1" strike="noStrike">
              <a:solidFill>
                <a:srgbClr val="000000"/>
              </a:solidFill>
              <a:latin typeface="Calibri"/>
            </a:endParaRPr>
          </a:p>
        </p:txBody>
      </p:sp>
      <p:sp>
        <p:nvSpPr>
          <p:cNvPr id="90" name="PlaceHolder 2"/>
          <p:cNvSpPr>
            <a:spLocks noGrp="1"/>
          </p:cNvSpPr>
          <p:nvPr>
            <p:ph type="subTitle"/>
          </p:nvPr>
        </p:nvSpPr>
        <p:spPr>
          <a:xfrm>
            <a:off x="698760" y="4807800"/>
            <a:ext cx="9884520" cy="1932840"/>
          </a:xfrm>
          <a:prstGeom prst="rect">
            <a:avLst/>
          </a:prstGeom>
          <a:noFill/>
          <a:ln w="0">
            <a:noFill/>
          </a:ln>
        </p:spPr>
        <p:txBody>
          <a:bodyPr anchor="t">
            <a:normAutofit/>
          </a:bodyPr>
          <a:p>
            <a:pPr algn="ctr">
              <a:lnSpc>
                <a:spcPct val="90000"/>
              </a:lnSpc>
              <a:spcBef>
                <a:spcPts val="1001"/>
              </a:spcBef>
              <a:buNone/>
              <a:tabLst>
                <a:tab algn="l" pos="0"/>
              </a:tabLst>
            </a:pPr>
            <a:r>
              <a:rPr b="0" lang="de-DE" sz="2400" spc="-1" strike="noStrike">
                <a:solidFill>
                  <a:srgbClr val="000000"/>
                </a:solidFill>
                <a:latin typeface="Calibri"/>
              </a:rPr>
              <a:t>Online Veranstaltungsreihe Krankenhaus statt Fabrik</a:t>
            </a:r>
            <a:endParaRPr b="0" lang="de-DE" sz="2400" spc="-1" strike="noStrike">
              <a:latin typeface="Arial"/>
            </a:endParaRPr>
          </a:p>
          <a:p>
            <a:pPr algn="ctr">
              <a:lnSpc>
                <a:spcPct val="90000"/>
              </a:lnSpc>
              <a:spcBef>
                <a:spcPts val="1001"/>
              </a:spcBef>
              <a:buNone/>
              <a:tabLst>
                <a:tab algn="l" pos="0"/>
              </a:tabLst>
            </a:pPr>
            <a:r>
              <a:rPr b="1" lang="de-DE" sz="3200" spc="-1" strike="noStrike">
                <a:solidFill>
                  <a:srgbClr val="ff0000"/>
                </a:solidFill>
                <a:latin typeface="Calibri"/>
              </a:rPr>
              <a:t>Teil 5 „finale Eckpunkte</a:t>
            </a:r>
            <a:endParaRPr b="0" lang="de-DE" sz="3200" spc="-1" strike="noStrike">
              <a:latin typeface="Arial"/>
            </a:endParaRPr>
          </a:p>
          <a:p>
            <a:pPr algn="ctr">
              <a:lnSpc>
                <a:spcPct val="90000"/>
              </a:lnSpc>
              <a:spcBef>
                <a:spcPts val="1001"/>
              </a:spcBef>
              <a:buNone/>
              <a:tabLst>
                <a:tab algn="l" pos="0"/>
              </a:tabLst>
            </a:pPr>
            <a:r>
              <a:rPr b="0" lang="de-DE" sz="2400" spc="-1" strike="noStrike">
                <a:solidFill>
                  <a:srgbClr val="000000"/>
                </a:solidFill>
                <a:latin typeface="Calibri"/>
              </a:rPr>
              <a:t>26.07.2023</a:t>
            </a:r>
            <a:endParaRPr b="0" lang="de-DE" sz="2400" spc="-1" strike="noStrike">
              <a:latin typeface="Arial"/>
            </a:endParaRPr>
          </a:p>
          <a:p>
            <a:pPr algn="ctr">
              <a:lnSpc>
                <a:spcPct val="90000"/>
              </a:lnSpc>
              <a:spcBef>
                <a:spcPts val="1001"/>
              </a:spcBef>
              <a:buNone/>
              <a:tabLst>
                <a:tab algn="l" pos="0"/>
              </a:tabLst>
            </a:pPr>
            <a:r>
              <a:rPr b="0" lang="de-DE" sz="2400" spc="-1" strike="noStrike">
                <a:solidFill>
                  <a:srgbClr val="000000"/>
                </a:solidFill>
                <a:latin typeface="Calibri"/>
              </a:rPr>
              <a:t>Dr. Thomas Böhm</a:t>
            </a:r>
            <a:endParaRPr b="0" lang="de-DE" sz="2400" spc="-1" strike="noStrike">
              <a:latin typeface="Arial"/>
            </a:endParaRPr>
          </a:p>
        </p:txBody>
      </p:sp>
      <p:pic>
        <p:nvPicPr>
          <p:cNvPr id="91" name="Grafik 3" descr=""/>
          <p:cNvPicPr/>
          <p:nvPr/>
        </p:nvPicPr>
        <p:blipFill>
          <a:blip r:embed="rId1"/>
          <a:stretch/>
        </p:blipFill>
        <p:spPr>
          <a:xfrm>
            <a:off x="3907440" y="2973600"/>
            <a:ext cx="3551760" cy="1556640"/>
          </a:xfrm>
          <a:prstGeom prst="rect">
            <a:avLst/>
          </a:prstGeom>
          <a:ln w="0">
            <a:noFill/>
          </a:ln>
        </p:spPr>
      </p:pic>
      <p:sp>
        <p:nvSpPr>
          <p:cNvPr id="92" name="Textfeld 5"/>
          <p:cNvSpPr/>
          <p:nvPr/>
        </p:nvSpPr>
        <p:spPr>
          <a:xfrm>
            <a:off x="859320" y="511200"/>
            <a:ext cx="6095520" cy="9428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i="1" lang="de-DE" sz="2800" spc="-1" strike="noStrike">
                <a:solidFill>
                  <a:srgbClr val="000000"/>
                </a:solidFill>
                <a:latin typeface="Calibri"/>
              </a:rPr>
              <a:t>Die Lauterbach‘sche Krankenhausreform:</a:t>
            </a:r>
            <a:endParaRPr b="0" lang="de-DE" sz="28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a:solidFill>
                  <a:srgbClr val="ff0000"/>
                </a:solidFill>
                <a:latin typeface="Calibri Light"/>
              </a:rPr>
              <a:t>Bewertung</a:t>
            </a:r>
            <a:r>
              <a:rPr b="0" lang="de-DE" sz="4400" spc="-1" strike="noStrike">
                <a:solidFill>
                  <a:srgbClr val="000000"/>
                </a:solidFill>
                <a:latin typeface="Calibri Light"/>
              </a:rPr>
              <a:t> Leistungsgruppen - 3</a:t>
            </a:r>
            <a:endParaRPr b="0" lang="de-DE" sz="4400" spc="-1" strike="noStrike">
              <a:solidFill>
                <a:srgbClr val="000000"/>
              </a:solidFill>
              <a:latin typeface="Calibri"/>
            </a:endParaRPr>
          </a:p>
        </p:txBody>
      </p:sp>
      <p:sp>
        <p:nvSpPr>
          <p:cNvPr id="109" name="PlaceHolder 2"/>
          <p:cNvSpPr>
            <a:spLocks noGrp="1"/>
          </p:cNvSpPr>
          <p:nvPr>
            <p:ph/>
          </p:nvPr>
        </p:nvSpPr>
        <p:spPr>
          <a:xfrm>
            <a:off x="838080" y="1325520"/>
            <a:ext cx="10661400" cy="5027400"/>
          </a:xfrm>
          <a:prstGeom prst="rect">
            <a:avLst/>
          </a:prstGeom>
          <a:noFill/>
          <a:ln w="0">
            <a:noFill/>
          </a:ln>
        </p:spPr>
        <p:txBody>
          <a:bodyPr anchor="t">
            <a:normAutofit fontScale="90000"/>
          </a:bodyPr>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Auch bei dieser Reform steht alles Kopf: Zuerst das Geld, dann der Bedarf als abhängige Variable</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Statt: Feststellung des Bedarfs einer Versorgungregion. Planung und Schaffung der notwendigen Einrichtungen zur Befriedigung dieses Bedarfs, Bereitstellung der notwendigen Mittel </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Meilenweit entfernt von einer intersektoralen Versorgungsplanung - demokratisch (unter Einbeziehung Aller) und in den einzelnen Versorgungsregionen</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i="1" lang="de-DE" sz="2400" spc="-1" strike="noStrike">
                <a:solidFill>
                  <a:srgbClr val="000000"/>
                </a:solidFill>
                <a:latin typeface="Calibri"/>
              </a:rPr>
              <a:t>Voraussetzung hierzu wäre, dass der Versorgungsauftrag für die gesamte Versorgung (incl. der ambulanten Versorgung durch Niedergelassene) wieder bei den Ländern (konkret den Versorgungsregionen) liegt</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i="1" lang="de-DE" sz="2400" spc="-1" strike="noStrike">
                <a:solidFill>
                  <a:srgbClr val="000000"/>
                </a:solidFill>
                <a:latin typeface="Calibri"/>
              </a:rPr>
              <a:t>Zusammenfassend: Die Pläne der Regierungskommission wurden deutlich entschärft, haben aber immer noch ein großes Schließungs-Potenzial</a:t>
            </a:r>
            <a:endParaRPr b="0" lang="de-DE" sz="2400" spc="-1" strike="noStrike">
              <a:solidFill>
                <a:srgbClr val="000000"/>
              </a:solidFill>
              <a:latin typeface="Calibri"/>
            </a:endParaRPr>
          </a:p>
          <a:p>
            <a:pPr>
              <a:lnSpc>
                <a:spcPct val="90000"/>
              </a:lnSpc>
              <a:spcBef>
                <a:spcPts val="1001"/>
              </a:spcBef>
              <a:buNone/>
            </a:pPr>
            <a:endParaRPr b="0" lang="de-DE" sz="2400" spc="-1" strike="noStrike">
              <a:solidFill>
                <a:srgbClr val="000000"/>
              </a:solidFill>
              <a:latin typeface="Calibri"/>
            </a:endParaRPr>
          </a:p>
        </p:txBody>
      </p:sp>
      <p:sp>
        <p:nvSpPr>
          <p:cNvPr id="4" name="PlaceHolder 3"/>
          <p:cNvSpPr>
            <a:spLocks noGrp="1"/>
          </p:cNvSpPr>
          <p:nvPr>
            <p:ph type="sldNum" idx="6"/>
          </p:nvPr>
        </p:nvSpPr>
        <p:spPr/>
        <p:txBody>
          <a:bodyPr/>
          <a:p>
            <a:fld id="{83B89328-6EF3-46D2-BEAA-023F1EBCF2B7}" type="slidenum">
              <a:t>10</a:t>
            </a:fld>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712800" y="2570040"/>
            <a:ext cx="10515240" cy="1325160"/>
          </a:xfrm>
          <a:prstGeom prst="rect">
            <a:avLst/>
          </a:prstGeom>
          <a:noFill/>
          <a:ln w="0">
            <a:noFill/>
          </a:ln>
        </p:spPr>
        <p:txBody>
          <a:bodyPr anchor="ctr">
            <a:noAutofit/>
          </a:bodyPr>
          <a:p>
            <a:pPr algn="ctr">
              <a:lnSpc>
                <a:spcPct val="90000"/>
              </a:lnSpc>
              <a:buNone/>
            </a:pPr>
            <a:r>
              <a:rPr b="1" lang="de-DE" sz="4400" spc="-1" strike="noStrike" u="sng">
                <a:solidFill>
                  <a:srgbClr val="000000"/>
                </a:solidFill>
                <a:uFillTx/>
                <a:latin typeface="Calibri Light"/>
              </a:rPr>
              <a:t>Vorhaltevergütung</a:t>
            </a:r>
            <a:endParaRPr b="0" lang="de-DE" sz="4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Vorhaltevergütung - 1</a:t>
            </a:r>
            <a:endParaRPr b="0" lang="de-DE" sz="4400" spc="-1" strike="noStrike">
              <a:solidFill>
                <a:srgbClr val="000000"/>
              </a:solidFill>
              <a:latin typeface="Calibri"/>
            </a:endParaRPr>
          </a:p>
        </p:txBody>
      </p:sp>
      <p:sp>
        <p:nvSpPr>
          <p:cNvPr id="112" name="PlaceHolder 2"/>
          <p:cNvSpPr>
            <a:spLocks noGrp="1"/>
          </p:cNvSpPr>
          <p:nvPr>
            <p:ph/>
          </p:nvPr>
        </p:nvSpPr>
        <p:spPr>
          <a:xfrm>
            <a:off x="838080" y="1325520"/>
            <a:ext cx="10661400" cy="5198760"/>
          </a:xfrm>
          <a:prstGeom prst="rect">
            <a:avLst/>
          </a:prstGeom>
          <a:noFill/>
          <a:ln w="0">
            <a:noFill/>
          </a:ln>
        </p:spPr>
        <p:txBody>
          <a:bodyPr anchor="t">
            <a:normAutofit fontScale="80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Vorhaltevergütung in Höhe von 40% (60% incl. Pflegebudget) der Gelder, die bisher über DRGs ausgezahlt wurden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Die Gesamtsumme (DRG und Vorhaltevergütung) soll </a:t>
            </a:r>
            <a:r>
              <a:rPr b="0" i="1" lang="de-DE" sz="2800" spc="-1" strike="noStrike">
                <a:solidFill>
                  <a:srgbClr val="000000"/>
                </a:solidFill>
                <a:latin typeface="Calibri"/>
              </a:rPr>
              <a:t>„grundsätzlich“ </a:t>
            </a:r>
            <a:r>
              <a:rPr b="0" lang="de-DE" sz="2800" spc="-1" strike="noStrike">
                <a:solidFill>
                  <a:srgbClr val="000000"/>
                </a:solidFill>
                <a:latin typeface="Calibri"/>
              </a:rPr>
              <a:t>(Ausnahmen s.u.) gleichbleiben.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Voraussetzung: Eindeutige Zuordnung aller DRGs zu Leistungsgruppen.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Berechnung:</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Absenkung des Relativgewichts jeder DRG um 40%</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Zuordnung der „eingesparten“ Relativgewichtanteile zu den Leistungsgruppen</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Verteilung auf die Länder (jeweiliger Anteil der dort anfallenden DRGs)</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Multiplikation mit dem jeweiligen Landesbasisfallwert (LBFW).</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Verteilung der jeweiligen Gesamtsumme pro LG auf die Krankenhäuser nach ihrer </a:t>
            </a:r>
            <a:r>
              <a:rPr b="1" lang="de-DE" sz="2400" spc="-1" strike="noStrike">
                <a:solidFill>
                  <a:srgbClr val="000000"/>
                </a:solidFill>
                <a:latin typeface="Calibri"/>
              </a:rPr>
              <a:t>Fallzahl und Fallschwere</a:t>
            </a:r>
            <a:r>
              <a:rPr b="0" lang="de-DE" sz="2400" spc="-1" strike="noStrike">
                <a:solidFill>
                  <a:srgbClr val="000000"/>
                </a:solidFill>
                <a:latin typeface="Calibri"/>
              </a:rPr>
              <a:t>. (= Casemix)</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Voraussetzung: Einhaltung der vorgeschriebenen Qualitätskriterien. Wenn nicht, Verteilung des Anteils auf die restlichen Häuser mit dieser LG.</a:t>
            </a:r>
            <a:endParaRPr b="0" lang="de-DE" sz="2800" spc="-1" strike="noStrike">
              <a:solidFill>
                <a:srgbClr val="000000"/>
              </a:solidFill>
              <a:latin typeface="Calibri"/>
            </a:endParaRPr>
          </a:p>
        </p:txBody>
      </p:sp>
      <p:sp>
        <p:nvSpPr>
          <p:cNvPr id="4" name="PlaceHolder 3"/>
          <p:cNvSpPr>
            <a:spLocks noGrp="1"/>
          </p:cNvSpPr>
          <p:nvPr>
            <p:ph type="sldNum" idx="6"/>
          </p:nvPr>
        </p:nvSpPr>
        <p:spPr/>
        <p:txBody>
          <a:bodyPr/>
          <a:p>
            <a:fld id="{A56F8AFF-23ED-412E-A1E5-CE1F1CECFB6F}" type="slidenum">
              <a:t>12</a:t>
            </a:fld>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Vorhaltevergütung - 2</a:t>
            </a:r>
            <a:endParaRPr b="0" lang="de-DE" sz="4400" spc="-1" strike="noStrike">
              <a:solidFill>
                <a:srgbClr val="000000"/>
              </a:solidFill>
              <a:latin typeface="Calibri"/>
            </a:endParaRPr>
          </a:p>
        </p:txBody>
      </p:sp>
      <p:sp>
        <p:nvSpPr>
          <p:cNvPr id="114" name="PlaceHolder 2"/>
          <p:cNvSpPr>
            <a:spLocks noGrp="1"/>
          </p:cNvSpPr>
          <p:nvPr>
            <p:ph/>
          </p:nvPr>
        </p:nvSpPr>
        <p:spPr>
          <a:xfrm>
            <a:off x="838080" y="1325520"/>
            <a:ext cx="10910520" cy="502740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Überprüfung der Verteilung der Gelder an die Krankenhäuser nach zwei Jahren und danach alle drei Jahre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Wenn Fallzahl in einem Korridor von +/- 20 Prozent: keine Auswirkungen auf die Einstufung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Dagegen: vollständige Berücksichtigung der Fallschwere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Später </a:t>
            </a:r>
            <a:r>
              <a:rPr b="0" lang="de-DE" sz="2800" spc="-1" strike="noStrike">
                <a:solidFill>
                  <a:srgbClr val="ff0000"/>
                </a:solidFill>
                <a:latin typeface="Calibri"/>
              </a:rPr>
              <a:t>(wann?): </a:t>
            </a:r>
            <a:r>
              <a:rPr b="0" lang="de-DE" sz="2800" spc="-1" strike="noStrike">
                <a:solidFill>
                  <a:srgbClr val="000000"/>
                </a:solidFill>
                <a:latin typeface="Calibri"/>
              </a:rPr>
              <a:t>Ersetzung der Pauschale von 40% durch Kalkulation der Vorhaltekosten </a:t>
            </a:r>
            <a:r>
              <a:rPr b="0" lang="de-DE" sz="2800" spc="-1" strike="noStrike">
                <a:solidFill>
                  <a:srgbClr val="ff0000"/>
                </a:solidFill>
                <a:latin typeface="Calibri"/>
              </a:rPr>
              <a:t>(Wie?)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Integration bisheriger Zuschläge (z.B. Zentrumszuschlag, Sicherstellungszuschlag, Fixkostendegressionsabschlag) in die Vorhaltevergütung</a:t>
            </a:r>
            <a:endParaRPr b="0" lang="de-DE" sz="2800" spc="-1" strike="noStrike">
              <a:solidFill>
                <a:srgbClr val="000000"/>
              </a:solidFill>
              <a:latin typeface="Calibri"/>
            </a:endParaRPr>
          </a:p>
        </p:txBody>
      </p:sp>
      <p:sp>
        <p:nvSpPr>
          <p:cNvPr id="4" name="PlaceHolder 3"/>
          <p:cNvSpPr>
            <a:spLocks noGrp="1"/>
          </p:cNvSpPr>
          <p:nvPr>
            <p:ph type="sldNum" idx="6"/>
          </p:nvPr>
        </p:nvSpPr>
        <p:spPr/>
        <p:txBody>
          <a:bodyPr/>
          <a:p>
            <a:fld id="{48EC718A-D323-4894-91BE-938F941D38C1}" type="slidenum">
              <a:t>13</a:t>
            </a:fld>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Vorhaltevergütung - 3</a:t>
            </a:r>
            <a:endParaRPr b="0" lang="de-DE" sz="4400" spc="-1" strike="noStrike">
              <a:solidFill>
                <a:srgbClr val="000000"/>
              </a:solidFill>
              <a:latin typeface="Calibri"/>
            </a:endParaRPr>
          </a:p>
        </p:txBody>
      </p:sp>
      <p:sp>
        <p:nvSpPr>
          <p:cNvPr id="116" name="PlaceHolder 2"/>
          <p:cNvSpPr>
            <a:spLocks noGrp="1"/>
          </p:cNvSpPr>
          <p:nvPr>
            <p:ph/>
          </p:nvPr>
        </p:nvSpPr>
        <p:spPr>
          <a:xfrm>
            <a:off x="838080" y="1325520"/>
            <a:ext cx="10910520" cy="5027400"/>
          </a:xfrm>
          <a:prstGeom prst="rect">
            <a:avLst/>
          </a:prstGeom>
          <a:noFill/>
          <a:ln w="0">
            <a:noFill/>
          </a:ln>
        </p:spPr>
        <p:txBody>
          <a:bodyPr anchor="t">
            <a:normAutofit fontScale="94000"/>
          </a:bodyPr>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Nach Leistungsumfang gestaffelter Zuschlag für die Bereiche </a:t>
            </a:r>
            <a:r>
              <a:rPr b="1" lang="de-DE" sz="2400" spc="-1" strike="noStrike">
                <a:solidFill>
                  <a:srgbClr val="000000"/>
                </a:solidFill>
                <a:latin typeface="Calibri"/>
              </a:rPr>
              <a:t>Pädiatrie, Geburtshilfe, Stroke Unit, Spezielle Traumatologie, Intensivmedizin und Notfallversorgung </a:t>
            </a:r>
            <a:r>
              <a:rPr b="0" lang="de-DE" sz="2400" spc="-1" strike="noStrike">
                <a:solidFill>
                  <a:srgbClr val="ff0000"/>
                </a:solidFill>
                <a:latin typeface="Calibri"/>
              </a:rPr>
              <a:t>(Unklar: Höhe, Messung Leistungsumfang)</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Zusätzlich Koordinierungszuschlag für Universitätskliniken und große Maximalversorger </a:t>
            </a:r>
            <a:r>
              <a:rPr b="0" lang="de-DE" sz="2400" spc="-1" strike="noStrike">
                <a:solidFill>
                  <a:srgbClr val="ff0000"/>
                </a:solidFill>
                <a:latin typeface="Calibri"/>
              </a:rPr>
              <a:t>(Unklar: Höhe, Auswahl)</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Von den Kassen </a:t>
            </a:r>
            <a:r>
              <a:rPr b="1" lang="de-DE" sz="2400" spc="-1" strike="noStrike">
                <a:solidFill>
                  <a:srgbClr val="000000"/>
                </a:solidFill>
                <a:latin typeface="Calibri"/>
              </a:rPr>
              <a:t>zusätzlich finanziert </a:t>
            </a:r>
            <a:r>
              <a:rPr b="0" lang="de-DE" sz="2400" spc="-1" strike="noStrike">
                <a:solidFill>
                  <a:srgbClr val="000000"/>
                </a:solidFill>
                <a:latin typeface="Calibri"/>
              </a:rPr>
              <a:t>werden</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Einführung: </a:t>
            </a:r>
            <a:r>
              <a:rPr b="1" lang="de-DE" sz="2400" spc="-1" strike="noStrike">
                <a:solidFill>
                  <a:srgbClr val="000000"/>
                </a:solidFill>
                <a:latin typeface="Calibri"/>
              </a:rPr>
              <a:t>2026 mit budgetneutralem Jahr </a:t>
            </a:r>
            <a:r>
              <a:rPr b="0" lang="de-DE" sz="2400" spc="-1" strike="noStrike">
                <a:solidFill>
                  <a:srgbClr val="000000"/>
                </a:solidFill>
                <a:latin typeface="Calibri"/>
              </a:rPr>
              <a:t>(gleiche Geldsumme für das jeweilige Krankenhaus wie im Vorjahr), dann </a:t>
            </a:r>
            <a:r>
              <a:rPr b="1" lang="de-DE" sz="2400" spc="-1" strike="noStrike">
                <a:solidFill>
                  <a:srgbClr val="000000"/>
                </a:solidFill>
                <a:latin typeface="Calibri"/>
              </a:rPr>
              <a:t>Konvergenzphase</a:t>
            </a:r>
            <a:r>
              <a:rPr b="0" lang="de-DE" sz="2400" spc="-1" strike="noStrike">
                <a:solidFill>
                  <a:srgbClr val="000000"/>
                </a:solidFill>
                <a:latin typeface="Calibri"/>
              </a:rPr>
              <a:t> (zeitliche Staffelung der finanziellen Auswirkungen)</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Die Finanzierung der </a:t>
            </a:r>
            <a:r>
              <a:rPr b="1" lang="de-DE" sz="2400" spc="-1" strike="noStrike">
                <a:solidFill>
                  <a:srgbClr val="000000"/>
                </a:solidFill>
                <a:latin typeface="Calibri"/>
              </a:rPr>
              <a:t>Pflege am Bett </a:t>
            </a:r>
            <a:r>
              <a:rPr b="0" lang="de-DE" sz="2400" spc="-1" strike="noStrike">
                <a:solidFill>
                  <a:srgbClr val="000000"/>
                </a:solidFill>
                <a:latin typeface="Calibri"/>
              </a:rPr>
              <a:t>(„Pflegebudget“) soll </a:t>
            </a:r>
            <a:r>
              <a:rPr b="0" i="1" lang="de-DE" sz="2400" spc="-1" strike="noStrike">
                <a:solidFill>
                  <a:srgbClr val="000000"/>
                </a:solidFill>
                <a:latin typeface="Calibri"/>
              </a:rPr>
              <a:t>„unberührt“ </a:t>
            </a:r>
            <a:r>
              <a:rPr b="0" lang="de-DE" sz="2400" spc="-1" strike="noStrike">
                <a:solidFill>
                  <a:srgbClr val="000000"/>
                </a:solidFill>
                <a:latin typeface="Calibri"/>
              </a:rPr>
              <a:t>bleiben (weiterhin Selbstkostendeckungsprinzip)</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Andererseits im Absatz vorher: </a:t>
            </a:r>
            <a:r>
              <a:rPr b="0" i="1" lang="de-DE" sz="2400" spc="-1" strike="noStrike">
                <a:solidFill>
                  <a:srgbClr val="000000"/>
                </a:solidFill>
                <a:latin typeface="Calibri"/>
              </a:rPr>
              <a:t>„die Kosten der Pflege am Bett sind in den Vorhaltekosten enthalten“</a:t>
            </a:r>
            <a:endParaRPr b="0" lang="de-DE" sz="2400" spc="-1" strike="noStrike">
              <a:solidFill>
                <a:srgbClr val="000000"/>
              </a:solidFill>
              <a:latin typeface="Calibri"/>
            </a:endParaRPr>
          </a:p>
        </p:txBody>
      </p:sp>
      <p:sp>
        <p:nvSpPr>
          <p:cNvPr id="4" name="PlaceHolder 3"/>
          <p:cNvSpPr>
            <a:spLocks noGrp="1"/>
          </p:cNvSpPr>
          <p:nvPr>
            <p:ph type="sldNum" idx="6"/>
          </p:nvPr>
        </p:nvSpPr>
        <p:spPr/>
        <p:txBody>
          <a:bodyPr/>
          <a:p>
            <a:fld id="{33E74203-A058-4D79-A3F8-36C37D236551}" type="slidenum">
              <a:t>14</a:t>
            </a:fld>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a:solidFill>
                  <a:srgbClr val="ff0000"/>
                </a:solidFill>
                <a:latin typeface="Calibri Light"/>
              </a:rPr>
              <a:t>Bewertung</a:t>
            </a:r>
            <a:r>
              <a:rPr b="1" lang="de-DE" sz="4400" spc="-1" strike="noStrike">
                <a:solidFill>
                  <a:srgbClr val="000000"/>
                </a:solidFill>
                <a:latin typeface="Calibri Light"/>
              </a:rPr>
              <a:t> Vorhaltevergütung - 1</a:t>
            </a:r>
            <a:endParaRPr b="0" lang="de-DE" sz="4400" spc="-1" strike="noStrike">
              <a:solidFill>
                <a:srgbClr val="000000"/>
              </a:solidFill>
              <a:latin typeface="Calibri"/>
            </a:endParaRPr>
          </a:p>
        </p:txBody>
      </p:sp>
      <p:sp>
        <p:nvSpPr>
          <p:cNvPr id="118" name="PlaceHolder 2"/>
          <p:cNvSpPr>
            <a:spLocks noGrp="1"/>
          </p:cNvSpPr>
          <p:nvPr>
            <p:ph/>
          </p:nvPr>
        </p:nvSpPr>
        <p:spPr>
          <a:xfrm>
            <a:off x="838080" y="1325520"/>
            <a:ext cx="10661400" cy="5027400"/>
          </a:xfrm>
          <a:prstGeom prst="rect">
            <a:avLst/>
          </a:prstGeom>
          <a:noFill/>
          <a:ln w="0">
            <a:noFill/>
          </a:ln>
        </p:spPr>
        <p:txBody>
          <a:bodyPr anchor="t">
            <a:normAutofit fontScale="84000"/>
          </a:bodyPr>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Deutliche Abweichungen von den Vorschlägen der Kommission. Das ist ein Fortschritt. Weggefallen ist:</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i="1" lang="de-DE" sz="2400" spc="-1" strike="noStrike">
                <a:solidFill>
                  <a:srgbClr val="000000"/>
                </a:solidFill>
                <a:latin typeface="Calibri"/>
              </a:rPr>
              <a:t>Bindung an Level</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i="1" lang="de-DE" sz="2400" spc="-1" strike="noStrike">
                <a:solidFill>
                  <a:srgbClr val="000000"/>
                </a:solidFill>
                <a:latin typeface="Calibri"/>
              </a:rPr>
              <a:t>Mix aus Bevölkerungsbezug mit Anklängen an das Kapitationsmodell, Qualitätsvergütung (Pay for Performance) und Mengenbezug </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i="1" lang="de-DE" sz="2400" spc="-1" strike="noStrike">
                <a:solidFill>
                  <a:srgbClr val="000000"/>
                </a:solidFill>
                <a:latin typeface="Calibri"/>
              </a:rPr>
              <a:t>Keine Vorhaltevergütung, wenn Mindestzahlen in jeweiliger LG nicht erreicht</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Es bleibt im Wesentlichen bei der Gesamtsumme der Vergütung und damit auch bei der Unterfinanzierung und Finanznot.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Gut (gegen den Vorschlag der Kommission): </a:t>
            </a:r>
            <a:r>
              <a:rPr b="1" i="1" lang="de-DE" sz="2800" spc="-1" strike="noStrike">
                <a:solidFill>
                  <a:srgbClr val="000000"/>
                </a:solidFill>
                <a:latin typeface="Calibri"/>
              </a:rPr>
              <a:t>Zuschläge</a:t>
            </a:r>
            <a:r>
              <a:rPr b="0" i="1" lang="de-DE" sz="2800" spc="-1" strike="noStrike">
                <a:solidFill>
                  <a:srgbClr val="000000"/>
                </a:solidFill>
                <a:latin typeface="Calibri"/>
              </a:rPr>
              <a:t> für einzelne Bereiche werden </a:t>
            </a:r>
            <a:r>
              <a:rPr b="1" i="1" lang="de-DE" sz="2800" spc="-1" strike="noStrike">
                <a:solidFill>
                  <a:srgbClr val="000000"/>
                </a:solidFill>
                <a:latin typeface="Calibri"/>
              </a:rPr>
              <a:t>gesondert finanziert</a:t>
            </a:r>
            <a:r>
              <a:rPr b="0" i="1" lang="de-DE" sz="2800" spc="-1" strike="noStrike">
                <a:solidFill>
                  <a:srgbClr val="000000"/>
                </a:solidFill>
                <a:latin typeface="Calibri"/>
              </a:rPr>
              <a:t>, damit keine Verschlechterung der Finanzlage anderen Bereiche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Formulierungen zum „Pflegebudget“ widersprüchlich:  Entweder es gilt die Selbstkostendeckung oder sie sind Bestandteil eines Budgets</a:t>
            </a:r>
            <a:endParaRPr b="0" lang="de-DE" sz="2800" spc="-1" strike="noStrike">
              <a:solidFill>
                <a:srgbClr val="000000"/>
              </a:solidFill>
              <a:latin typeface="Calibri"/>
            </a:endParaRPr>
          </a:p>
          <a:p>
            <a:pPr>
              <a:lnSpc>
                <a:spcPct val="90000"/>
              </a:lnSpc>
              <a:spcBef>
                <a:spcPts val="1001"/>
              </a:spcBef>
              <a:buNone/>
            </a:pPr>
            <a:endParaRPr b="0" lang="de-DE" sz="3200" spc="-1" strike="noStrike">
              <a:solidFill>
                <a:srgbClr val="000000"/>
              </a:solidFill>
              <a:latin typeface="Calibri"/>
            </a:endParaRPr>
          </a:p>
        </p:txBody>
      </p:sp>
      <p:sp>
        <p:nvSpPr>
          <p:cNvPr id="4" name="PlaceHolder 3"/>
          <p:cNvSpPr>
            <a:spLocks noGrp="1"/>
          </p:cNvSpPr>
          <p:nvPr>
            <p:ph type="sldNum" idx="6"/>
          </p:nvPr>
        </p:nvSpPr>
        <p:spPr/>
        <p:txBody>
          <a:bodyPr/>
          <a:p>
            <a:fld id="{23BD7CAB-52E1-45B2-8005-4B869009537A}" type="slidenum">
              <a:t>15</a:t>
            </a:fld>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a:solidFill>
                  <a:srgbClr val="ff0000"/>
                </a:solidFill>
                <a:latin typeface="Calibri Light"/>
              </a:rPr>
              <a:t>Bewertung</a:t>
            </a:r>
            <a:r>
              <a:rPr b="1" lang="de-DE" sz="4400" spc="-1" strike="noStrike">
                <a:solidFill>
                  <a:srgbClr val="000000"/>
                </a:solidFill>
                <a:latin typeface="Calibri Light"/>
              </a:rPr>
              <a:t> Vorhaltevergütung - 2</a:t>
            </a:r>
            <a:endParaRPr b="0" lang="de-DE" sz="4400" spc="-1" strike="noStrike">
              <a:solidFill>
                <a:srgbClr val="000000"/>
              </a:solidFill>
              <a:latin typeface="Calibri"/>
            </a:endParaRPr>
          </a:p>
        </p:txBody>
      </p:sp>
      <p:sp>
        <p:nvSpPr>
          <p:cNvPr id="120" name="PlaceHolder 2"/>
          <p:cNvSpPr>
            <a:spLocks noGrp="1"/>
          </p:cNvSpPr>
          <p:nvPr>
            <p:ph/>
          </p:nvPr>
        </p:nvSpPr>
        <p:spPr>
          <a:xfrm>
            <a:off x="838080" y="1325520"/>
            <a:ext cx="10661400" cy="5251680"/>
          </a:xfrm>
          <a:prstGeom prst="rect">
            <a:avLst/>
          </a:prstGeom>
          <a:noFill/>
          <a:ln w="0">
            <a:noFill/>
          </a:ln>
        </p:spPr>
        <p:txBody>
          <a:bodyPr anchor="t">
            <a:normAutofit fontScale="77000"/>
          </a:bodyPr>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DRG werden nicht überwunden. </a:t>
            </a:r>
            <a:r>
              <a:rPr b="1" i="1" lang="de-DE" sz="2800" spc="-1" strike="noStrike">
                <a:solidFill>
                  <a:srgbClr val="000000"/>
                </a:solidFill>
                <a:latin typeface="Calibri"/>
              </a:rPr>
              <a:t>Weiterhin 40%! </a:t>
            </a:r>
            <a:r>
              <a:rPr b="0" i="1" lang="de-DE" sz="2800" spc="-1" strike="noStrike">
                <a:solidFill>
                  <a:srgbClr val="000000"/>
                </a:solidFill>
                <a:latin typeface="Calibri"/>
              </a:rPr>
              <a:t>Anreiz zur Mengenausdehnung bleibt, bzw. wird  noch größer (ist noch gestaltbar, schärferer Konkurrenzkampf um das reduzierte Volumen)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Vorhaltevergütung selbst ist </a:t>
            </a:r>
            <a:r>
              <a:rPr b="1" i="1" lang="de-DE" sz="2800" spc="-1" strike="noStrike">
                <a:solidFill>
                  <a:srgbClr val="000000"/>
                </a:solidFill>
                <a:latin typeface="Calibri"/>
              </a:rPr>
              <a:t>nicht mengenunabhängig</a:t>
            </a:r>
            <a:r>
              <a:rPr b="0" i="1" lang="de-DE" sz="2800" spc="-1" strike="noStrike">
                <a:solidFill>
                  <a:srgbClr val="000000"/>
                </a:solidFill>
                <a:latin typeface="Calibri"/>
              </a:rPr>
              <a:t>. </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i="1" lang="de-DE" sz="2400" spc="-1" strike="noStrike">
                <a:solidFill>
                  <a:srgbClr val="000000"/>
                </a:solidFill>
                <a:latin typeface="Calibri"/>
              </a:rPr>
              <a:t>Bisherige Mengensteigerungen führen zu einem Vorteil bei der Erstverteilung.</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i="1" lang="de-DE" sz="2400" spc="-1" strike="noStrike">
                <a:solidFill>
                  <a:srgbClr val="000000"/>
                </a:solidFill>
                <a:latin typeface="Calibri"/>
              </a:rPr>
              <a:t>Belohnung, wenn Steigerung der Fallzahlen innerhalb von 3 Jahren um jährlich 7%.</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1" i="1" lang="de-DE" sz="2400" spc="-1" strike="noStrike">
                <a:solidFill>
                  <a:srgbClr val="000000"/>
                </a:solidFill>
                <a:latin typeface="Calibri"/>
              </a:rPr>
              <a:t>„</a:t>
            </a:r>
            <a:r>
              <a:rPr b="1" i="1" lang="de-DE" sz="2400" spc="-1" strike="noStrike">
                <a:solidFill>
                  <a:srgbClr val="000000"/>
                </a:solidFill>
                <a:latin typeface="Calibri"/>
              </a:rPr>
              <a:t>Upcoding“ </a:t>
            </a:r>
            <a:r>
              <a:rPr b="0" i="1" lang="de-DE" sz="2400" spc="-1" strike="noStrike">
                <a:solidFill>
                  <a:srgbClr val="000000"/>
                </a:solidFill>
                <a:latin typeface="Calibri"/>
              </a:rPr>
              <a:t>(Patienten kränker machen, als sie sind) wird in jedem Fall </a:t>
            </a:r>
            <a:r>
              <a:rPr b="1" i="1" lang="de-DE" sz="2400" spc="-1" strike="noStrike">
                <a:solidFill>
                  <a:srgbClr val="000000"/>
                </a:solidFill>
                <a:latin typeface="Calibri"/>
              </a:rPr>
              <a:t>belohnt</a:t>
            </a:r>
            <a:r>
              <a:rPr b="0" i="1" lang="de-DE" sz="2400" spc="-1" strike="noStrike">
                <a:solidFill>
                  <a:srgbClr val="000000"/>
                </a:solidFill>
                <a:latin typeface="Calibri"/>
              </a:rPr>
              <a:t>.</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Personalkostendumping ist weiterhin lukrativ (Kostensenkung erhöht bei Budget die Gewinne)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Vorhaltevergütung ist nicht zweckgebunden (Dividende an Kapitaleigner)</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i="1" lang="de-DE" sz="2800" spc="-1" strike="noStrike">
                <a:solidFill>
                  <a:srgbClr val="000000"/>
                </a:solidFill>
                <a:latin typeface="Calibri"/>
              </a:rPr>
              <a:t>Was ist an all dem mengenunabhängig, was Vorhaltefinanzierung?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i="1" lang="de-DE" sz="2800" spc="-1" strike="noStrike">
                <a:solidFill>
                  <a:srgbClr val="000000"/>
                </a:solidFill>
                <a:latin typeface="Calibri"/>
              </a:rPr>
              <a:t>Besser: Ausgliederung der gesamten Personalkosten aus den DRGs und 1:1 Refinanzierung  </a:t>
            </a:r>
            <a:r>
              <a:rPr b="0" i="1" lang="de-DE" sz="2800" spc="-1" strike="noStrike">
                <a:solidFill>
                  <a:srgbClr val="000000"/>
                </a:solidFill>
                <a:latin typeface="Calibri"/>
              </a:rPr>
              <a:t>– genau wie bei der Pflege am Bett</a:t>
            </a:r>
            <a:endParaRPr b="0" lang="de-DE" sz="2800" spc="-1" strike="noStrike">
              <a:solidFill>
                <a:srgbClr val="000000"/>
              </a:solidFill>
              <a:latin typeface="Calibri"/>
            </a:endParaRPr>
          </a:p>
          <a:p>
            <a:pPr>
              <a:lnSpc>
                <a:spcPct val="90000"/>
              </a:lnSpc>
              <a:spcBef>
                <a:spcPts val="1001"/>
              </a:spcBef>
              <a:buNone/>
            </a:pPr>
            <a:endParaRPr b="0" lang="de-DE" sz="3200" spc="-1" strike="noStrike">
              <a:solidFill>
                <a:srgbClr val="000000"/>
              </a:solidFill>
              <a:latin typeface="Calibri"/>
            </a:endParaRPr>
          </a:p>
        </p:txBody>
      </p:sp>
      <p:sp>
        <p:nvSpPr>
          <p:cNvPr id="4" name="PlaceHolder 3"/>
          <p:cNvSpPr>
            <a:spLocks noGrp="1"/>
          </p:cNvSpPr>
          <p:nvPr>
            <p:ph type="sldNum" idx="6"/>
          </p:nvPr>
        </p:nvSpPr>
        <p:spPr/>
        <p:txBody>
          <a:bodyPr/>
          <a:p>
            <a:fld id="{C6E6F6AB-0D94-407C-B9FE-EDAF9FDDB6BF}" type="slidenum">
              <a:t>16</a:t>
            </a:fld>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a:solidFill>
                  <a:srgbClr val="ff0000"/>
                </a:solidFill>
                <a:latin typeface="Calibri Light"/>
              </a:rPr>
              <a:t>Bewertung</a:t>
            </a:r>
            <a:r>
              <a:rPr b="1" lang="de-DE" sz="4400" spc="-1" strike="noStrike">
                <a:solidFill>
                  <a:srgbClr val="000000"/>
                </a:solidFill>
                <a:latin typeface="Calibri Light"/>
              </a:rPr>
              <a:t> Vorhaltevergütung - 3</a:t>
            </a:r>
            <a:endParaRPr b="0" lang="de-DE" sz="4400" spc="-1" strike="noStrike">
              <a:solidFill>
                <a:srgbClr val="000000"/>
              </a:solidFill>
              <a:latin typeface="Calibri"/>
            </a:endParaRPr>
          </a:p>
        </p:txBody>
      </p:sp>
      <p:sp>
        <p:nvSpPr>
          <p:cNvPr id="122" name="PlaceHolder 2"/>
          <p:cNvSpPr>
            <a:spLocks noGrp="1"/>
          </p:cNvSpPr>
          <p:nvPr>
            <p:ph/>
          </p:nvPr>
        </p:nvSpPr>
        <p:spPr>
          <a:xfrm>
            <a:off x="838080" y="1325520"/>
            <a:ext cx="10753560" cy="5027400"/>
          </a:xfrm>
          <a:prstGeom prst="rect">
            <a:avLst/>
          </a:prstGeom>
          <a:noFill/>
          <a:ln w="0">
            <a:noFill/>
          </a:ln>
        </p:spPr>
        <p:txBody>
          <a:bodyPr anchor="t">
            <a:normAutofit fontScale="79000"/>
          </a:bodyPr>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Verknüpfung der DRGs mit den LG ermöglicht Berechnung des „Casemix“ einer Leistungsgruppe, ihrer Gesamtkosten und die Zuordnung der Kosten auf die Bundesländer, ihre Versorgungsgebiete und die einzelnen Krankenhäuser</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Gefahr: Benchmarks auf LG-Ebene und zentrale Steuerung des gesamten Leistungsgeschehens nach Kostengesichtspunkten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i="1" lang="de-DE" sz="2800" spc="-1" strike="noStrike">
                <a:solidFill>
                  <a:srgbClr val="000000"/>
                </a:solidFill>
                <a:latin typeface="Calibri"/>
              </a:rPr>
              <a:t>Keine „Revolution“ und keine „Überwindung der DRGs“, sondern ein Etikettenschwindel</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i="1" lang="de-DE" sz="2800" spc="-1" strike="noStrike">
                <a:solidFill>
                  <a:srgbClr val="000000"/>
                </a:solidFill>
                <a:latin typeface="Calibri"/>
              </a:rPr>
              <a:t>Der Konkurrenzkampf der Krankenhäuser wird unvermindert weitergehen, mit allen negativen Folgen für die Patienten und die Beschäftigten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i="1" lang="de-DE" sz="2800" spc="-1" strike="noStrike">
                <a:solidFill>
                  <a:srgbClr val="000000"/>
                </a:solidFill>
                <a:latin typeface="Calibri"/>
              </a:rPr>
              <a:t>Letztlich kann man die DRGs nur überwinden, wenn man sie völlig abschafft und durch die Selbstkostendeckung (1:1 Refinanzierung aller notwendigen Kosten eines Krankenhauses) ersetzt</a:t>
            </a:r>
            <a:endParaRPr b="0" lang="de-DE" sz="2800" spc="-1" strike="noStrike">
              <a:solidFill>
                <a:srgbClr val="000000"/>
              </a:solidFill>
              <a:latin typeface="Calibri"/>
            </a:endParaRPr>
          </a:p>
        </p:txBody>
      </p:sp>
      <p:sp>
        <p:nvSpPr>
          <p:cNvPr id="4" name="PlaceHolder 3"/>
          <p:cNvSpPr>
            <a:spLocks noGrp="1"/>
          </p:cNvSpPr>
          <p:nvPr>
            <p:ph type="sldNum" idx="6"/>
          </p:nvPr>
        </p:nvSpPr>
        <p:spPr/>
        <p:txBody>
          <a:bodyPr/>
          <a:p>
            <a:fld id="{F528972D-BB4B-4946-85CF-A72C38891C6F}" type="slidenum">
              <a:t>17</a:t>
            </a:fld>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a:solidFill>
                  <a:srgbClr val="ff0000"/>
                </a:solidFill>
                <a:latin typeface="Calibri Light"/>
              </a:rPr>
              <a:t>Bewertung</a:t>
            </a:r>
            <a:r>
              <a:rPr b="1" lang="de-DE" sz="4400" spc="-1" strike="noStrike">
                <a:solidFill>
                  <a:srgbClr val="000000"/>
                </a:solidFill>
                <a:latin typeface="Calibri Light"/>
              </a:rPr>
              <a:t> Vorhaltevergütung - 4</a:t>
            </a:r>
            <a:endParaRPr b="0" lang="de-DE" sz="4400" spc="-1" strike="noStrike">
              <a:solidFill>
                <a:srgbClr val="000000"/>
              </a:solidFill>
              <a:latin typeface="Calibri"/>
            </a:endParaRPr>
          </a:p>
        </p:txBody>
      </p:sp>
      <p:sp>
        <p:nvSpPr>
          <p:cNvPr id="124" name="PlaceHolder 2"/>
          <p:cNvSpPr>
            <a:spLocks noGrp="1"/>
          </p:cNvSpPr>
          <p:nvPr>
            <p:ph/>
          </p:nvPr>
        </p:nvSpPr>
        <p:spPr>
          <a:xfrm>
            <a:off x="838080" y="1325520"/>
            <a:ext cx="10661400" cy="5027400"/>
          </a:xfrm>
          <a:prstGeom prst="rect">
            <a:avLst/>
          </a:prstGeom>
          <a:noFill/>
          <a:ln w="0">
            <a:noFill/>
          </a:ln>
        </p:spPr>
        <p:txBody>
          <a:bodyPr anchor="t">
            <a:normAutofit fontScale="85000"/>
          </a:bodyPr>
          <a:p>
            <a:pPr marL="228600" indent="-228600">
              <a:lnSpc>
                <a:spcPct val="90000"/>
              </a:lnSpc>
              <a:spcBef>
                <a:spcPts val="1001"/>
              </a:spcBef>
              <a:buClr>
                <a:srgbClr val="000000"/>
              </a:buClr>
              <a:buFont typeface="Arial"/>
              <a:buChar char="•"/>
            </a:pPr>
            <a:r>
              <a:rPr b="0" i="1" lang="de-DE" sz="3600" spc="-1" strike="noStrike">
                <a:solidFill>
                  <a:srgbClr val="000000"/>
                </a:solidFill>
                <a:latin typeface="Calibri"/>
              </a:rPr>
              <a:t>Höchst zweifelhaft: Lauterbach hat zum Ziel seiner Reform auch eine</a:t>
            </a:r>
            <a:r>
              <a:rPr b="1" i="1" lang="de-DE" sz="3600" spc="-1" strike="noStrike">
                <a:solidFill>
                  <a:srgbClr val="000000"/>
                </a:solidFill>
                <a:latin typeface="Calibri"/>
              </a:rPr>
              <a:t> „Entbürokratisierung“ </a:t>
            </a:r>
            <a:r>
              <a:rPr b="0" i="1" lang="de-DE" sz="3600" spc="-1" strike="noStrike">
                <a:solidFill>
                  <a:srgbClr val="000000"/>
                </a:solidFill>
                <a:latin typeface="Calibri"/>
              </a:rPr>
              <a:t>erklärt</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3200" spc="-1" strike="noStrike">
                <a:solidFill>
                  <a:srgbClr val="000000"/>
                </a:solidFill>
                <a:latin typeface="Calibri"/>
              </a:rPr>
              <a:t>Die Integration verschiedener Zuschläge in die Vorhaltevergütung, wird hierzu kein wesentlicher Schritt sein.</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3200" spc="-1" strike="noStrike">
                <a:solidFill>
                  <a:srgbClr val="000000"/>
                </a:solidFill>
                <a:latin typeface="Calibri"/>
              </a:rPr>
              <a:t>Was droht ist eine deutliche Ausweitung der Bürokratie im Zusammenhang mit den Leistungsgruppen (Nachweis, dass man die jeweiligen Bedingungen erfüllt, Kontrollen durch den Medizinischen Dienst, Streitigkeiten um die Erfüllung der Bedingungen).</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3200" spc="-1" strike="noStrike">
                <a:solidFill>
                  <a:srgbClr val="000000"/>
                </a:solidFill>
                <a:latin typeface="Calibri"/>
              </a:rPr>
              <a:t>In Bezug auf den DRG-Bereich ändert sich natürlich überhaupt nichts.</a:t>
            </a:r>
            <a:endParaRPr b="0" lang="de-DE" sz="3200" spc="-1" strike="noStrike">
              <a:solidFill>
                <a:srgbClr val="000000"/>
              </a:solidFill>
              <a:latin typeface="Calibri"/>
            </a:endParaRPr>
          </a:p>
          <a:p>
            <a:pPr>
              <a:lnSpc>
                <a:spcPct val="90000"/>
              </a:lnSpc>
              <a:spcBef>
                <a:spcPts val="1001"/>
              </a:spcBef>
              <a:buNone/>
            </a:pPr>
            <a:endParaRPr b="0" lang="de-DE" sz="3200" spc="-1" strike="noStrike">
              <a:solidFill>
                <a:srgbClr val="000000"/>
              </a:solidFill>
              <a:latin typeface="Calibri"/>
            </a:endParaRPr>
          </a:p>
        </p:txBody>
      </p:sp>
      <p:sp>
        <p:nvSpPr>
          <p:cNvPr id="4" name="PlaceHolder 3"/>
          <p:cNvSpPr>
            <a:spLocks noGrp="1"/>
          </p:cNvSpPr>
          <p:nvPr>
            <p:ph type="sldNum" idx="6"/>
          </p:nvPr>
        </p:nvSpPr>
        <p:spPr/>
        <p:txBody>
          <a:bodyPr/>
          <a:p>
            <a:fld id="{563D0974-05D6-4DD5-BFBE-9F5CE8223DE5}" type="slidenum">
              <a:t>18</a:t>
            </a:fld>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PlaceHolder 1"/>
          <p:cNvSpPr>
            <a:spLocks noGrp="1"/>
          </p:cNvSpPr>
          <p:nvPr>
            <p:ph type="title"/>
          </p:nvPr>
        </p:nvSpPr>
        <p:spPr>
          <a:xfrm>
            <a:off x="712800" y="2570040"/>
            <a:ext cx="10515240" cy="1325160"/>
          </a:xfrm>
          <a:prstGeom prst="rect">
            <a:avLst/>
          </a:prstGeom>
          <a:noFill/>
          <a:ln w="0">
            <a:noFill/>
          </a:ln>
        </p:spPr>
        <p:txBody>
          <a:bodyPr anchor="ctr">
            <a:noAutofit/>
          </a:bodyPr>
          <a:p>
            <a:pPr algn="ctr">
              <a:lnSpc>
                <a:spcPct val="90000"/>
              </a:lnSpc>
              <a:buNone/>
            </a:pPr>
            <a:r>
              <a:rPr b="1" lang="de-DE" sz="4400" spc="-1" strike="noStrike" u="sng">
                <a:solidFill>
                  <a:srgbClr val="000000"/>
                </a:solidFill>
                <a:uFillTx/>
                <a:latin typeface="Calibri Light"/>
              </a:rPr>
              <a:t>Sektorenübergreifende Versorger</a:t>
            </a:r>
            <a:endParaRPr b="0" lang="de-DE" sz="4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Gliederung</a:t>
            </a:r>
            <a:endParaRPr b="0" lang="de-DE" sz="4400" spc="-1" strike="noStrike">
              <a:solidFill>
                <a:srgbClr val="000000"/>
              </a:solidFill>
              <a:latin typeface="Calibri"/>
            </a:endParaRPr>
          </a:p>
        </p:txBody>
      </p:sp>
      <p:sp>
        <p:nvSpPr>
          <p:cNvPr id="94" name="PlaceHolder 2"/>
          <p:cNvSpPr>
            <a:spLocks noGrp="1"/>
          </p:cNvSpPr>
          <p:nvPr>
            <p:ph/>
          </p:nvPr>
        </p:nvSpPr>
        <p:spPr>
          <a:xfrm>
            <a:off x="838080" y="1325520"/>
            <a:ext cx="10661400" cy="502740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1" lang="de-DE" sz="3200" spc="-1" strike="noStrike">
                <a:solidFill>
                  <a:srgbClr val="000000"/>
                </a:solidFill>
                <a:latin typeface="Calibri"/>
              </a:rPr>
              <a:t>Level</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3200" spc="-1" strike="noStrike">
                <a:solidFill>
                  <a:srgbClr val="000000"/>
                </a:solidFill>
                <a:latin typeface="Calibri"/>
              </a:rPr>
              <a:t>Leistungsgruppen</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3200" spc="-1" strike="noStrike">
                <a:solidFill>
                  <a:srgbClr val="000000"/>
                </a:solidFill>
                <a:latin typeface="Calibri"/>
              </a:rPr>
              <a:t>Vorhaltevergütung</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3200" spc="-1" strike="noStrike">
                <a:solidFill>
                  <a:srgbClr val="000000"/>
                </a:solidFill>
                <a:latin typeface="Calibri"/>
              </a:rPr>
              <a:t>Sektorenübergreifende Versorger (Level Ii)</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3200" spc="-1" strike="noStrike">
                <a:solidFill>
                  <a:srgbClr val="000000"/>
                </a:solidFill>
                <a:latin typeface="Calibri"/>
              </a:rPr>
              <a:t>Finanzprobleme</a:t>
            </a:r>
            <a:endParaRPr b="0" lang="de-DE" sz="3200" spc="-1" strike="noStrike">
              <a:solidFill>
                <a:srgbClr val="000000"/>
              </a:solidFill>
              <a:latin typeface="Calibri"/>
            </a:endParaRPr>
          </a:p>
          <a:p>
            <a:pPr>
              <a:lnSpc>
                <a:spcPct val="90000"/>
              </a:lnSpc>
              <a:spcBef>
                <a:spcPts val="1001"/>
              </a:spcBef>
              <a:buNone/>
            </a:pPr>
            <a:endParaRPr b="0" lang="de-DE" sz="3200" spc="-1" strike="noStrike">
              <a:solidFill>
                <a:srgbClr val="000000"/>
              </a:solidFill>
              <a:latin typeface="Calibri"/>
            </a:endParaRPr>
          </a:p>
        </p:txBody>
      </p:sp>
      <p:sp>
        <p:nvSpPr>
          <p:cNvPr id="4" name="PlaceHolder 3"/>
          <p:cNvSpPr>
            <a:spLocks noGrp="1"/>
          </p:cNvSpPr>
          <p:nvPr>
            <p:ph type="sldNum" idx="6"/>
          </p:nvPr>
        </p:nvSpPr>
        <p:spPr/>
        <p:txBody>
          <a:bodyPr/>
          <a:p>
            <a:fld id="{D927C4CF-8130-4780-9026-90053090D4B8}" type="slidenum">
              <a:t>2</a:t>
            </a:fld>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title"/>
          </p:nvPr>
        </p:nvSpPr>
        <p:spPr>
          <a:xfrm>
            <a:off x="739080" y="97920"/>
            <a:ext cx="11072520" cy="1325160"/>
          </a:xfrm>
          <a:prstGeom prst="rect">
            <a:avLst/>
          </a:prstGeom>
          <a:noFill/>
          <a:ln w="0">
            <a:noFill/>
          </a:ln>
        </p:spPr>
        <p:txBody>
          <a:bodyPr anchor="ctr">
            <a:normAutofit fontScale="91000"/>
          </a:bodyPr>
          <a:p>
            <a:pPr>
              <a:lnSpc>
                <a:spcPct val="90000"/>
              </a:lnSpc>
              <a:buNone/>
            </a:pPr>
            <a:r>
              <a:rPr b="1" lang="de-DE" sz="4400" spc="-1" strike="noStrike" u="sng">
                <a:solidFill>
                  <a:srgbClr val="000000"/>
                </a:solidFill>
                <a:uFillTx/>
                <a:latin typeface="Calibri Light"/>
              </a:rPr>
              <a:t>Sektorenübergreifende Versorger - 1 </a:t>
            </a:r>
            <a:br>
              <a:rPr sz="4400"/>
            </a:br>
            <a:endParaRPr b="0" lang="de-DE" sz="4400" spc="-1" strike="noStrike">
              <a:solidFill>
                <a:srgbClr val="000000"/>
              </a:solidFill>
              <a:latin typeface="Calibri"/>
            </a:endParaRPr>
          </a:p>
        </p:txBody>
      </p:sp>
      <p:sp>
        <p:nvSpPr>
          <p:cNvPr id="127" name="PlaceHolder 2"/>
          <p:cNvSpPr>
            <a:spLocks noGrp="1"/>
          </p:cNvSpPr>
          <p:nvPr>
            <p:ph/>
          </p:nvPr>
        </p:nvSpPr>
        <p:spPr>
          <a:xfrm>
            <a:off x="692280" y="1265400"/>
            <a:ext cx="10661400" cy="5215320"/>
          </a:xfrm>
          <a:prstGeom prst="rect">
            <a:avLst/>
          </a:prstGeom>
          <a:noFill/>
          <a:ln w="0">
            <a:noFill/>
          </a:ln>
        </p:spPr>
        <p:txBody>
          <a:bodyPr anchor="t">
            <a:normAutofit fontScale="78000"/>
          </a:bodyPr>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a:t>
            </a:r>
            <a:r>
              <a:rPr b="0" i="1" lang="de-DE" sz="2400" spc="-1" strike="noStrike">
                <a:solidFill>
                  <a:srgbClr val="000000"/>
                </a:solidFill>
                <a:latin typeface="Calibri"/>
              </a:rPr>
              <a:t>Sektorenübergreifende Versorger“ </a:t>
            </a:r>
            <a:r>
              <a:rPr b="0" lang="de-DE" sz="2400" spc="-1" strike="noStrike">
                <a:solidFill>
                  <a:srgbClr val="000000"/>
                </a:solidFill>
                <a:latin typeface="Calibri"/>
              </a:rPr>
              <a:t>statt </a:t>
            </a:r>
            <a:r>
              <a:rPr b="0" i="1" lang="de-DE" sz="2400" spc="-1" strike="noStrike">
                <a:solidFill>
                  <a:srgbClr val="000000"/>
                </a:solidFill>
                <a:latin typeface="Calibri"/>
              </a:rPr>
              <a:t>„Level Ii“</a:t>
            </a:r>
            <a:r>
              <a:rPr b="0" lang="de-DE" sz="2400" spc="-1" strike="noStrike">
                <a:solidFill>
                  <a:srgbClr val="000000"/>
                </a:solidFill>
                <a:latin typeface="Calibri"/>
              </a:rPr>
              <a:t>,</a:t>
            </a:r>
            <a:r>
              <a:rPr b="0" i="1" lang="de-DE" sz="2400" spc="-1" strike="noStrike">
                <a:solidFill>
                  <a:srgbClr val="000000"/>
                </a:solidFill>
                <a:latin typeface="Calibri"/>
              </a:rPr>
              <a:t> </a:t>
            </a:r>
            <a:r>
              <a:rPr b="0" lang="de-DE" sz="2400" spc="-1" strike="noStrike">
                <a:solidFill>
                  <a:srgbClr val="000000"/>
                </a:solidFill>
                <a:latin typeface="Calibri"/>
              </a:rPr>
              <a:t>weil keine Level mehr</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Sind Plankrankenhäuser nach § 108 SGB 5, soweit sie stationäre Leistungen erbringen  </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Spielen</a:t>
            </a:r>
            <a:r>
              <a:rPr b="0" i="1" lang="de-DE" sz="2400" spc="-1" strike="noStrike">
                <a:solidFill>
                  <a:srgbClr val="000000"/>
                </a:solidFill>
                <a:latin typeface="Calibri"/>
              </a:rPr>
              <a:t> „zentrale Rolle auf dem Weg zu einer sektorenübergreifenden und integrierten Versorgung“ </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a:t>
            </a:r>
            <a:r>
              <a:rPr b="0" i="1" lang="de-DE" sz="2400" spc="-1" strike="noStrike">
                <a:solidFill>
                  <a:srgbClr val="000000"/>
                </a:solidFill>
                <a:latin typeface="Calibri"/>
              </a:rPr>
              <a:t>Verbinden stationären Leistungen der interdisziplinären Grundversorgung wohnortnah sowohl mit ambulanten fachärztlichen sowie hausärztlichen Leistungen als auch mit medizinisch-pflegerischen Leistungen“ </a:t>
            </a:r>
            <a:r>
              <a:rPr b="0" lang="de-DE" sz="2400" spc="-1" strike="noStrike">
                <a:solidFill>
                  <a:srgbClr val="000000"/>
                </a:solidFill>
                <a:latin typeface="Calibri"/>
              </a:rPr>
              <a:t>(ohne Langzeitpflege)</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Entstehen aus dem stationären Bereich durch Umwandlung bisheriger Krankenhäuser</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Aber auch aus ambulanten Versorgungsmodellen (bettenführende Primärversorgungszentren, Regionale Gesundheitszentren, integrierte Gesundheitszentren oder andere ambulant-stationäre Zentren)</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Bei besonderem Bedarf auch Neugründung</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a:t>
            </a:r>
            <a:r>
              <a:rPr b="0" i="1" lang="de-DE" sz="2400" spc="-1" strike="noStrike">
                <a:solidFill>
                  <a:srgbClr val="000000"/>
                </a:solidFill>
                <a:latin typeface="Calibri"/>
              </a:rPr>
              <a:t>Wesentlicher Bestandteil der ärztlichen und pflegerischen Aus- und Weiterbildung“</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Geschäftsführung durch eine Pflegekraft möglich. Die ärztliche Leitung ist weisungsfrei</a:t>
            </a:r>
            <a:endParaRPr b="0" lang="de-DE" sz="2400" spc="-1" strike="noStrike">
              <a:solidFill>
                <a:srgbClr val="000000"/>
              </a:solidFill>
              <a:latin typeface="Calibri"/>
            </a:endParaRPr>
          </a:p>
        </p:txBody>
      </p:sp>
      <p:sp>
        <p:nvSpPr>
          <p:cNvPr id="4" name="PlaceHolder 3"/>
          <p:cNvSpPr>
            <a:spLocks noGrp="1"/>
          </p:cNvSpPr>
          <p:nvPr>
            <p:ph type="sldNum" idx="6"/>
          </p:nvPr>
        </p:nvSpPr>
        <p:spPr/>
        <p:txBody>
          <a:bodyPr/>
          <a:p>
            <a:fld id="{E2C6D77A-B40E-4743-A1A6-CC26B30C0A5E}" type="slidenum">
              <a:t>20</a:t>
            </a:fld>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type="title"/>
          </p:nvPr>
        </p:nvSpPr>
        <p:spPr>
          <a:xfrm>
            <a:off x="692280" y="97920"/>
            <a:ext cx="10992240" cy="1325160"/>
          </a:xfrm>
          <a:prstGeom prst="rect">
            <a:avLst/>
          </a:prstGeom>
          <a:noFill/>
          <a:ln w="0">
            <a:noFill/>
          </a:ln>
        </p:spPr>
        <p:txBody>
          <a:bodyPr anchor="ctr">
            <a:normAutofit fontScale="92000"/>
          </a:bodyPr>
          <a:p>
            <a:pPr>
              <a:lnSpc>
                <a:spcPct val="90000"/>
              </a:lnSpc>
              <a:buNone/>
            </a:pPr>
            <a:r>
              <a:rPr b="1" lang="de-DE" sz="4400" spc="-1" strike="noStrike" u="sng">
                <a:solidFill>
                  <a:srgbClr val="000000"/>
                </a:solidFill>
                <a:uFillTx/>
                <a:latin typeface="Calibri Light"/>
              </a:rPr>
              <a:t>Sektorenübergreifende Versorger - 2</a:t>
            </a:r>
            <a:br>
              <a:rPr sz="4400"/>
            </a:br>
            <a:endParaRPr b="0" lang="de-DE" sz="4400" spc="-1" strike="noStrike">
              <a:solidFill>
                <a:srgbClr val="000000"/>
              </a:solidFill>
              <a:latin typeface="Calibri"/>
            </a:endParaRPr>
          </a:p>
        </p:txBody>
      </p:sp>
      <p:sp>
        <p:nvSpPr>
          <p:cNvPr id="129" name="PlaceHolder 2"/>
          <p:cNvSpPr>
            <a:spLocks noGrp="1"/>
          </p:cNvSpPr>
          <p:nvPr>
            <p:ph/>
          </p:nvPr>
        </p:nvSpPr>
        <p:spPr>
          <a:xfrm>
            <a:off x="692280" y="1265400"/>
            <a:ext cx="10661400" cy="5399280"/>
          </a:xfrm>
          <a:prstGeom prst="rect">
            <a:avLst/>
          </a:prstGeom>
          <a:noFill/>
          <a:ln w="0">
            <a:noFill/>
          </a:ln>
        </p:spPr>
        <p:txBody>
          <a:bodyPr anchor="t">
            <a:normAutofit fontScale="85000"/>
          </a:bodyPr>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Bundeseinheitlicher Negativkatalog von stationären Leistungen, die nicht zulässig sind</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Qualitätskriterien für zulässige Leistungen </a:t>
            </a:r>
            <a:r>
              <a:rPr b="0" lang="de-DE" sz="3200" spc="-1" strike="noStrike">
                <a:solidFill>
                  <a:srgbClr val="ff0000"/>
                </a:solidFill>
                <a:latin typeface="Calibri"/>
              </a:rPr>
              <a:t>(wie, wenn nur Negativkatalog?)</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Stationäre Leistungen dürfen in Allgemeinmedizin oder Geriatrie erbracht werden, zusätzlich Innere Medizin und Chirurgie möglich</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Ambulant: keine Beschränkungen</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Zulassung und Vergütung entsprechend den bestehenden Vorschriften für ambulante oder pflegerische Versorgung</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Können mit niedergelassenen oder mit angestellten Ärzten (von Krankenhäusern) betrieben werden</a:t>
            </a:r>
            <a:endParaRPr b="0" lang="de-DE" sz="3200" spc="-1" strike="noStrike">
              <a:solidFill>
                <a:srgbClr val="000000"/>
              </a:solidFill>
              <a:latin typeface="Calibri"/>
            </a:endParaRPr>
          </a:p>
        </p:txBody>
      </p:sp>
      <p:sp>
        <p:nvSpPr>
          <p:cNvPr id="4" name="PlaceHolder 3"/>
          <p:cNvSpPr>
            <a:spLocks noGrp="1"/>
          </p:cNvSpPr>
          <p:nvPr>
            <p:ph type="sldNum" idx="6"/>
          </p:nvPr>
        </p:nvSpPr>
        <p:spPr/>
        <p:txBody>
          <a:bodyPr/>
          <a:p>
            <a:fld id="{35EA129C-D3FC-459F-BC46-131D5C1A7921}" type="slidenum">
              <a:t>21</a:t>
            </a:fld>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PlaceHolder 1"/>
          <p:cNvSpPr>
            <a:spLocks noGrp="1"/>
          </p:cNvSpPr>
          <p:nvPr>
            <p:ph type="title"/>
          </p:nvPr>
        </p:nvSpPr>
        <p:spPr>
          <a:xfrm>
            <a:off x="692280" y="97920"/>
            <a:ext cx="10992240" cy="1325160"/>
          </a:xfrm>
          <a:prstGeom prst="rect">
            <a:avLst/>
          </a:prstGeom>
          <a:noFill/>
          <a:ln w="0">
            <a:noFill/>
          </a:ln>
        </p:spPr>
        <p:txBody>
          <a:bodyPr anchor="ctr">
            <a:normAutofit fontScale="92000"/>
          </a:bodyPr>
          <a:p>
            <a:pPr>
              <a:lnSpc>
                <a:spcPct val="90000"/>
              </a:lnSpc>
              <a:buNone/>
            </a:pPr>
            <a:r>
              <a:rPr b="1" lang="de-DE" sz="4400" spc="-1" strike="noStrike" u="sng">
                <a:solidFill>
                  <a:srgbClr val="000000"/>
                </a:solidFill>
                <a:uFillTx/>
                <a:latin typeface="Calibri Light"/>
              </a:rPr>
              <a:t>Sektorenübergreifende Versorger - 3</a:t>
            </a:r>
            <a:br>
              <a:rPr sz="4400"/>
            </a:br>
            <a:endParaRPr b="0" lang="de-DE" sz="4400" spc="-1" strike="noStrike">
              <a:solidFill>
                <a:srgbClr val="000000"/>
              </a:solidFill>
              <a:latin typeface="Calibri"/>
            </a:endParaRPr>
          </a:p>
        </p:txBody>
      </p:sp>
      <p:sp>
        <p:nvSpPr>
          <p:cNvPr id="131" name="PlaceHolder 2"/>
          <p:cNvSpPr>
            <a:spLocks noGrp="1"/>
          </p:cNvSpPr>
          <p:nvPr>
            <p:ph/>
          </p:nvPr>
        </p:nvSpPr>
        <p:spPr>
          <a:xfrm>
            <a:off x="692280" y="1179360"/>
            <a:ext cx="10661400" cy="5405760"/>
          </a:xfrm>
          <a:prstGeom prst="rect">
            <a:avLst/>
          </a:prstGeom>
          <a:noFill/>
          <a:ln w="0">
            <a:noFill/>
          </a:ln>
        </p:spPr>
        <p:txBody>
          <a:bodyPr anchor="t">
            <a:normAutofit fontScale="79000"/>
          </a:bodyPr>
          <a:p>
            <a:pPr marL="228600" indent="-228600">
              <a:lnSpc>
                <a:spcPct val="90000"/>
              </a:lnSpc>
              <a:spcBef>
                <a:spcPts val="1001"/>
              </a:spcBef>
              <a:buClr>
                <a:srgbClr val="000000"/>
              </a:buClr>
              <a:buFont typeface="Arial"/>
              <a:buChar char="•"/>
            </a:pPr>
            <a:r>
              <a:rPr b="0" lang="de-DE" sz="2700" spc="-1" strike="noStrike">
                <a:solidFill>
                  <a:srgbClr val="000000"/>
                </a:solidFill>
                <a:latin typeface="Calibri"/>
              </a:rPr>
              <a:t>Grundsätzlich weist das Land den Versorgungsauftrag zu</a:t>
            </a:r>
            <a:endParaRPr b="0" lang="de-DE" sz="27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700" spc="-1" strike="noStrike">
                <a:solidFill>
                  <a:srgbClr val="000000"/>
                </a:solidFill>
                <a:latin typeface="Calibri"/>
              </a:rPr>
              <a:t>Klärung des Leistungsumfangs in Verhandlungen auf Ortsebene zwischen Kassen und Krankenhäusern. </a:t>
            </a:r>
            <a:r>
              <a:rPr b="0" lang="de-DE" sz="2700" spc="-1" strike="noStrike">
                <a:solidFill>
                  <a:srgbClr val="ff0000"/>
                </a:solidFill>
                <a:latin typeface="Calibri"/>
              </a:rPr>
              <a:t>(Teilnahme Kassenärztliche Vereinigung?) </a:t>
            </a:r>
            <a:r>
              <a:rPr b="0" lang="de-DE" sz="2700" spc="-1" strike="noStrike">
                <a:solidFill>
                  <a:srgbClr val="000000"/>
                </a:solidFill>
                <a:latin typeface="Calibri"/>
              </a:rPr>
              <a:t>Bei Nichteinigung: Schiedsstelle, Zustimmung durch Land</a:t>
            </a:r>
            <a:endParaRPr b="0" lang="de-DE" sz="27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700" spc="-1" strike="noStrike">
                <a:solidFill>
                  <a:srgbClr val="000000"/>
                </a:solidFill>
                <a:latin typeface="Calibri"/>
              </a:rPr>
              <a:t>Keine Teilnahme an der Notfallversorgung. Der Rettungsdienst darf nicht anfahren. Ambulante Akutbehandlung und Akutaufnahmen (ohne Rettungsdienst) sind möglich</a:t>
            </a:r>
            <a:endParaRPr b="0" lang="de-DE" sz="27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700" spc="-1" strike="noStrike">
                <a:solidFill>
                  <a:srgbClr val="000000"/>
                </a:solidFill>
                <a:latin typeface="Calibri"/>
              </a:rPr>
              <a:t>Die Vergütung stationärer Leistungen erfolgt durch degressive Tagespauschalen (ggf. mehrere verschiedene)</a:t>
            </a:r>
            <a:endParaRPr b="0" lang="de-DE" sz="27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700" spc="-1" strike="noStrike">
                <a:solidFill>
                  <a:srgbClr val="000000"/>
                </a:solidFill>
                <a:latin typeface="Calibri"/>
              </a:rPr>
              <a:t>Kosten für die stationäre Pflege am Bett sind im Tagessatz zu berücksichtigen.</a:t>
            </a:r>
            <a:endParaRPr b="0" lang="de-DE" sz="27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700" spc="-1" strike="noStrike">
                <a:solidFill>
                  <a:srgbClr val="000000"/>
                </a:solidFill>
                <a:latin typeface="Calibri"/>
              </a:rPr>
              <a:t>Die Kosten von angestellten Ärzten und die Kosten der Pflege am Bett sind in den Tagessätzen zu berücksichtigen. Niedergelassene Ärzte werden nach ihrer Gebührenordnung (EBM, GOÄ) vergütet, es erfolgt ein Abschlag auf die Tagespauschale</a:t>
            </a:r>
            <a:endParaRPr b="0" lang="de-DE" sz="27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700" spc="-1" strike="noStrike">
                <a:solidFill>
                  <a:srgbClr val="000000"/>
                </a:solidFill>
                <a:latin typeface="Calibri"/>
              </a:rPr>
              <a:t>„</a:t>
            </a:r>
            <a:r>
              <a:rPr b="0" i="1" lang="de-DE" sz="2700" spc="-1" strike="noStrike">
                <a:solidFill>
                  <a:srgbClr val="000000"/>
                </a:solidFill>
                <a:latin typeface="Calibri"/>
              </a:rPr>
              <a:t>Perspektivisch“: </a:t>
            </a:r>
            <a:r>
              <a:rPr b="0" lang="de-DE" sz="2700" spc="-1" strike="noStrike">
                <a:solidFill>
                  <a:srgbClr val="000000"/>
                </a:solidFill>
                <a:latin typeface="Calibri"/>
              </a:rPr>
              <a:t>Umstellung auf eine sektorenübergreifende Vergütung</a:t>
            </a:r>
            <a:endParaRPr b="0" lang="de-DE" sz="27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p:txBody>
      </p:sp>
      <p:sp>
        <p:nvSpPr>
          <p:cNvPr id="4" name="PlaceHolder 3"/>
          <p:cNvSpPr>
            <a:spLocks noGrp="1"/>
          </p:cNvSpPr>
          <p:nvPr>
            <p:ph type="sldNum" idx="6"/>
          </p:nvPr>
        </p:nvSpPr>
        <p:spPr/>
        <p:txBody>
          <a:bodyPr/>
          <a:p>
            <a:fld id="{244CED2E-98A1-46FF-A64C-729485E9C28C}" type="slidenum">
              <a:t>22</a:t>
            </a:fld>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PlaceHolder 1"/>
          <p:cNvSpPr>
            <a:spLocks noGrp="1"/>
          </p:cNvSpPr>
          <p:nvPr>
            <p:ph type="title"/>
          </p:nvPr>
        </p:nvSpPr>
        <p:spPr>
          <a:xfrm>
            <a:off x="838080" y="251640"/>
            <a:ext cx="10515240" cy="1325160"/>
          </a:xfrm>
          <a:prstGeom prst="rect">
            <a:avLst/>
          </a:prstGeom>
          <a:noFill/>
          <a:ln w="0">
            <a:noFill/>
          </a:ln>
        </p:spPr>
        <p:txBody>
          <a:bodyPr anchor="ctr">
            <a:normAutofit fontScale="67000"/>
          </a:bodyPr>
          <a:p>
            <a:pPr>
              <a:lnSpc>
                <a:spcPct val="90000"/>
              </a:lnSpc>
              <a:buNone/>
            </a:pPr>
            <a:r>
              <a:rPr b="1" lang="de-DE" sz="4400" spc="-1" strike="noStrike">
                <a:solidFill>
                  <a:srgbClr val="ff0000"/>
                </a:solidFill>
                <a:latin typeface="Calibri Light"/>
              </a:rPr>
              <a:t>Bewertung</a:t>
            </a:r>
            <a:r>
              <a:rPr b="1" lang="de-DE" sz="4400" spc="-1" strike="noStrike">
                <a:solidFill>
                  <a:srgbClr val="000000"/>
                </a:solidFill>
                <a:latin typeface="Calibri Light"/>
              </a:rPr>
              <a:t> sektorenübergreifende Versorger - 1</a:t>
            </a:r>
            <a:br>
              <a:rPr sz="4400"/>
            </a:br>
            <a:endParaRPr b="0" lang="de-DE" sz="4400" spc="-1" strike="noStrike">
              <a:solidFill>
                <a:srgbClr val="000000"/>
              </a:solidFill>
              <a:latin typeface="Calibri"/>
            </a:endParaRPr>
          </a:p>
        </p:txBody>
      </p:sp>
      <p:sp>
        <p:nvSpPr>
          <p:cNvPr id="133" name="PlaceHolder 2"/>
          <p:cNvSpPr>
            <a:spLocks noGrp="1"/>
          </p:cNvSpPr>
          <p:nvPr>
            <p:ph/>
          </p:nvPr>
        </p:nvSpPr>
        <p:spPr>
          <a:xfrm>
            <a:off x="838080" y="1220760"/>
            <a:ext cx="10661400" cy="5277240"/>
          </a:xfrm>
          <a:prstGeom prst="rect">
            <a:avLst/>
          </a:prstGeom>
          <a:noFill/>
          <a:ln w="0">
            <a:noFill/>
          </a:ln>
        </p:spPr>
        <p:txBody>
          <a:bodyPr anchor="t">
            <a:normAutofit fontScale="98000"/>
          </a:bodyPr>
          <a:p>
            <a:pPr marL="228600" indent="-228600">
              <a:lnSpc>
                <a:spcPct val="90000"/>
              </a:lnSpc>
              <a:spcBef>
                <a:spcPts val="1800"/>
              </a:spcBef>
              <a:buClr>
                <a:srgbClr val="000000"/>
              </a:buClr>
              <a:buFont typeface="Arial"/>
              <a:buChar char="•"/>
            </a:pPr>
            <a:r>
              <a:rPr b="0" i="1" lang="de-DE" sz="2800" spc="-1" strike="noStrike">
                <a:solidFill>
                  <a:srgbClr val="000000"/>
                </a:solidFill>
                <a:latin typeface="Calibri"/>
              </a:rPr>
              <a:t>Deutlicher Rückzug von den Vorschlägen der Regierungskommission (keine stationäre Versorgung)</a:t>
            </a:r>
            <a:endParaRPr b="0" lang="de-DE" sz="2800" spc="-1" strike="noStrike">
              <a:solidFill>
                <a:srgbClr val="000000"/>
              </a:solidFill>
              <a:latin typeface="Calibri"/>
            </a:endParaRPr>
          </a:p>
          <a:p>
            <a:pPr marL="228600" indent="-228600">
              <a:lnSpc>
                <a:spcPct val="90000"/>
              </a:lnSpc>
              <a:spcBef>
                <a:spcPts val="1800"/>
              </a:spcBef>
              <a:buClr>
                <a:srgbClr val="000000"/>
              </a:buClr>
              <a:buFont typeface="Arial"/>
              <a:buChar char="•"/>
            </a:pPr>
            <a:r>
              <a:rPr b="0" i="1" lang="de-DE" sz="2800" spc="-1" strike="noStrike">
                <a:solidFill>
                  <a:srgbClr val="000000"/>
                </a:solidFill>
                <a:latin typeface="Calibri"/>
              </a:rPr>
              <a:t>Jetzt Mischung aus Kurzzeitpflegeheim, </a:t>
            </a:r>
            <a:r>
              <a:rPr b="1" i="1" lang="de-DE" sz="2800" spc="-1" strike="noStrike">
                <a:solidFill>
                  <a:srgbClr val="000000"/>
                </a:solidFill>
                <a:latin typeface="Calibri"/>
              </a:rPr>
              <a:t>Kleinst</a:t>
            </a:r>
            <a:r>
              <a:rPr b="0" i="1" lang="de-DE" sz="2800" spc="-1" strike="noStrike">
                <a:solidFill>
                  <a:srgbClr val="000000"/>
                </a:solidFill>
                <a:latin typeface="Calibri"/>
              </a:rPr>
              <a:t>krankenhäusern und ambulanten Einrichtungen, integrierbar in die Versorgungsmodelle einzelner Länder (Primärversorgungszentren, usw.)</a:t>
            </a:r>
            <a:endParaRPr b="0" lang="de-DE" sz="2800" spc="-1" strike="noStrike">
              <a:solidFill>
                <a:srgbClr val="000000"/>
              </a:solidFill>
              <a:latin typeface="Calibri"/>
            </a:endParaRPr>
          </a:p>
          <a:p>
            <a:pPr marL="228600" indent="-228600">
              <a:lnSpc>
                <a:spcPct val="90000"/>
              </a:lnSpc>
              <a:spcBef>
                <a:spcPts val="1800"/>
              </a:spcBef>
              <a:buClr>
                <a:srgbClr val="000000"/>
              </a:buClr>
              <a:buFont typeface="Arial"/>
              <a:buChar char="•"/>
            </a:pPr>
            <a:r>
              <a:rPr b="0" i="1" lang="de-DE" sz="2800" spc="-1" strike="noStrike">
                <a:solidFill>
                  <a:srgbClr val="000000"/>
                </a:solidFill>
                <a:latin typeface="Calibri"/>
              </a:rPr>
              <a:t>Weiterhin erklärtes Ziel: Nutzung dieser neuen Konstrukte zur Schließung von Grundversorgungskrankenhäuser auf dem Land</a:t>
            </a:r>
            <a:endParaRPr b="0" lang="de-DE" sz="2800" spc="-1" strike="noStrike">
              <a:solidFill>
                <a:srgbClr val="000000"/>
              </a:solidFill>
              <a:latin typeface="Calibri"/>
            </a:endParaRPr>
          </a:p>
          <a:p>
            <a:pPr marL="228600" indent="-228600">
              <a:lnSpc>
                <a:spcPct val="90000"/>
              </a:lnSpc>
              <a:spcBef>
                <a:spcPts val="1800"/>
              </a:spcBef>
              <a:buClr>
                <a:srgbClr val="000000"/>
              </a:buClr>
              <a:buFont typeface="Arial"/>
              <a:buChar char="•"/>
            </a:pPr>
            <a:r>
              <a:rPr b="0" i="1" lang="de-DE" sz="2800" spc="-1" strike="noStrike">
                <a:solidFill>
                  <a:srgbClr val="000000"/>
                </a:solidFill>
                <a:latin typeface="Calibri"/>
              </a:rPr>
              <a:t>Betrieb durch Krankenhäuser möglich, aber nicht der Zweck: Es geht um die Ausdehnung des Einflussbereichs der Niedergelassenen</a:t>
            </a:r>
            <a:endParaRPr b="0" lang="de-DE" sz="2800" spc="-1" strike="noStrike">
              <a:solidFill>
                <a:srgbClr val="000000"/>
              </a:solidFill>
              <a:latin typeface="Calibri"/>
            </a:endParaRPr>
          </a:p>
        </p:txBody>
      </p:sp>
      <p:sp>
        <p:nvSpPr>
          <p:cNvPr id="4" name="PlaceHolder 3"/>
          <p:cNvSpPr>
            <a:spLocks noGrp="1"/>
          </p:cNvSpPr>
          <p:nvPr>
            <p:ph type="sldNum" idx="6"/>
          </p:nvPr>
        </p:nvSpPr>
        <p:spPr/>
        <p:txBody>
          <a:bodyPr/>
          <a:p>
            <a:fld id="{D33E3279-98EA-4096-AD23-0B60D11C0E2A}" type="slidenum">
              <a:t>23</a:t>
            </a:fld>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type="title"/>
          </p:nvPr>
        </p:nvSpPr>
        <p:spPr>
          <a:xfrm>
            <a:off x="838080" y="251640"/>
            <a:ext cx="10515240" cy="1325160"/>
          </a:xfrm>
          <a:prstGeom prst="rect">
            <a:avLst/>
          </a:prstGeom>
          <a:noFill/>
          <a:ln w="0">
            <a:noFill/>
          </a:ln>
        </p:spPr>
        <p:txBody>
          <a:bodyPr anchor="ctr">
            <a:normAutofit fontScale="67000"/>
          </a:bodyPr>
          <a:p>
            <a:pPr>
              <a:lnSpc>
                <a:spcPct val="90000"/>
              </a:lnSpc>
              <a:buNone/>
            </a:pPr>
            <a:r>
              <a:rPr b="1" lang="de-DE" sz="4400" spc="-1" strike="noStrike">
                <a:solidFill>
                  <a:srgbClr val="ff0000"/>
                </a:solidFill>
                <a:latin typeface="Calibri Light"/>
              </a:rPr>
              <a:t>Bewertung</a:t>
            </a:r>
            <a:r>
              <a:rPr b="1" lang="de-DE" sz="4400" spc="-1" strike="noStrike">
                <a:solidFill>
                  <a:srgbClr val="000000"/>
                </a:solidFill>
                <a:latin typeface="Calibri Light"/>
              </a:rPr>
              <a:t> sektorenübergreifende Versorger - 2</a:t>
            </a:r>
            <a:br>
              <a:rPr sz="4400"/>
            </a:br>
            <a:endParaRPr b="0" lang="de-DE" sz="4400" spc="-1" strike="noStrike">
              <a:solidFill>
                <a:srgbClr val="000000"/>
              </a:solidFill>
              <a:latin typeface="Calibri"/>
            </a:endParaRPr>
          </a:p>
        </p:txBody>
      </p:sp>
      <p:sp>
        <p:nvSpPr>
          <p:cNvPr id="135" name="PlaceHolder 2"/>
          <p:cNvSpPr>
            <a:spLocks noGrp="1"/>
          </p:cNvSpPr>
          <p:nvPr>
            <p:ph/>
          </p:nvPr>
        </p:nvSpPr>
        <p:spPr>
          <a:xfrm>
            <a:off x="838080" y="1220760"/>
            <a:ext cx="10661400" cy="5277240"/>
          </a:xfrm>
          <a:prstGeom prst="rect">
            <a:avLst/>
          </a:prstGeom>
          <a:noFill/>
          <a:ln w="0">
            <a:noFill/>
          </a:ln>
        </p:spPr>
        <p:txBody>
          <a:bodyPr anchor="t">
            <a:normAutofit fontScale="96000"/>
          </a:bodyPr>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Nicht auf echte Notfallversorgung ausgerichtet (z.B. keine Überwachungsbetten).</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Lücke zwischen dem Hausarztbereich (soweit es diesen überhaupt noch gibt) und dem nächstgelegenen größeren Krankenhaus bleibt (insbesondere in ländlichen Gegenden)</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Diese „Versorger“  sind gerade nicht </a:t>
            </a:r>
            <a:r>
              <a:rPr b="1" i="1" lang="de-DE" sz="2400" spc="-1" strike="noStrike">
                <a:solidFill>
                  <a:srgbClr val="000000"/>
                </a:solidFill>
                <a:latin typeface="Calibri"/>
              </a:rPr>
              <a:t>ambulante Versorgungszentren der Krankenhäuser</a:t>
            </a:r>
            <a:r>
              <a:rPr b="0" i="1" lang="de-DE" sz="2400" spc="-1" strike="noStrike">
                <a:solidFill>
                  <a:srgbClr val="000000"/>
                </a:solidFill>
                <a:latin typeface="Calibri"/>
              </a:rPr>
              <a:t>, wie wir sie fordern</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Nur so kann die flächendeckende Versorgung in ländlichen Gebieten auf hohem Niveau gewährleistet werden</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i="1" lang="de-DE" sz="2400" spc="-1" strike="noStrike">
                <a:solidFill>
                  <a:srgbClr val="000000"/>
                </a:solidFill>
                <a:latin typeface="Calibri"/>
              </a:rPr>
              <a:t>Überwindung der sektoralen Trennung nur wenn Krankenhäuser das Recht bekommen, ambulant zu behandeln und solche ambulanten Versorgungszentren zu betreiben </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i="1" lang="de-DE" sz="2400" spc="-1" strike="noStrike">
                <a:solidFill>
                  <a:srgbClr val="000000"/>
                </a:solidFill>
                <a:latin typeface="Calibri"/>
              </a:rPr>
              <a:t>Forderung: Keine Schließungen, solange es solche alternativen Strukturen nicht gibt</a:t>
            </a:r>
            <a:endParaRPr b="0" lang="de-DE" sz="2400" spc="-1" strike="noStrike">
              <a:solidFill>
                <a:srgbClr val="000000"/>
              </a:solidFill>
              <a:latin typeface="Calibri"/>
            </a:endParaRPr>
          </a:p>
        </p:txBody>
      </p:sp>
      <p:sp>
        <p:nvSpPr>
          <p:cNvPr id="4" name="PlaceHolder 3"/>
          <p:cNvSpPr>
            <a:spLocks noGrp="1"/>
          </p:cNvSpPr>
          <p:nvPr>
            <p:ph type="sldNum" idx="6"/>
          </p:nvPr>
        </p:nvSpPr>
        <p:spPr/>
        <p:txBody>
          <a:bodyPr/>
          <a:p>
            <a:fld id="{ECB324BE-EE20-47EB-972A-37A41DCC016D}" type="slidenum">
              <a:t>24</a:t>
            </a:fld>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PlaceHolder 1"/>
          <p:cNvSpPr>
            <a:spLocks noGrp="1"/>
          </p:cNvSpPr>
          <p:nvPr>
            <p:ph type="title"/>
          </p:nvPr>
        </p:nvSpPr>
        <p:spPr>
          <a:xfrm>
            <a:off x="838080" y="97920"/>
            <a:ext cx="10515240" cy="1325160"/>
          </a:xfrm>
          <a:prstGeom prst="rect">
            <a:avLst/>
          </a:prstGeom>
          <a:noFill/>
          <a:ln w="0">
            <a:noFill/>
          </a:ln>
        </p:spPr>
        <p:txBody>
          <a:bodyPr anchor="ctr">
            <a:normAutofit fontScale="67000"/>
          </a:bodyPr>
          <a:p>
            <a:pPr>
              <a:lnSpc>
                <a:spcPct val="90000"/>
              </a:lnSpc>
              <a:buNone/>
            </a:pPr>
            <a:r>
              <a:rPr b="1" lang="de-DE" sz="4400" spc="-1" strike="noStrike">
                <a:solidFill>
                  <a:srgbClr val="ff0000"/>
                </a:solidFill>
                <a:latin typeface="Calibri Light"/>
              </a:rPr>
              <a:t>Bewertung</a:t>
            </a:r>
            <a:r>
              <a:rPr b="1" lang="de-DE" sz="4400" spc="-1" strike="noStrike">
                <a:solidFill>
                  <a:srgbClr val="000000"/>
                </a:solidFill>
                <a:latin typeface="Calibri Light"/>
              </a:rPr>
              <a:t> sektorenübergreifende Versorger - 2</a:t>
            </a:r>
            <a:br>
              <a:rPr sz="4400"/>
            </a:br>
            <a:endParaRPr b="0" lang="de-DE" sz="4400" spc="-1" strike="noStrike">
              <a:solidFill>
                <a:srgbClr val="000000"/>
              </a:solidFill>
              <a:latin typeface="Calibri"/>
            </a:endParaRPr>
          </a:p>
        </p:txBody>
      </p:sp>
      <p:sp>
        <p:nvSpPr>
          <p:cNvPr id="137" name="PlaceHolder 2"/>
          <p:cNvSpPr>
            <a:spLocks noGrp="1"/>
          </p:cNvSpPr>
          <p:nvPr>
            <p:ph/>
          </p:nvPr>
        </p:nvSpPr>
        <p:spPr>
          <a:xfrm>
            <a:off x="412920" y="1082520"/>
            <a:ext cx="11086560" cy="5653080"/>
          </a:xfrm>
          <a:prstGeom prst="rect">
            <a:avLst/>
          </a:prstGeom>
          <a:noFill/>
          <a:ln w="0">
            <a:noFill/>
          </a:ln>
        </p:spPr>
        <p:txBody>
          <a:bodyPr anchor="t">
            <a:normAutofit fontScale="85000"/>
          </a:bodyPr>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Tagespauschalen sind auch finanzielle Steuerung. Lediglich Tausch de finanziellen Anreizsysteme mit (teilweise) anderer Zielrichtung</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i="1" lang="de-DE" sz="2000" spc="-1" strike="noStrike">
                <a:solidFill>
                  <a:srgbClr val="000000"/>
                </a:solidFill>
                <a:latin typeface="Calibri"/>
              </a:rPr>
              <a:t>Starkes Interesse an Kostendumping und an einer möglichst billigen Versorgung der Patienten</a:t>
            </a:r>
            <a:endParaRPr b="0" lang="de-DE" sz="20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i="1" lang="de-DE" sz="2000" spc="-1" strike="noStrike">
                <a:solidFill>
                  <a:srgbClr val="000000"/>
                </a:solidFill>
                <a:latin typeface="Calibri"/>
              </a:rPr>
              <a:t>Anreiz, Verweildauer zu verlängern – zumindest, bis die Kosten den degressiven Tagessatz überschreiten</a:t>
            </a:r>
            <a:endParaRPr b="0" lang="de-DE" sz="20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Folge: Sachfremde Entscheidung („es lohnt sich nicht mehr“) statt einer bedarfsgerechten („kann der Patient aus medizinischer und pflegerischer Sicht entlassen werden“). </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i="1" lang="de-DE" sz="2400" spc="-1" strike="noStrike">
                <a:solidFill>
                  <a:srgbClr val="000000"/>
                </a:solidFill>
                <a:latin typeface="Calibri"/>
              </a:rPr>
              <a:t>„</a:t>
            </a:r>
            <a:r>
              <a:rPr b="1" i="1" lang="de-DE" sz="2400" spc="-1" strike="noStrike">
                <a:solidFill>
                  <a:srgbClr val="000000"/>
                </a:solidFill>
                <a:latin typeface="Calibri"/>
              </a:rPr>
              <a:t>Berücksichtigung der Pflegekosten in der Tagespauschale“ </a:t>
            </a:r>
            <a:r>
              <a:rPr b="0" i="1" lang="de-DE" sz="2400" spc="-1" strike="noStrike">
                <a:solidFill>
                  <a:srgbClr val="000000"/>
                </a:solidFill>
                <a:latin typeface="Calibri"/>
              </a:rPr>
              <a:t>bedeutet höchstwahrscheinlich, dass die vollständige Refinanzierung der Pflegekosten („Pflegebudget“) für diese „Versorger“ abgeschafft werden soll. Damit lohnen sich Einsparungen bei der Pflege wieder</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Gefahr: </a:t>
            </a:r>
            <a:r>
              <a:rPr b="1" i="1" lang="de-DE" sz="2400" spc="-1" strike="noStrike">
                <a:solidFill>
                  <a:srgbClr val="000000"/>
                </a:solidFill>
                <a:latin typeface="Calibri"/>
              </a:rPr>
              <a:t>2 Klassen von Pflegekräften </a:t>
            </a:r>
            <a:r>
              <a:rPr b="0" i="1" lang="de-DE" sz="2400" spc="-1" strike="noStrike">
                <a:solidFill>
                  <a:srgbClr val="000000"/>
                </a:solidFill>
                <a:latin typeface="Calibri"/>
              </a:rPr>
              <a:t>in Krankenhäusern. </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i="1" lang="de-DE" sz="2400" spc="-1" strike="noStrike">
                <a:solidFill>
                  <a:srgbClr val="000000"/>
                </a:solidFill>
                <a:latin typeface="Calibri"/>
              </a:rPr>
              <a:t>Personalbemessung (PPR 2.0) unter Druck</a:t>
            </a:r>
            <a:r>
              <a:rPr b="0" i="1" lang="de-DE" sz="2400" spc="-1" strike="noStrike">
                <a:solidFill>
                  <a:srgbClr val="000000"/>
                </a:solidFill>
                <a:latin typeface="Calibri"/>
              </a:rPr>
              <a:t>, wenn keine volle Refinanzierung</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Abrechnung der ärztlichen Kosten von Niedergelassenen nach EBM, schafft Anreiz möglichst viele Leistungen (egal ob nötig oder nicht) zu erbringen und abzurechnen</a:t>
            </a:r>
            <a:endParaRPr b="0" lang="de-DE" sz="2400" spc="-1" strike="noStrike">
              <a:solidFill>
                <a:srgbClr val="000000"/>
              </a:solidFill>
              <a:latin typeface="Calibri"/>
            </a:endParaRPr>
          </a:p>
          <a:p>
            <a:pPr>
              <a:lnSpc>
                <a:spcPct val="90000"/>
              </a:lnSpc>
              <a:spcBef>
                <a:spcPts val="1001"/>
              </a:spcBef>
              <a:buNone/>
            </a:pPr>
            <a:endParaRPr b="0" lang="de-DE" sz="2400" spc="-1" strike="noStrike">
              <a:solidFill>
                <a:srgbClr val="000000"/>
              </a:solidFill>
              <a:latin typeface="Calibri"/>
            </a:endParaRPr>
          </a:p>
        </p:txBody>
      </p:sp>
      <p:sp>
        <p:nvSpPr>
          <p:cNvPr id="4" name="PlaceHolder 3"/>
          <p:cNvSpPr>
            <a:spLocks noGrp="1"/>
          </p:cNvSpPr>
          <p:nvPr>
            <p:ph type="sldNum" idx="6"/>
          </p:nvPr>
        </p:nvSpPr>
        <p:spPr/>
        <p:txBody>
          <a:bodyPr/>
          <a:p>
            <a:fld id="{6F501DD6-9CD5-4C5D-9861-83ABB2FC4058}" type="slidenum">
              <a:t>25</a:t>
            </a:fld>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title"/>
          </p:nvPr>
        </p:nvSpPr>
        <p:spPr>
          <a:xfrm>
            <a:off x="838080" y="97920"/>
            <a:ext cx="10515240" cy="1325160"/>
          </a:xfrm>
          <a:prstGeom prst="rect">
            <a:avLst/>
          </a:prstGeom>
          <a:noFill/>
          <a:ln w="0">
            <a:noFill/>
          </a:ln>
        </p:spPr>
        <p:txBody>
          <a:bodyPr anchor="ctr">
            <a:normAutofit fontScale="67000"/>
          </a:bodyPr>
          <a:p>
            <a:pPr>
              <a:lnSpc>
                <a:spcPct val="90000"/>
              </a:lnSpc>
              <a:buNone/>
            </a:pPr>
            <a:r>
              <a:rPr b="1" lang="de-DE" sz="4400" spc="-1" strike="noStrike">
                <a:solidFill>
                  <a:srgbClr val="ff0000"/>
                </a:solidFill>
                <a:latin typeface="Calibri Light"/>
              </a:rPr>
              <a:t>Bewertung</a:t>
            </a:r>
            <a:r>
              <a:rPr b="1" lang="de-DE" sz="4400" spc="-1" strike="noStrike">
                <a:solidFill>
                  <a:srgbClr val="000000"/>
                </a:solidFill>
                <a:latin typeface="Calibri Light"/>
              </a:rPr>
              <a:t> sektorenübergreifende Versorger - 3</a:t>
            </a:r>
            <a:br>
              <a:rPr sz="4400"/>
            </a:br>
            <a:endParaRPr b="0" lang="de-DE" sz="4400" spc="-1" strike="noStrike">
              <a:solidFill>
                <a:srgbClr val="000000"/>
              </a:solidFill>
              <a:latin typeface="Calibri"/>
            </a:endParaRPr>
          </a:p>
        </p:txBody>
      </p:sp>
      <p:sp>
        <p:nvSpPr>
          <p:cNvPr id="139" name="PlaceHolder 2"/>
          <p:cNvSpPr>
            <a:spLocks noGrp="1"/>
          </p:cNvSpPr>
          <p:nvPr>
            <p:ph/>
          </p:nvPr>
        </p:nvSpPr>
        <p:spPr>
          <a:xfrm>
            <a:off x="765000" y="1184400"/>
            <a:ext cx="10661400" cy="5347800"/>
          </a:xfrm>
          <a:prstGeom prst="rect">
            <a:avLst/>
          </a:prstGeom>
          <a:noFill/>
          <a:ln w="0">
            <a:noFill/>
          </a:ln>
        </p:spPr>
        <p:txBody>
          <a:bodyPr anchor="t">
            <a:normAutofit fontScale="26000"/>
          </a:bodyPr>
          <a:p>
            <a:pPr marL="228600" indent="-228600">
              <a:lnSpc>
                <a:spcPct val="90000"/>
              </a:lnSpc>
              <a:spcBef>
                <a:spcPts val="1800"/>
              </a:spcBef>
              <a:buClr>
                <a:srgbClr val="000000"/>
              </a:buClr>
              <a:buFont typeface="Arial"/>
              <a:buChar char="•"/>
            </a:pPr>
            <a:r>
              <a:rPr b="0" i="1" lang="de-DE" sz="11200" spc="-1" strike="noStrike">
                <a:solidFill>
                  <a:srgbClr val="000000"/>
                </a:solidFill>
                <a:latin typeface="Calibri"/>
              </a:rPr>
              <a:t>Beim Versuch, möglichst viele Leistungen in den ambulanten Bereich zu verlagern und möglichst viele kleine Krankenhäuser zu schließen und Betten abzubauen wird eine Frage umschifft:</a:t>
            </a:r>
            <a:endParaRPr b="0" lang="de-DE" sz="11200" spc="-1" strike="noStrike">
              <a:solidFill>
                <a:srgbClr val="000000"/>
              </a:solidFill>
              <a:latin typeface="Calibri"/>
            </a:endParaRPr>
          </a:p>
          <a:p>
            <a:pPr lvl="1" marL="685800" indent="-228600">
              <a:lnSpc>
                <a:spcPct val="90000"/>
              </a:lnSpc>
              <a:spcBef>
                <a:spcPts val="1800"/>
              </a:spcBef>
              <a:buClr>
                <a:srgbClr val="000000"/>
              </a:buClr>
              <a:buFont typeface="Arial"/>
              <a:buChar char="•"/>
            </a:pPr>
            <a:r>
              <a:rPr b="0" i="1" lang="de-DE" sz="9600" spc="-1" strike="noStrike">
                <a:solidFill>
                  <a:srgbClr val="000000"/>
                </a:solidFill>
                <a:latin typeface="Calibri"/>
              </a:rPr>
              <a:t>Wie sieht es mit den ambulanten Versorgungsmöglichkeiten aus?</a:t>
            </a:r>
            <a:endParaRPr b="0" lang="de-DE" sz="9600" spc="-1" strike="noStrike">
              <a:solidFill>
                <a:srgbClr val="000000"/>
              </a:solidFill>
              <a:latin typeface="Calibri"/>
            </a:endParaRPr>
          </a:p>
          <a:p>
            <a:pPr lvl="1" marL="685800" indent="-228600">
              <a:lnSpc>
                <a:spcPct val="90000"/>
              </a:lnSpc>
              <a:spcBef>
                <a:spcPts val="1800"/>
              </a:spcBef>
              <a:buClr>
                <a:srgbClr val="000000"/>
              </a:buClr>
              <a:buFont typeface="Arial"/>
              <a:buChar char="•"/>
            </a:pPr>
            <a:r>
              <a:rPr b="0" i="1" lang="de-DE" sz="9600" spc="-1" strike="noStrike">
                <a:solidFill>
                  <a:srgbClr val="000000"/>
                </a:solidFill>
                <a:latin typeface="Calibri"/>
              </a:rPr>
              <a:t>Wie sind die Kapazitäten, insbesondere in ländlichen Gegenden, wo es heute schon kaum noch niedergelassene Ärzte gibt? </a:t>
            </a:r>
            <a:endParaRPr b="0" lang="de-DE" sz="9600" spc="-1" strike="noStrike">
              <a:solidFill>
                <a:srgbClr val="000000"/>
              </a:solidFill>
              <a:latin typeface="Calibri"/>
            </a:endParaRPr>
          </a:p>
          <a:p>
            <a:pPr marL="228600" indent="-228600">
              <a:lnSpc>
                <a:spcPct val="90000"/>
              </a:lnSpc>
              <a:spcBef>
                <a:spcPts val="1800"/>
              </a:spcBef>
              <a:buClr>
                <a:srgbClr val="000000"/>
              </a:buClr>
              <a:buFont typeface="Arial"/>
              <a:buChar char="•"/>
            </a:pPr>
            <a:r>
              <a:rPr b="1" i="1" lang="de-DE" sz="11200" spc="-1" strike="noStrike">
                <a:solidFill>
                  <a:srgbClr val="000000"/>
                </a:solidFill>
                <a:latin typeface="Calibri"/>
              </a:rPr>
              <a:t>Forderung: Zuerst müssen die ambulanten Strukturen vorhanden sein. Dann Nutzung, wenn es medizinisch (ärztliche Sicht) und sozial (Patientensicht) sinnvoll und möglich ist. Keine finanzgesteuerten Entscheidungen</a:t>
            </a:r>
            <a:endParaRPr b="0" lang="de-DE" sz="112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p:txBody>
      </p:sp>
      <p:sp>
        <p:nvSpPr>
          <p:cNvPr id="4" name="PlaceHolder 3"/>
          <p:cNvSpPr>
            <a:spLocks noGrp="1"/>
          </p:cNvSpPr>
          <p:nvPr>
            <p:ph type="sldNum" idx="6"/>
          </p:nvPr>
        </p:nvSpPr>
        <p:spPr/>
        <p:txBody>
          <a:bodyPr/>
          <a:p>
            <a:fld id="{2A25FFAC-0645-464C-92AB-2C06A3EB81BF}" type="slidenum">
              <a:t>26</a:t>
            </a:fld>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type="title"/>
          </p:nvPr>
        </p:nvSpPr>
        <p:spPr>
          <a:xfrm>
            <a:off x="712800" y="2570040"/>
            <a:ext cx="10515240" cy="1325160"/>
          </a:xfrm>
          <a:prstGeom prst="rect">
            <a:avLst/>
          </a:prstGeom>
          <a:noFill/>
          <a:ln w="0">
            <a:noFill/>
          </a:ln>
        </p:spPr>
        <p:txBody>
          <a:bodyPr anchor="ctr">
            <a:noAutofit/>
          </a:bodyPr>
          <a:p>
            <a:pPr algn="ctr">
              <a:lnSpc>
                <a:spcPct val="90000"/>
              </a:lnSpc>
              <a:buNone/>
            </a:pPr>
            <a:r>
              <a:rPr b="1" lang="de-DE" sz="4400" spc="-1" strike="noStrike" u="sng">
                <a:solidFill>
                  <a:srgbClr val="000000"/>
                </a:solidFill>
                <a:uFillTx/>
                <a:latin typeface="Calibri Light"/>
              </a:rPr>
              <a:t>Finanzprobleme</a:t>
            </a:r>
            <a:endParaRPr b="0" lang="de-DE" sz="4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PlaceHolder 1"/>
          <p:cNvSpPr>
            <a:spLocks noGrp="1"/>
          </p:cNvSpPr>
          <p:nvPr>
            <p:ph type="title"/>
          </p:nvPr>
        </p:nvSpPr>
        <p:spPr>
          <a:xfrm>
            <a:off x="838080" y="304920"/>
            <a:ext cx="10515240" cy="1325160"/>
          </a:xfrm>
          <a:prstGeom prst="rect">
            <a:avLst/>
          </a:prstGeom>
          <a:noFill/>
          <a:ln w="0">
            <a:noFill/>
          </a:ln>
        </p:spPr>
        <p:txBody>
          <a:bodyPr anchor="ctr">
            <a:normAutofit fontScale="65000"/>
          </a:bodyPr>
          <a:p>
            <a:pPr>
              <a:lnSpc>
                <a:spcPct val="90000"/>
              </a:lnSpc>
              <a:buNone/>
            </a:pPr>
            <a:r>
              <a:rPr b="1" lang="de-DE" sz="4400" spc="-1" strike="noStrike">
                <a:solidFill>
                  <a:srgbClr val="ff0000"/>
                </a:solidFill>
                <a:latin typeface="Calibri Light"/>
              </a:rPr>
              <a:t>Keine Finanzmittel für neue Strukturen und zur Sicherung der Krankenhäuser</a:t>
            </a:r>
            <a:br>
              <a:rPr sz="4400"/>
            </a:br>
            <a:endParaRPr b="0" lang="de-DE" sz="4400" spc="-1" strike="noStrike">
              <a:solidFill>
                <a:srgbClr val="000000"/>
              </a:solidFill>
              <a:latin typeface="Calibri"/>
            </a:endParaRPr>
          </a:p>
        </p:txBody>
      </p:sp>
      <p:sp>
        <p:nvSpPr>
          <p:cNvPr id="142" name="PlaceHolder 2"/>
          <p:cNvSpPr>
            <a:spLocks noGrp="1"/>
          </p:cNvSpPr>
          <p:nvPr>
            <p:ph/>
          </p:nvPr>
        </p:nvSpPr>
        <p:spPr>
          <a:xfrm>
            <a:off x="765000" y="1630440"/>
            <a:ext cx="10661400" cy="5027400"/>
          </a:xfrm>
          <a:prstGeom prst="rect">
            <a:avLst/>
          </a:prstGeom>
          <a:noFill/>
          <a:ln w="0">
            <a:noFill/>
          </a:ln>
        </p:spPr>
        <p:txBody>
          <a:bodyPr anchor="t">
            <a:normAutofit fontScale="83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Leerstelle im Eckpunktepapier: die finanzielle Seite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Offensichtlich herrscht Einigkeit, dass es nichts kosten darf</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Keinerlei Festlegungen zur Finanzierung des Strukturumbau außer der unverbindlichen Aussage </a:t>
            </a:r>
            <a:r>
              <a:rPr b="0" i="1" lang="de-DE" sz="2800" spc="-1" strike="noStrike">
                <a:solidFill>
                  <a:srgbClr val="000000"/>
                </a:solidFill>
                <a:latin typeface="Calibri"/>
              </a:rPr>
              <a:t>„mit Inkrafttreten der Reformstufen ist eine Verlängerung und Ergänzung des Krankenhausstrukturfonds aus Mitteln von Bund und Ländern vorgesehen“ </a:t>
            </a:r>
            <a:r>
              <a:rPr b="0" lang="de-DE" sz="2800" spc="-1" strike="noStrike">
                <a:solidFill>
                  <a:srgbClr val="000000"/>
                </a:solidFill>
                <a:latin typeface="Calibri"/>
              </a:rPr>
              <a:t>(wann genau? wieviel?)</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Länder weigern  sich weiterhin, die notwendigen Mittel für Investitionen bereitzustellen. Stattdessen Forderungen an Bund. Notwendig wäre eine Verdoppelung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Sprunghaftes Ansteigen der Defizite nach Corona. Unmittelbare Entlastung notwendig </a:t>
            </a:r>
            <a:r>
              <a:rPr b="1" lang="de-DE" sz="2800" spc="-1" strike="noStrike">
                <a:solidFill>
                  <a:srgbClr val="000000"/>
                </a:solidFill>
                <a:latin typeface="Calibri"/>
              </a:rPr>
              <a:t>(Vorschaltgesetz)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Auch notwendig: Änderung der gesetzlichen Vorgaben, dass z.B. nur ein Teil der Tariferhöhungen und Preissteigerungen refinanziert wird</a:t>
            </a:r>
            <a:endParaRPr b="0" lang="de-DE" sz="2800" spc="-1" strike="noStrike">
              <a:solidFill>
                <a:srgbClr val="000000"/>
              </a:solidFill>
              <a:latin typeface="Calibri"/>
            </a:endParaRPr>
          </a:p>
          <a:p>
            <a:pPr>
              <a:lnSpc>
                <a:spcPct val="90000"/>
              </a:lnSpc>
              <a:spcBef>
                <a:spcPts val="1001"/>
              </a:spcBef>
              <a:buNone/>
            </a:pPr>
            <a:endParaRPr b="0" lang="de-DE" sz="3200" spc="-1" strike="noStrike">
              <a:solidFill>
                <a:srgbClr val="000000"/>
              </a:solidFill>
              <a:latin typeface="Calibri"/>
            </a:endParaRPr>
          </a:p>
        </p:txBody>
      </p:sp>
      <p:sp>
        <p:nvSpPr>
          <p:cNvPr id="4" name="PlaceHolder 3"/>
          <p:cNvSpPr>
            <a:spLocks noGrp="1"/>
          </p:cNvSpPr>
          <p:nvPr>
            <p:ph type="sldNum" idx="6"/>
          </p:nvPr>
        </p:nvSpPr>
        <p:spPr/>
        <p:txBody>
          <a:bodyPr/>
          <a:p>
            <a:fld id="{11FCA3BF-93CD-4947-B44E-2F55160393DC}" type="slidenum">
              <a:t>28</a:t>
            </a:fld>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Level</a:t>
            </a:r>
            <a:endParaRPr b="0" lang="de-DE" sz="4400" spc="-1" strike="noStrike">
              <a:solidFill>
                <a:srgbClr val="000000"/>
              </a:solidFill>
              <a:latin typeface="Calibri"/>
            </a:endParaRPr>
          </a:p>
        </p:txBody>
      </p:sp>
      <p:sp>
        <p:nvSpPr>
          <p:cNvPr id="96" name="PlaceHolder 2"/>
          <p:cNvSpPr>
            <a:spLocks noGrp="1"/>
          </p:cNvSpPr>
          <p:nvPr>
            <p:ph/>
          </p:nvPr>
        </p:nvSpPr>
        <p:spPr>
          <a:xfrm>
            <a:off x="838080" y="1325520"/>
            <a:ext cx="10661400" cy="5027400"/>
          </a:xfrm>
          <a:prstGeom prst="rect">
            <a:avLst/>
          </a:prstGeom>
          <a:noFill/>
          <a:ln w="0">
            <a:noFill/>
          </a:ln>
        </p:spPr>
        <p:txBody>
          <a:bodyPr anchor="t">
            <a:normAutofit/>
          </a:bodyPr>
          <a:p>
            <a:pPr marL="228600" indent="-228600">
              <a:lnSpc>
                <a:spcPct val="90000"/>
              </a:lnSpc>
              <a:spcBef>
                <a:spcPts val="2401"/>
              </a:spcBef>
              <a:buClr>
                <a:srgbClr val="000000"/>
              </a:buClr>
              <a:buFont typeface="Arial"/>
              <a:buChar char="•"/>
            </a:pPr>
            <a:r>
              <a:rPr b="1" lang="de-DE" sz="3200" spc="-1" strike="noStrike">
                <a:solidFill>
                  <a:srgbClr val="000000"/>
                </a:solidFill>
                <a:latin typeface="Calibri"/>
              </a:rPr>
              <a:t>Kommissionvorschlag </a:t>
            </a:r>
            <a:r>
              <a:rPr b="0" lang="de-DE" sz="3200" spc="-1" strike="noStrike">
                <a:solidFill>
                  <a:srgbClr val="000000"/>
                </a:solidFill>
                <a:latin typeface="Calibri"/>
              </a:rPr>
              <a:t>(Einteilung aller Krankenhäuser in Level, Zuweisung von Leistungsgruppen und Qualitätskriterien zu diesen Leveln, Verknüpfung mit der Vorhaltevergütung)</a:t>
            </a:r>
            <a:r>
              <a:rPr b="1" lang="de-DE" sz="3200" spc="-1" strike="noStrike">
                <a:solidFill>
                  <a:srgbClr val="000000"/>
                </a:solidFill>
                <a:latin typeface="Calibri"/>
              </a:rPr>
              <a:t> ist vom Tisch </a:t>
            </a:r>
            <a:endParaRPr b="0" lang="de-DE" sz="3200" spc="-1" strike="noStrike">
              <a:solidFill>
                <a:srgbClr val="000000"/>
              </a:solidFill>
              <a:latin typeface="Calibri"/>
            </a:endParaRPr>
          </a:p>
          <a:p>
            <a:pPr marL="228600" indent="-228600">
              <a:lnSpc>
                <a:spcPct val="90000"/>
              </a:lnSpc>
              <a:spcBef>
                <a:spcPts val="2401"/>
              </a:spcBef>
              <a:buClr>
                <a:srgbClr val="000000"/>
              </a:buClr>
              <a:buFont typeface="Arial"/>
              <a:buChar char="•"/>
            </a:pPr>
            <a:r>
              <a:rPr b="0" lang="de-DE" sz="3200" spc="-1" strike="noStrike">
                <a:solidFill>
                  <a:srgbClr val="000000"/>
                </a:solidFill>
                <a:latin typeface="Calibri"/>
              </a:rPr>
              <a:t>Lauterbachs Plan B: Leveleinteilung auf dem Umweg über ein </a:t>
            </a:r>
            <a:r>
              <a:rPr b="1" lang="de-DE" sz="3200" spc="-1" strike="noStrike">
                <a:solidFill>
                  <a:srgbClr val="000000"/>
                </a:solidFill>
                <a:latin typeface="Calibri"/>
              </a:rPr>
              <a:t>„Transparenzgesetz</a:t>
            </a:r>
            <a:r>
              <a:rPr b="0" lang="de-DE" sz="3200" spc="-1" strike="noStrike">
                <a:solidFill>
                  <a:srgbClr val="000000"/>
                </a:solidFill>
                <a:latin typeface="Calibri"/>
              </a:rPr>
              <a:t>“ (ohne Zustimmungspflicht der Länder)</a:t>
            </a:r>
            <a:endParaRPr b="0" lang="de-DE" sz="32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p:txBody>
      </p:sp>
      <p:sp>
        <p:nvSpPr>
          <p:cNvPr id="4" name="PlaceHolder 3"/>
          <p:cNvSpPr>
            <a:spLocks noGrp="1"/>
          </p:cNvSpPr>
          <p:nvPr>
            <p:ph type="sldNum" idx="6"/>
          </p:nvPr>
        </p:nvSpPr>
        <p:spPr/>
        <p:txBody>
          <a:bodyPr/>
          <a:p>
            <a:fld id="{D6F7119F-4C75-4F6A-BB1F-572A527593F3}" type="slidenum">
              <a:t>3</a:t>
            </a:fld>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title"/>
          </p:nvPr>
        </p:nvSpPr>
        <p:spPr>
          <a:xfrm>
            <a:off x="826920" y="-149760"/>
            <a:ext cx="10515240" cy="1325160"/>
          </a:xfrm>
          <a:prstGeom prst="rect">
            <a:avLst/>
          </a:prstGeom>
          <a:noFill/>
          <a:ln w="0">
            <a:noFill/>
          </a:ln>
        </p:spPr>
        <p:txBody>
          <a:bodyPr anchor="ctr">
            <a:noAutofit/>
          </a:bodyPr>
          <a:p>
            <a:pPr>
              <a:lnSpc>
                <a:spcPct val="90000"/>
              </a:lnSpc>
              <a:buNone/>
            </a:pPr>
            <a:r>
              <a:rPr b="0" lang="de-DE" sz="4400" spc="-1" strike="noStrike">
                <a:solidFill>
                  <a:srgbClr val="ff0000"/>
                </a:solidFill>
                <a:latin typeface="Calibri Light"/>
              </a:rPr>
              <a:t>Bewertung</a:t>
            </a:r>
            <a:r>
              <a:rPr b="0" lang="de-DE" sz="4400" spc="-1" strike="noStrike">
                <a:solidFill>
                  <a:srgbClr val="000000"/>
                </a:solidFill>
                <a:latin typeface="Calibri Light"/>
              </a:rPr>
              <a:t> Level</a:t>
            </a:r>
            <a:endParaRPr b="0" lang="de-DE" sz="4400" spc="-1" strike="noStrike">
              <a:solidFill>
                <a:srgbClr val="000000"/>
              </a:solidFill>
              <a:latin typeface="Calibri"/>
            </a:endParaRPr>
          </a:p>
        </p:txBody>
      </p:sp>
      <p:sp>
        <p:nvSpPr>
          <p:cNvPr id="98" name="PlaceHolder 2"/>
          <p:cNvSpPr>
            <a:spLocks noGrp="1"/>
          </p:cNvSpPr>
          <p:nvPr>
            <p:ph/>
          </p:nvPr>
        </p:nvSpPr>
        <p:spPr>
          <a:xfrm>
            <a:off x="669240" y="983880"/>
            <a:ext cx="10830240" cy="5602680"/>
          </a:xfrm>
          <a:prstGeom prst="rect">
            <a:avLst/>
          </a:prstGeom>
          <a:noFill/>
          <a:ln w="0">
            <a:noFill/>
          </a:ln>
        </p:spPr>
        <p:txBody>
          <a:bodyPr anchor="t">
            <a:normAutofit fontScale="87000"/>
          </a:bodyPr>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Früher in allen Krankenhausplänen sogenannte </a:t>
            </a:r>
            <a:r>
              <a:rPr b="1" i="1" lang="de-DE" sz="2400" spc="-1" strike="noStrike">
                <a:solidFill>
                  <a:srgbClr val="000000"/>
                </a:solidFill>
                <a:latin typeface="Calibri"/>
              </a:rPr>
              <a:t>Versorgungstufen (örtliche/regionale Grundversorgung, überregionale Zentralversorgung und Maximalversorgung) </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Im Rahmen der DRG-Einführung meist abgeschafft. Begründung: behindern den (gewollten) Wettbewerb</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Einteilung grundsätzlich sinnvoll: ermöglicht regionale und überregionale Planung des Versorgungsbedarfs: Welche Krankenhäuser der einzelnen Stufen haben welche Abteilungen und Bettenzahlen.</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Anderer Ansatz bei Lauterbach’scher Regierungskommission </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i="1" lang="de-DE" sz="1800" spc="-1" strike="noStrike">
                <a:solidFill>
                  <a:srgbClr val="000000"/>
                </a:solidFill>
                <a:latin typeface="Calibri"/>
              </a:rPr>
              <a:t>Missbrauch eigentlich sinnvoller Planungskriterien zur Selektion und Schließung von Krankenhäusern</a:t>
            </a:r>
            <a:endParaRPr b="0" lang="de-DE" sz="1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i="1" lang="de-DE" sz="1800" spc="-1" strike="noStrike">
                <a:solidFill>
                  <a:srgbClr val="000000"/>
                </a:solidFill>
                <a:latin typeface="Calibri"/>
              </a:rPr>
              <a:t>Verknüpfung von Planung und Vergütung und damit finanzielle Steuerung des gewollten Ausscheidens von Krankenhäusern.</a:t>
            </a:r>
            <a:endParaRPr b="0" lang="de-DE" sz="1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Deshalb: Streichung </a:t>
            </a:r>
            <a:r>
              <a:rPr b="1" i="1" lang="de-DE" sz="2400" spc="-1" strike="noStrike">
                <a:solidFill>
                  <a:srgbClr val="000000"/>
                </a:solidFill>
                <a:latin typeface="Calibri"/>
              </a:rPr>
              <a:t>dieser</a:t>
            </a:r>
            <a:r>
              <a:rPr b="0" i="1" lang="de-DE" sz="2400" spc="-1" strike="noStrike">
                <a:solidFill>
                  <a:srgbClr val="000000"/>
                </a:solidFill>
                <a:latin typeface="Calibri"/>
              </a:rPr>
              <a:t> Level ist gut </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Gefahr: Weiterverfolgung der Kommissions-Pläne unter dem Deckmantel der Transparenzerhöhung und Qualitätssicherung</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Aber: keine Auswirkungen auf die Krankenhausplanung der Länder und auf die Vorhaltevergütung</a:t>
            </a:r>
            <a:endParaRPr b="0" lang="de-DE" sz="2400" spc="-1" strike="noStrike">
              <a:solidFill>
                <a:srgbClr val="000000"/>
              </a:solidFill>
              <a:latin typeface="Calibri"/>
            </a:endParaRPr>
          </a:p>
          <a:p>
            <a:pPr>
              <a:lnSpc>
                <a:spcPct val="90000"/>
              </a:lnSpc>
              <a:spcBef>
                <a:spcPts val="1001"/>
              </a:spcBef>
              <a:buNone/>
            </a:pPr>
            <a:endParaRPr b="0" lang="de-DE" sz="2400" spc="-1" strike="noStrike">
              <a:solidFill>
                <a:srgbClr val="000000"/>
              </a:solidFill>
              <a:latin typeface="Calibri"/>
            </a:endParaRPr>
          </a:p>
        </p:txBody>
      </p:sp>
      <p:sp>
        <p:nvSpPr>
          <p:cNvPr id="4" name="PlaceHolder 3"/>
          <p:cNvSpPr>
            <a:spLocks noGrp="1"/>
          </p:cNvSpPr>
          <p:nvPr>
            <p:ph type="sldNum" idx="6"/>
          </p:nvPr>
        </p:nvSpPr>
        <p:spPr/>
        <p:txBody>
          <a:bodyPr/>
          <a:p>
            <a:fld id="{3A464190-2C6C-40A2-9443-4A43EF47E39D}" type="slidenum">
              <a:t>4</a:t>
            </a:fld>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type="title"/>
          </p:nvPr>
        </p:nvSpPr>
        <p:spPr>
          <a:xfrm>
            <a:off x="712800" y="2570040"/>
            <a:ext cx="10515240" cy="1325160"/>
          </a:xfrm>
          <a:prstGeom prst="rect">
            <a:avLst/>
          </a:prstGeom>
          <a:noFill/>
          <a:ln w="0">
            <a:noFill/>
          </a:ln>
        </p:spPr>
        <p:txBody>
          <a:bodyPr anchor="ctr">
            <a:noAutofit/>
          </a:bodyPr>
          <a:p>
            <a:pPr algn="ctr">
              <a:lnSpc>
                <a:spcPct val="90000"/>
              </a:lnSpc>
              <a:buNone/>
            </a:pPr>
            <a:r>
              <a:rPr b="1" lang="de-DE" sz="4400" spc="-1" strike="noStrike" u="sng">
                <a:solidFill>
                  <a:srgbClr val="000000"/>
                </a:solidFill>
                <a:uFillTx/>
                <a:latin typeface="Calibri Light"/>
              </a:rPr>
              <a:t>Leistungsgruppen</a:t>
            </a:r>
            <a:endParaRPr b="0" lang="de-DE" sz="4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Leistungsgruppen - 1</a:t>
            </a:r>
            <a:endParaRPr b="0" lang="de-DE" sz="4400" spc="-1" strike="noStrike">
              <a:solidFill>
                <a:srgbClr val="000000"/>
              </a:solidFill>
              <a:latin typeface="Calibri"/>
            </a:endParaRPr>
          </a:p>
        </p:txBody>
      </p:sp>
      <p:sp>
        <p:nvSpPr>
          <p:cNvPr id="101" name="PlaceHolder 2"/>
          <p:cNvSpPr>
            <a:spLocks noGrp="1"/>
          </p:cNvSpPr>
          <p:nvPr>
            <p:ph/>
          </p:nvPr>
        </p:nvSpPr>
        <p:spPr>
          <a:xfrm>
            <a:off x="838080" y="1325520"/>
            <a:ext cx="10661400" cy="5027400"/>
          </a:xfrm>
          <a:prstGeom prst="rect">
            <a:avLst/>
          </a:prstGeom>
          <a:noFill/>
          <a:ln w="0">
            <a:noFill/>
          </a:ln>
        </p:spPr>
        <p:txBody>
          <a:bodyPr anchor="t">
            <a:normAutofit fontScale="81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Deutliche Einschränkung der Pläne der Kommission: </a:t>
            </a:r>
            <a:r>
              <a:rPr b="1" lang="de-DE" sz="2800" spc="-1" strike="noStrike">
                <a:solidFill>
                  <a:srgbClr val="000000"/>
                </a:solidFill>
                <a:latin typeface="Calibri"/>
              </a:rPr>
              <a:t>65 statt der 128 Leistungsgruppen </a:t>
            </a:r>
            <a:r>
              <a:rPr b="0" lang="de-DE" sz="2800" spc="-1" strike="noStrike">
                <a:solidFill>
                  <a:srgbClr val="000000"/>
                </a:solidFill>
                <a:latin typeface="Calibri"/>
              </a:rPr>
              <a:t>(LG)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LG aus NRW, plus 5 weitere </a:t>
            </a:r>
            <a:r>
              <a:rPr b="0" i="1" lang="de-DE" sz="2800" spc="-1" strike="noStrike">
                <a:solidFill>
                  <a:srgbClr val="000000"/>
                </a:solidFill>
                <a:latin typeface="Calibri"/>
              </a:rPr>
              <a:t>„fachlich gebotenen“ </a:t>
            </a:r>
            <a:r>
              <a:rPr b="0" lang="de-DE" sz="2800" spc="-1" strike="noStrike">
                <a:solidFill>
                  <a:srgbClr val="000000"/>
                </a:solidFill>
                <a:latin typeface="Calibri"/>
              </a:rPr>
              <a:t>LG (Infektiologie, Notfallmedizin, spezielle Traumatologie, spezielle Kinder- und Jugendmedizin, speziellen Kinder- und Jugendchirurgie)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Leistungsgruppen sind Zusammenfassungen von Diagnosen und dazugehörigen Therapien (z.B. Nephrologie, Endokrinologie, Operationen an der Speiseröhre)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Beschreiben Leistungen eines Krankenhauses detaillierter als Fachgebiete (Innere Medizin, Chirurgie usw.)</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Zukünftig weitere LG möglich – mit Zustimmung der Länder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Hinterlegung der für die LG notwendigen strukturellen Qualitätskriterien (z.B. notwendige Ausstattung mit Einrichtungen und Personal, </a:t>
            </a:r>
            <a:r>
              <a:rPr b="1" lang="de-DE" sz="2800" spc="-1" strike="noStrike">
                <a:solidFill>
                  <a:srgbClr val="000000"/>
                </a:solidFill>
                <a:latin typeface="Calibri"/>
              </a:rPr>
              <a:t>aber evtl. auch Mindestzahlen für Behandlungen</a:t>
            </a:r>
            <a:r>
              <a:rPr b="0" lang="de-DE" sz="2800" spc="-1" strike="noStrike">
                <a:solidFill>
                  <a:srgbClr val="000000"/>
                </a:solidFill>
                <a:latin typeface="Calibri"/>
              </a:rPr>
              <a:t>) </a:t>
            </a:r>
            <a:endParaRPr b="0" lang="de-DE" sz="28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p:txBody>
      </p:sp>
      <p:sp>
        <p:nvSpPr>
          <p:cNvPr id="4" name="PlaceHolder 3"/>
          <p:cNvSpPr>
            <a:spLocks noGrp="1"/>
          </p:cNvSpPr>
          <p:nvPr>
            <p:ph type="sldNum" idx="6"/>
          </p:nvPr>
        </p:nvSpPr>
        <p:spPr/>
        <p:txBody>
          <a:bodyPr/>
          <a:p>
            <a:fld id="{962EA3B1-A956-486B-A191-AEC788AB565F}" type="slidenum">
              <a:t>6</a:t>
            </a:fld>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Leistungsgruppen - 2</a:t>
            </a:r>
            <a:endParaRPr b="0" lang="de-DE" sz="4400" spc="-1" strike="noStrike">
              <a:solidFill>
                <a:srgbClr val="000000"/>
              </a:solidFill>
              <a:latin typeface="Calibri"/>
            </a:endParaRPr>
          </a:p>
        </p:txBody>
      </p:sp>
      <p:sp>
        <p:nvSpPr>
          <p:cNvPr id="103" name="PlaceHolder 2"/>
          <p:cNvSpPr>
            <a:spLocks noGrp="1"/>
          </p:cNvSpPr>
          <p:nvPr>
            <p:ph/>
          </p:nvPr>
        </p:nvSpPr>
        <p:spPr>
          <a:xfrm>
            <a:off x="452520" y="1325520"/>
            <a:ext cx="11311920" cy="5027400"/>
          </a:xfrm>
          <a:prstGeom prst="rect">
            <a:avLst/>
          </a:prstGeom>
          <a:noFill/>
          <a:ln w="0">
            <a:noFill/>
          </a:ln>
        </p:spPr>
        <p:txBody>
          <a:bodyPr anchor="t">
            <a:normAutofit fontScale="87000"/>
          </a:bodyPr>
          <a:p>
            <a:pPr marL="228600" indent="-228600">
              <a:lnSpc>
                <a:spcPct val="90000"/>
              </a:lnSpc>
              <a:spcBef>
                <a:spcPts val="1001"/>
              </a:spcBef>
              <a:buClr>
                <a:srgbClr val="000000"/>
              </a:buClr>
              <a:buFont typeface="Arial"/>
              <a:buChar char="•"/>
            </a:pPr>
            <a:r>
              <a:rPr b="1" lang="de-DE" sz="2800" spc="-1" strike="noStrike">
                <a:solidFill>
                  <a:srgbClr val="000000"/>
                </a:solidFill>
                <a:latin typeface="Calibri"/>
              </a:rPr>
              <a:t>Zuweisung</a:t>
            </a:r>
            <a:r>
              <a:rPr b="0" lang="de-DE" sz="2800" spc="-1" strike="noStrike">
                <a:solidFill>
                  <a:srgbClr val="000000"/>
                </a:solidFill>
                <a:latin typeface="Calibri"/>
              </a:rPr>
              <a:t> der LG im Rahmen der Krankenhausplanung  durch die Länder</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Voraussetzung: </a:t>
            </a:r>
            <a:r>
              <a:rPr b="1" lang="de-DE" sz="2800" spc="-1" strike="noStrike">
                <a:solidFill>
                  <a:srgbClr val="000000"/>
                </a:solidFill>
                <a:latin typeface="Calibri"/>
              </a:rPr>
              <a:t>Erfüllung der Qualitätskriterien </a:t>
            </a:r>
            <a:r>
              <a:rPr b="0" lang="de-DE" sz="2800" spc="-1" strike="noStrike">
                <a:solidFill>
                  <a:srgbClr val="ff0000"/>
                </a:solidFill>
                <a:latin typeface="Calibri"/>
              </a:rPr>
              <a:t>(welcher?)</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Prüfung der Einhaltung der Qualitätskriterien durch Medizinische Dienst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Nur noch Behandlungen in den zugewiesenen LG möglich</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Es soll </a:t>
            </a:r>
            <a:r>
              <a:rPr b="1" lang="de-DE" sz="2800" spc="-1" strike="noStrike">
                <a:solidFill>
                  <a:srgbClr val="000000"/>
                </a:solidFill>
                <a:latin typeface="Calibri"/>
              </a:rPr>
              <a:t>„verwandte Leistungsgruppen“ </a:t>
            </a:r>
            <a:r>
              <a:rPr b="0" lang="de-DE" sz="2800" spc="-1" strike="noStrike">
                <a:solidFill>
                  <a:srgbClr val="000000"/>
                </a:solidFill>
                <a:latin typeface="Calibri"/>
              </a:rPr>
              <a:t>geben, die nur gemeinsam vergeben werden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2800" spc="-1" strike="noStrike">
                <a:solidFill>
                  <a:srgbClr val="000000"/>
                </a:solidFill>
                <a:latin typeface="Calibri"/>
              </a:rPr>
              <a:t>Ausnahmegenehmigung</a:t>
            </a:r>
            <a:r>
              <a:rPr b="0" lang="de-DE" sz="2800" spc="-1" strike="noStrike">
                <a:solidFill>
                  <a:srgbClr val="000000"/>
                </a:solidFill>
                <a:latin typeface="Calibri"/>
              </a:rPr>
              <a:t> durch die Länder möglich, wenn Qualitätskriterien nicht erfüllt</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Wenn KH bedarfsnotwendig (Sicherung der flächendeckenden Versorgung) </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Bundeseinheitlichen Ausnahmenkatalog</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Die Vorhaltevergütung (s.u.) wird in diesem Fall </a:t>
            </a:r>
            <a:r>
              <a:rPr b="1" lang="de-DE" sz="2400" spc="-1" strike="noStrike">
                <a:solidFill>
                  <a:srgbClr val="000000"/>
                </a:solidFill>
                <a:latin typeface="Calibri"/>
              </a:rPr>
              <a:t>nicht</a:t>
            </a:r>
            <a:r>
              <a:rPr b="0" lang="de-DE" sz="2400" spc="-1" strike="noStrike">
                <a:solidFill>
                  <a:srgbClr val="000000"/>
                </a:solidFill>
                <a:latin typeface="Calibri"/>
              </a:rPr>
              <a:t> gekürzt</a:t>
            </a:r>
            <a:endParaRPr b="0" lang="de-DE" sz="24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p:txBody>
      </p:sp>
      <p:sp>
        <p:nvSpPr>
          <p:cNvPr id="4" name="PlaceHolder 3"/>
          <p:cNvSpPr>
            <a:spLocks noGrp="1"/>
          </p:cNvSpPr>
          <p:nvPr>
            <p:ph type="sldNum" idx="6"/>
          </p:nvPr>
        </p:nvSpPr>
        <p:spPr/>
        <p:txBody>
          <a:bodyPr/>
          <a:p>
            <a:fld id="{D59A9B06-3A18-499F-8C11-54FF510989B7}" type="slidenum">
              <a:t>7</a:t>
            </a:fld>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a:solidFill>
                  <a:srgbClr val="ff0000"/>
                </a:solidFill>
                <a:latin typeface="Calibri Light"/>
              </a:rPr>
              <a:t>Bewertung</a:t>
            </a:r>
            <a:r>
              <a:rPr b="0" lang="de-DE" sz="4400" spc="-1" strike="noStrike">
                <a:solidFill>
                  <a:srgbClr val="000000"/>
                </a:solidFill>
                <a:latin typeface="Calibri Light"/>
              </a:rPr>
              <a:t> Leistungsgruppen - 1</a:t>
            </a:r>
            <a:endParaRPr b="0" lang="de-DE" sz="4400" spc="-1" strike="noStrike">
              <a:solidFill>
                <a:srgbClr val="000000"/>
              </a:solidFill>
              <a:latin typeface="Calibri"/>
            </a:endParaRPr>
          </a:p>
        </p:txBody>
      </p:sp>
      <p:sp>
        <p:nvSpPr>
          <p:cNvPr id="105" name="PlaceHolder 2"/>
          <p:cNvSpPr>
            <a:spLocks noGrp="1"/>
          </p:cNvSpPr>
          <p:nvPr>
            <p:ph/>
          </p:nvPr>
        </p:nvSpPr>
        <p:spPr>
          <a:xfrm>
            <a:off x="519480" y="1325520"/>
            <a:ext cx="11076480" cy="5272200"/>
          </a:xfrm>
          <a:prstGeom prst="rect">
            <a:avLst/>
          </a:prstGeom>
          <a:noFill/>
          <a:ln w="0">
            <a:noFill/>
          </a:ln>
        </p:spPr>
        <p:txBody>
          <a:bodyPr anchor="t">
            <a:normAutofit fontScale="76000"/>
          </a:bodyPr>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Versorgungsstufen und LG sind grundsätzlich richtig:</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i="1" lang="de-DE" sz="2400" spc="-1" strike="noStrike">
                <a:solidFill>
                  <a:srgbClr val="000000"/>
                </a:solidFill>
                <a:latin typeface="Calibri"/>
              </a:rPr>
              <a:t>Wenn man nicht finanziell steuern will, muss man planen. Zum Planen gehören Kriterien und Bedingungen</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i="1" lang="de-DE" sz="2400" spc="-1" strike="noStrike">
                <a:solidFill>
                  <a:srgbClr val="000000"/>
                </a:solidFill>
                <a:latin typeface="Calibri"/>
              </a:rPr>
              <a:t>Nähere Definition des Versorgungsauftrags verhindert, dass jedes KH/jede Abteilung alles macht, auch wenn es/sie von den Voraussetzungen her, dazu nicht geeignet ist</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Aber: </a:t>
            </a:r>
            <a:r>
              <a:rPr b="1" i="1" lang="de-DE" sz="2800" spc="-1" strike="noStrike">
                <a:solidFill>
                  <a:srgbClr val="000000"/>
                </a:solidFill>
                <a:latin typeface="Calibri"/>
              </a:rPr>
              <a:t>Gefahr, </a:t>
            </a:r>
            <a:r>
              <a:rPr b="0" i="1" lang="de-DE" sz="2800" spc="-1" strike="noStrike">
                <a:solidFill>
                  <a:srgbClr val="000000"/>
                </a:solidFill>
                <a:latin typeface="Calibri"/>
              </a:rPr>
              <a:t>dass solche Kriterien zum Bettenabbau und zu Krankenhausschließungen </a:t>
            </a:r>
            <a:r>
              <a:rPr b="1" i="1" lang="de-DE" sz="2800" spc="-1" strike="noStrike">
                <a:solidFill>
                  <a:srgbClr val="000000"/>
                </a:solidFill>
                <a:latin typeface="Calibri"/>
              </a:rPr>
              <a:t>missbraucht</a:t>
            </a:r>
            <a:r>
              <a:rPr b="0" i="1" lang="de-DE" sz="2800" spc="-1" strike="noStrike">
                <a:solidFill>
                  <a:srgbClr val="000000"/>
                </a:solidFill>
                <a:latin typeface="Calibri"/>
              </a:rPr>
              <a:t> werden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Länder verfolgten in den letzten Jahren dieselben Schließungsziele. Jetzt Verweis auf die „bundesgesetzlichen“ Zwänge möglich</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Reduzierung der Zahl der LG schränkt die Missbrauchsmöglichkeiten ein, weil das System so flexibler bleibt.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Die </a:t>
            </a:r>
            <a:r>
              <a:rPr b="1" i="1" lang="de-DE" sz="2800" spc="-1" strike="noStrike">
                <a:solidFill>
                  <a:srgbClr val="000000"/>
                </a:solidFill>
                <a:latin typeface="Calibri"/>
              </a:rPr>
              <a:t>Qualitätskriterien</a:t>
            </a:r>
            <a:r>
              <a:rPr b="0" i="1" lang="de-DE" sz="2800" spc="-1" strike="noStrike">
                <a:solidFill>
                  <a:srgbClr val="000000"/>
                </a:solidFill>
                <a:latin typeface="Calibri"/>
              </a:rPr>
              <a:t> sind eine </a:t>
            </a:r>
            <a:r>
              <a:rPr b="1" i="1" lang="de-DE" sz="2800" spc="-1" strike="noStrike">
                <a:solidFill>
                  <a:srgbClr val="000000"/>
                </a:solidFill>
                <a:latin typeface="Calibri"/>
              </a:rPr>
              <a:t>Blackbox</a:t>
            </a:r>
            <a:r>
              <a:rPr b="0" i="1" lang="de-DE" sz="2800" spc="-1" strike="noStrike">
                <a:solidFill>
                  <a:srgbClr val="000000"/>
                </a:solidFill>
                <a:latin typeface="Calibri"/>
              </a:rPr>
              <a:t>. Sollen erst nach Verabschiedung des Gesetzes festgelegt werden.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i="1" lang="de-DE" sz="2800" spc="-1" strike="noStrike">
                <a:solidFill>
                  <a:srgbClr val="000000"/>
                </a:solidFill>
                <a:latin typeface="Calibri"/>
              </a:rPr>
              <a:t>„</a:t>
            </a:r>
            <a:r>
              <a:rPr b="1" i="1" lang="de-DE" sz="2800" spc="-1" strike="noStrike">
                <a:solidFill>
                  <a:srgbClr val="000000"/>
                </a:solidFill>
                <a:latin typeface="Calibri"/>
              </a:rPr>
              <a:t>Verwandten Leistungsgruppen“ </a:t>
            </a:r>
            <a:r>
              <a:rPr b="0" i="1" lang="de-DE" sz="2800" spc="-1" strike="noStrike">
                <a:solidFill>
                  <a:srgbClr val="000000"/>
                </a:solidFill>
                <a:latin typeface="Calibri"/>
              </a:rPr>
              <a:t>sind auch eine solche mögliche Hürde.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i="1" lang="de-DE" sz="2800" spc="-1" strike="noStrike">
                <a:solidFill>
                  <a:srgbClr val="000000"/>
                </a:solidFill>
                <a:latin typeface="Calibri"/>
              </a:rPr>
              <a:t>Forderung: Leistungsgruppen und Qualitätskriterien müssen sachgerecht sein und kein Selektionsinstrument.</a:t>
            </a:r>
            <a:endParaRPr b="0" lang="de-DE" sz="2800" spc="-1" strike="noStrike">
              <a:solidFill>
                <a:srgbClr val="000000"/>
              </a:solidFill>
              <a:latin typeface="Calibri"/>
            </a:endParaRPr>
          </a:p>
        </p:txBody>
      </p:sp>
      <p:sp>
        <p:nvSpPr>
          <p:cNvPr id="4" name="PlaceHolder 3"/>
          <p:cNvSpPr>
            <a:spLocks noGrp="1"/>
          </p:cNvSpPr>
          <p:nvPr>
            <p:ph type="sldNum" idx="6"/>
          </p:nvPr>
        </p:nvSpPr>
        <p:spPr/>
        <p:txBody>
          <a:bodyPr/>
          <a:p>
            <a:fld id="{8462267A-8513-450D-9535-07E92A0D7624}" type="slidenum">
              <a:t>8</a:t>
            </a:fld>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a:solidFill>
                  <a:srgbClr val="ff0000"/>
                </a:solidFill>
                <a:latin typeface="Calibri Light"/>
              </a:rPr>
              <a:t>Bewertung</a:t>
            </a:r>
            <a:r>
              <a:rPr b="0" lang="de-DE" sz="4400" spc="-1" strike="noStrike">
                <a:solidFill>
                  <a:srgbClr val="000000"/>
                </a:solidFill>
                <a:latin typeface="Calibri Light"/>
              </a:rPr>
              <a:t> Leistungsgruppen - 2</a:t>
            </a:r>
            <a:endParaRPr b="0" lang="de-DE" sz="4400" spc="-1" strike="noStrike">
              <a:solidFill>
                <a:srgbClr val="000000"/>
              </a:solidFill>
              <a:latin typeface="Calibri"/>
            </a:endParaRPr>
          </a:p>
        </p:txBody>
      </p:sp>
      <p:sp>
        <p:nvSpPr>
          <p:cNvPr id="107" name="PlaceHolder 2"/>
          <p:cNvSpPr>
            <a:spLocks noGrp="1"/>
          </p:cNvSpPr>
          <p:nvPr>
            <p:ph/>
          </p:nvPr>
        </p:nvSpPr>
        <p:spPr>
          <a:xfrm>
            <a:off x="519480" y="1325520"/>
            <a:ext cx="11076480" cy="5027400"/>
          </a:xfrm>
          <a:prstGeom prst="rect">
            <a:avLst/>
          </a:prstGeom>
          <a:noFill/>
          <a:ln w="0">
            <a:noFill/>
          </a:ln>
        </p:spPr>
        <p:txBody>
          <a:bodyPr anchor="t">
            <a:normAutofit fontScale="83000"/>
          </a:bodyPr>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Aber: eine Planung mit Leistungsgruppen ersetzt nicht die konkrete Planung der notwendigen Bettenzahlen. In der Zahl der Betten realisiert sich das stationäre Versorgungspotenzial. Ohne Betten keine stationäre Behandlung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Großer Fehler: </a:t>
            </a:r>
            <a:r>
              <a:rPr b="1" i="1" lang="de-DE" sz="2800" spc="-1" strike="noStrike">
                <a:solidFill>
                  <a:srgbClr val="000000"/>
                </a:solidFill>
                <a:latin typeface="Calibri"/>
              </a:rPr>
              <a:t>MD ungeeignet für unabhängige Prüfung</a:t>
            </a:r>
            <a:r>
              <a:rPr b="0" i="1" lang="de-DE" sz="2800" spc="-1" strike="noStrike">
                <a:solidFill>
                  <a:srgbClr val="000000"/>
                </a:solidFill>
                <a:latin typeface="Calibri"/>
              </a:rPr>
              <a:t>. (bleibt trotz Namensänderung finanziell eine von den Krankenkassen dominierte Organisation, Qualitätsprüfung ist Ländersache)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Sinnvoll: Möglichkeit für die Länder </a:t>
            </a:r>
            <a:r>
              <a:rPr b="1" i="1" lang="de-DE" sz="2800" spc="-1" strike="noStrike">
                <a:solidFill>
                  <a:srgbClr val="000000"/>
                </a:solidFill>
                <a:latin typeface="Calibri"/>
              </a:rPr>
              <a:t>Ausnahmegenehmigungen</a:t>
            </a:r>
            <a:r>
              <a:rPr b="0" i="1" lang="de-DE" sz="2800" spc="-1" strike="noStrike">
                <a:solidFill>
                  <a:srgbClr val="000000"/>
                </a:solidFill>
                <a:latin typeface="Calibri"/>
              </a:rPr>
              <a:t> zu erteilen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Erfordert aber die nötigen </a:t>
            </a:r>
            <a:r>
              <a:rPr b="1" i="1" lang="de-DE" sz="2800" spc="-1" strike="noStrike">
                <a:solidFill>
                  <a:srgbClr val="000000"/>
                </a:solidFill>
                <a:latin typeface="Calibri"/>
              </a:rPr>
              <a:t>finanziellen Konsequenzen</a:t>
            </a:r>
            <a:r>
              <a:rPr b="0" i="1" lang="de-DE" sz="2800" spc="-1" strike="noStrike">
                <a:solidFill>
                  <a:srgbClr val="000000"/>
                </a:solidFill>
                <a:latin typeface="Calibri"/>
              </a:rPr>
              <a:t>, um die Krankenhäuser zu befähigen, die Qualitätskriterien zu erfüllen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i="1" lang="de-DE" sz="2800" spc="-1" strike="noStrike">
                <a:solidFill>
                  <a:srgbClr val="000000"/>
                </a:solidFill>
                <a:latin typeface="Calibri"/>
              </a:rPr>
              <a:t>„</a:t>
            </a:r>
            <a:r>
              <a:rPr b="1" i="1" lang="de-DE" sz="2800" spc="-1" strike="noStrike">
                <a:solidFill>
                  <a:srgbClr val="000000"/>
                </a:solidFill>
                <a:latin typeface="Calibri"/>
              </a:rPr>
              <a:t>Verlängerung und Ergänzung des Krankenhausstrukturfonds“ </a:t>
            </a:r>
            <a:r>
              <a:rPr b="0" i="1" lang="de-DE" sz="2800" spc="-1" strike="noStrike">
                <a:solidFill>
                  <a:srgbClr val="000000"/>
                </a:solidFill>
                <a:latin typeface="Calibri"/>
              </a:rPr>
              <a:t>(Präambel) nur </a:t>
            </a:r>
            <a:r>
              <a:rPr b="1" i="1" lang="de-DE" sz="2800" spc="-1" strike="noStrike">
                <a:solidFill>
                  <a:srgbClr val="000000"/>
                </a:solidFill>
                <a:latin typeface="Calibri"/>
              </a:rPr>
              <a:t>„vorgesehen“, </a:t>
            </a:r>
            <a:r>
              <a:rPr b="0" i="1" lang="de-DE" sz="2800" spc="-1" strike="noStrike">
                <a:solidFill>
                  <a:srgbClr val="000000"/>
                </a:solidFill>
                <a:latin typeface="Calibri"/>
              </a:rPr>
              <a:t>also nicht sicher und </a:t>
            </a:r>
            <a:r>
              <a:rPr b="1" i="1" lang="de-DE" sz="2800" spc="-1" strike="noStrike">
                <a:solidFill>
                  <a:srgbClr val="000000"/>
                </a:solidFill>
                <a:latin typeface="Calibri"/>
              </a:rPr>
              <a:t>Tropfen auf den heißen Stein</a:t>
            </a:r>
            <a:r>
              <a:rPr b="0" i="1" lang="de-DE" sz="2800" spc="-1" strike="noStrike">
                <a:solidFill>
                  <a:srgbClr val="000000"/>
                </a:solidFill>
                <a:latin typeface="Calibri"/>
              </a:rPr>
              <a:t>.</a:t>
            </a:r>
            <a:endParaRPr b="0" lang="de-DE" sz="2800" spc="-1" strike="noStrike">
              <a:solidFill>
                <a:srgbClr val="000000"/>
              </a:solidFill>
              <a:latin typeface="Calibri"/>
            </a:endParaRPr>
          </a:p>
        </p:txBody>
      </p:sp>
      <p:sp>
        <p:nvSpPr>
          <p:cNvPr id="4" name="PlaceHolder 3"/>
          <p:cNvSpPr>
            <a:spLocks noGrp="1"/>
          </p:cNvSpPr>
          <p:nvPr>
            <p:ph type="sldNum" idx="6"/>
          </p:nvPr>
        </p:nvSpPr>
        <p:spPr/>
        <p:txBody>
          <a:bodyPr/>
          <a:p>
            <a:fld id="{40441BA8-49DD-4504-B8E1-6754654704FD}" type="slidenum">
              <a:t>9</a:t>
            </a:fld>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LibreOffice/7.3.7.2$Linux_X86_64 LibreOffice_project/30$Build-2</Application>
  <AppVersion>15.0000</AppVersion>
  <Words>2853</Words>
  <Paragraphs>214</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2023-07-17T13:06:19Z</dcterms:created>
  <dc:creator>Thomas Böhm</dc:creator>
  <dc:description/>
  <dc:language>de-DE</dc:language>
  <cp:lastModifiedBy>Thomas Böhm</cp:lastModifiedBy>
  <dcterms:modified xsi:type="dcterms:W3CDTF">2023-08-23T17:06:06Z</dcterms:modified>
  <cp:revision>4</cp:revision>
  <dc:subject/>
  <dc:title>Massiver Abbau droht, Finanz‐„Revolution“ fällt aus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3</vt:i4>
  </property>
  <property fmtid="{D5CDD505-2E9C-101B-9397-08002B2CF9AE}" pid="3" name="PresentationFormat">
    <vt:lpwstr>Breitbild</vt:lpwstr>
  </property>
  <property fmtid="{D5CDD505-2E9C-101B-9397-08002B2CF9AE}" pid="4" name="Slides">
    <vt:i4>28</vt:i4>
  </property>
</Properties>
</file>