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32.xml.rels" ContentType="application/vnd.openxmlformats-package.relationships+xml"/>
  <Override PartName="/ppt/notesSlides/_rels/notesSlide12.xml.rels" ContentType="application/vnd.openxmlformats-package.relationships+xml"/>
  <Override PartName="/ppt/notesSlides/_rels/notesSlide5.xml.rels" ContentType="application/vnd.openxmlformats-package.relationships+xml"/>
  <Override PartName="/ppt/notesSlides/_rels/notesSlide11.xml.rels" ContentType="application/vnd.openxmlformats-package.relationships+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32.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2.png" ContentType="image/png"/>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_rels/slide24.xml.rels" ContentType="application/vnd.openxmlformats-package.relationships+xml"/>
  <Override PartName="/ppt/slides/_rels/slide15.xml.rels" ContentType="application/vnd.openxmlformats-package.relationships+xml"/>
  <Override PartName="/ppt/slides/_rels/slide31.xml.rels" ContentType="application/vnd.openxmlformats-package.relationships+xml"/>
  <Override PartName="/ppt/slides/_rels/slide4.xml.rels" ContentType="application/vnd.openxmlformats-package.relationships+xml"/>
  <Override PartName="/ppt/slides/_rels/slide21.xml.rels" ContentType="application/vnd.openxmlformats-package.relationships+xml"/>
  <Override PartName="/ppt/slides/_rels/slide8.xml.rels" ContentType="application/vnd.openxmlformats-package.relationships+xml"/>
  <Override PartName="/ppt/slides/_rels/slide27.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16.xml.rels" ContentType="application/vnd.openxmlformats-package.relationships+xml"/>
  <Override PartName="/ppt/slides/_rels/slide32.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8.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14.xml.rels" ContentType="application/vnd.openxmlformats-package.relationships+xml"/>
  <Override PartName="/ppt/slides/slide30.xml" ContentType="application/vnd.openxmlformats-officedocument.presentationml.slide+xml"/>
  <Override PartName="/ppt/slides/slide5.xml" ContentType="application/vnd.openxmlformats-officedocument.presentationml.slide+xml"/>
  <Override PartName="/ppt/slides/slide31.xml" ContentType="application/vnd.openxmlformats-officedocument.presentationml.slide+xml"/>
  <Override PartName="/ppt/slides/slide6.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rgbClr val="000000"/>
                </a:solidFill>
                <a:latin typeface="Calibri"/>
              </a:rPr>
              <a:t>Folie mittels Klicken verschieben</a:t>
            </a:r>
            <a:endParaRPr b="0" lang="de-DE" sz="1800" spc="-1" strike="noStrike">
              <a:solidFill>
                <a:srgbClr val="000000"/>
              </a:solidFill>
              <a:latin typeface="Calibri"/>
            </a:endParaRPr>
          </a:p>
        </p:txBody>
      </p:sp>
      <p:sp>
        <p:nvSpPr>
          <p:cNvPr id="83"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84"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85" name="PlaceHolder 4"/>
          <p:cNvSpPr>
            <a:spLocks noGrp="1"/>
          </p:cNvSpPr>
          <p:nvPr>
            <p:ph type="dt" idx="6"/>
          </p:nvPr>
        </p:nvSpPr>
        <p:spPr>
          <a:xfrm>
            <a:off x="4278960" y="0"/>
            <a:ext cx="3280680" cy="53424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86" name="PlaceHolder 5"/>
          <p:cNvSpPr>
            <a:spLocks noGrp="1"/>
          </p:cNvSpPr>
          <p:nvPr>
            <p:ph type="ftr" idx="7"/>
          </p:nvPr>
        </p:nvSpPr>
        <p:spPr>
          <a:xfrm>
            <a:off x="0" y="10157400"/>
            <a:ext cx="3280680" cy="53424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87" name="PlaceHolder 6"/>
          <p:cNvSpPr>
            <a:spLocks noGrp="1"/>
          </p:cNvSpPr>
          <p:nvPr>
            <p:ph type="sldNum" idx="8"/>
          </p:nvPr>
        </p:nvSpPr>
        <p:spPr>
          <a:xfrm>
            <a:off x="4278960" y="10157400"/>
            <a:ext cx="3280680" cy="53424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14202D91-44AD-4F83-9807-41381B86B33B}"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32.xml.rels><?xml version="1.0" encoding="UTF-8"?>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sldImg"/>
          </p:nvPr>
        </p:nvSpPr>
        <p:spPr>
          <a:xfrm>
            <a:off x="685800" y="1143000"/>
            <a:ext cx="5486040" cy="3085920"/>
          </a:xfrm>
          <a:prstGeom prst="rect">
            <a:avLst/>
          </a:prstGeom>
          <a:ln w="0">
            <a:noFill/>
          </a:ln>
        </p:spPr>
      </p:sp>
      <p:sp>
        <p:nvSpPr>
          <p:cNvPr id="160"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1" lang="de-DE" sz="2000" spc="-1" strike="noStrike">
                <a:latin typeface="Arial"/>
              </a:rPr>
              <a:t>.</a:t>
            </a:r>
            <a:endParaRPr b="0" lang="de-DE" sz="2000" spc="-1" strike="noStrike">
              <a:latin typeface="Arial"/>
            </a:endParaRPr>
          </a:p>
        </p:txBody>
      </p:sp>
      <p:sp>
        <p:nvSpPr>
          <p:cNvPr id="161" name="PlaceHolder 3"/>
          <p:cNvSpPr>
            <a:spLocks noGrp="1"/>
          </p:cNvSpPr>
          <p:nvPr>
            <p:ph type="sldNum" idx="1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7465EBBF-DA99-47A7-A323-2B325728077E}"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type="sldImg"/>
          </p:nvPr>
        </p:nvSpPr>
        <p:spPr>
          <a:xfrm>
            <a:off x="685800" y="1143000"/>
            <a:ext cx="5486040" cy="3085920"/>
          </a:xfrm>
          <a:prstGeom prst="rect">
            <a:avLst/>
          </a:prstGeom>
          <a:ln w="0">
            <a:noFill/>
          </a:ln>
        </p:spPr>
      </p:sp>
      <p:sp>
        <p:nvSpPr>
          <p:cNvPr id="163"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1" lang="de-DE" sz="2000" spc="-1" strike="noStrike">
                <a:latin typeface="Arial"/>
              </a:rPr>
              <a:t>.</a:t>
            </a:r>
            <a:endParaRPr b="0" lang="de-DE" sz="2000" spc="-1" strike="noStrike">
              <a:latin typeface="Arial"/>
            </a:endParaRPr>
          </a:p>
        </p:txBody>
      </p:sp>
      <p:sp>
        <p:nvSpPr>
          <p:cNvPr id="164" name="PlaceHolder 3"/>
          <p:cNvSpPr>
            <a:spLocks noGrp="1"/>
          </p:cNvSpPr>
          <p:nvPr>
            <p:ph type="sldNum" idx="1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5E42F7B-07F3-4D61-8A4A-E0CC62A5499E}"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3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sldImg"/>
          </p:nvPr>
        </p:nvSpPr>
        <p:spPr>
          <a:xfrm>
            <a:off x="685800" y="1143000"/>
            <a:ext cx="5486040" cy="3085920"/>
          </a:xfrm>
          <a:prstGeom prst="rect">
            <a:avLst/>
          </a:prstGeom>
          <a:ln w="0">
            <a:noFill/>
          </a:ln>
        </p:spPr>
      </p:sp>
      <p:sp>
        <p:nvSpPr>
          <p:cNvPr id="166"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67" name="PlaceHolder 3"/>
          <p:cNvSpPr>
            <a:spLocks noGrp="1"/>
          </p:cNvSpPr>
          <p:nvPr>
            <p:ph type="sldNum" idx="1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31E60FEE-8776-4140-93AA-259AEE68CF3B}"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sldImg"/>
          </p:nvPr>
        </p:nvSpPr>
        <p:spPr>
          <a:xfrm>
            <a:off x="685800" y="1143000"/>
            <a:ext cx="5486040" cy="3085920"/>
          </a:xfrm>
          <a:prstGeom prst="rect">
            <a:avLst/>
          </a:prstGeom>
          <a:ln w="0">
            <a:noFill/>
          </a:ln>
        </p:spPr>
      </p:sp>
      <p:sp>
        <p:nvSpPr>
          <p:cNvPr id="157"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58" name="PlaceHolder 3"/>
          <p:cNvSpPr>
            <a:spLocks noGrp="1"/>
          </p:cNvSpPr>
          <p:nvPr>
            <p:ph type="sldNum" idx="1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5F00490D-AF5E-4A7A-8288-F927B08A2AA2}" type="slidenum">
              <a:rPr b="0" lang="de-DE" sz="1200" spc="-1" strike="noStrike">
                <a:latin typeface="Times New Roman"/>
              </a:rPr>
              <a:t>&lt;Foliennummer&gt;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0228086F-641D-4B22-876E-A2EB9E78A37D}"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1D1558B-CCAC-47CE-8747-89A884B09AC3}"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2D013EC8-3880-4E93-881A-EE44697972B7}"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92CADFEA-47F5-4A94-838F-7665C348B4D5}"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5"/>
          </p:nvPr>
        </p:nvSpPr>
        <p:spPr/>
        <p:txBody>
          <a:bodyPr/>
          <a:p>
            <a:fld id="{78D14643-752D-4260-8E9C-E98593236427}" type="slidenum">
              <a:t>&lt;#&gt;</a:t>
            </a:fld>
          </a:p>
        </p:txBody>
      </p:sp>
      <p:sp>
        <p:nvSpPr>
          <p:cNvPr id="3" name="PlaceHolder 2"/>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sldNum" idx="5"/>
          </p:nvPr>
        </p:nvSpPr>
        <p:spPr/>
        <p:txBody>
          <a:bodyPr/>
          <a:p>
            <a:fld id="{1BF2AA02-9D7E-4270-A018-729F26CC1E38}"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9"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2B8B166E-E04D-4E4D-B275-D19E9B9BAF68}"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2"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sldNum" idx="5"/>
          </p:nvPr>
        </p:nvSpPr>
        <p:spPr/>
        <p:txBody>
          <a:bodyPr/>
          <a:p>
            <a:fld id="{C87AB7EA-6EF6-4AD6-858C-E161156B6D88}"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sldNum" idx="5"/>
          </p:nvPr>
        </p:nvSpPr>
        <p:spPr/>
        <p:txBody>
          <a:bodyPr/>
          <a:p>
            <a:fld id="{ABB202C2-42A3-48A2-BB99-334D1D3BCE84}"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1836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sldNum" idx="5"/>
          </p:nvPr>
        </p:nvSpPr>
        <p:spPr/>
        <p:txBody>
          <a:bodyPr/>
          <a:p>
            <a:fld id="{D91096B5-0B02-41D1-81E4-71BB87D9D2CA}"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6"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7"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8"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5"/>
          </p:nvPr>
        </p:nvSpPr>
        <p:spPr/>
        <p:txBody>
          <a:bodyPr/>
          <a:p>
            <a:fld id="{AD9242FF-D04F-4824-B6DF-4BCDB65D1E70}"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54EFD6B-69CF-4AC2-B22F-7D4A71F760EF}"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2"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5"/>
          </p:nvPr>
        </p:nvSpPr>
        <p:spPr/>
        <p:txBody>
          <a:bodyPr/>
          <a:p>
            <a:fld id="{B78B87EA-A487-4EEA-9B34-1576846B6577}"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6"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5"/>
          </p:nvPr>
        </p:nvSpPr>
        <p:spPr/>
        <p:txBody>
          <a:bodyPr/>
          <a:p>
            <a:fld id="{73E3DA8D-901F-47AC-9CD7-0BD758E03EAF}"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8"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9"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sldNum" idx="5"/>
          </p:nvPr>
        </p:nvSpPr>
        <p:spPr/>
        <p:txBody>
          <a:bodyPr/>
          <a:p>
            <a:fld id="{CA2AE5B7-4DB1-4EED-A1B9-F2EACC5CC389}"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1"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3"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4"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sldNum" idx="5"/>
          </p:nvPr>
        </p:nvSpPr>
        <p:spPr/>
        <p:txBody>
          <a:bodyPr/>
          <a:p>
            <a:fld id="{4C656023-85F3-475D-B304-6445633468D9}"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6"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7"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8"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9"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0"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1"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sldNum" idx="5"/>
          </p:nvPr>
        </p:nvSpPr>
        <p:spPr/>
        <p:txBody>
          <a:bodyPr/>
          <a:p>
            <a:fld id="{8A8366FF-B5CB-4672-943F-83419D157EFD}" type="slidenum">
              <a:t>&lt;#&gt;</a:t>
            </a:fld>
          </a:p>
        </p:txBody>
      </p:sp>
      <p:sp>
        <p:nvSpPr>
          <p:cNvPr id="10" name="PlaceHolder 9"/>
          <p:cNvSpPr>
            <a:spLocks noGrp="1"/>
          </p:cNvSpPr>
          <p:nvPr>
            <p:ph type="dt" idx="4"/>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3F322549-E721-4454-9EE3-872E1D14E900}"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D53D6A47-D9F1-4B35-879C-FD1DEC43C724}"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C45F9A6B-5C3E-4140-9D63-715E50F9E78D}"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1836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E893E506-36E1-411F-8C37-2D3B20BFEF36}"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F7A45D8-F644-4910-8114-B8F284BFE232}"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0DFA733-5E76-4C31-AC73-B056F2E0774A}"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A4CBFEB-FEF5-40FF-85C2-A001015F51BA}" type="slidenum">
              <a:t>&lt;#&gt;</a:t>
            </a:fld>
          </a:p>
        </p:txBody>
      </p:sp>
      <p:sp>
        <p:nvSpPr>
          <p:cNvPr id="8" name="PlaceHolder 7"/>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de-DE" sz="6000" spc="-1" strike="noStrike">
                <a:solidFill>
                  <a:srgbClr val="000000"/>
                </a:solidFill>
                <a:latin typeface="Calibri Light"/>
              </a:rPr>
              <a:t>Mastertitelformat bearbeiten</a:t>
            </a:r>
            <a:endParaRPr b="0" lang="de-DE"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4BA34711-37BB-407B-AE6C-C759C10A7EA3}" type="slidenum">
              <a:rPr b="0" lang="de-DE" sz="1200" spc="-1" strike="noStrike">
                <a:solidFill>
                  <a:srgbClr val="8b8b8b"/>
                </a:solidFill>
                <a:latin typeface="Calibri"/>
              </a:rPr>
              <a:t>&lt;Foliennummer&gt;</a:t>
            </a:fld>
            <a:endParaRPr b="0" lang="de-DE"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Calibri"/>
              </a:rPr>
              <a:t>Format des Gliederungstextes durch Klicken bearbeiten</a:t>
            </a:r>
            <a:endParaRPr b="0" lang="de-DE"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Mastertitelformat bearbeiten</a:t>
            </a:r>
            <a:endParaRPr b="0" lang="de-DE"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endParaRPr b="0" lang="de-DE" sz="1800" spc="-1" strike="noStrike">
              <a:solidFill>
                <a:srgbClr val="000000"/>
              </a:solidFill>
              <a:latin typeface="Calibri"/>
            </a:endParaRPr>
          </a:p>
        </p:txBody>
      </p:sp>
      <p:sp>
        <p:nvSpPr>
          <p:cNvPr id="43"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44" name="PlaceHolder 4"/>
          <p:cNvSpPr>
            <a:spLocks noGrp="1"/>
          </p:cNvSpPr>
          <p:nvPr>
            <p:ph type="sldNum" idx="5"/>
          </p:nvPr>
        </p:nvSpPr>
        <p:spPr>
          <a:xfrm>
            <a:off x="7809480" y="635364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A7485A3A-0954-4D7F-BF3E-B9E15F0EBEC8}" type="slidenum">
              <a:rPr b="0" lang="de-DE" sz="1200" spc="-1" strike="noStrike">
                <a:solidFill>
                  <a:srgbClr val="8b8b8b"/>
                </a:solidFill>
                <a:latin typeface="Calibri"/>
              </a:rPr>
              <a:t>&lt;Foliennummer&gt;</a:t>
            </a:fld>
            <a:endParaRPr b="0" lang="de-DE" sz="1200" spc="-1" strike="noStrike">
              <a:latin typeface="Times New Roman"/>
            </a:endParaRPr>
          </a:p>
        </p:txBody>
      </p:sp>
      <p:pic>
        <p:nvPicPr>
          <p:cNvPr id="45" name="Grafik 7" descr=""/>
          <p:cNvPicPr/>
          <p:nvPr/>
        </p:nvPicPr>
        <p:blipFill>
          <a:blip r:embed="rId2"/>
          <a:stretch/>
        </p:blipFill>
        <p:spPr>
          <a:xfrm>
            <a:off x="10632960" y="6176880"/>
            <a:ext cx="1521360" cy="66672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2.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698760" y="639360"/>
            <a:ext cx="9968760" cy="2119320"/>
          </a:xfrm>
          <a:prstGeom prst="rect">
            <a:avLst/>
          </a:prstGeom>
          <a:noFill/>
          <a:ln w="0">
            <a:noFill/>
          </a:ln>
        </p:spPr>
        <p:txBody>
          <a:bodyPr anchor="b">
            <a:normAutofit fontScale="94000"/>
          </a:bodyPr>
          <a:p>
            <a:pPr algn="ctr">
              <a:lnSpc>
                <a:spcPct val="90000"/>
              </a:lnSpc>
              <a:buNone/>
            </a:pPr>
            <a:br>
              <a:rPr sz="4800"/>
            </a:br>
            <a:r>
              <a:rPr b="1" lang="de-DE" sz="4800" spc="-1" strike="noStrike">
                <a:solidFill>
                  <a:srgbClr val="000000"/>
                </a:solidFill>
                <a:latin typeface="Calibri Light"/>
              </a:rPr>
              <a:t>Massiver Abbau droht, Finanz‐„Revolution“ fällt aus</a:t>
            </a:r>
            <a:endParaRPr b="0" lang="de-DE" sz="4800" spc="-1" strike="noStrike">
              <a:solidFill>
                <a:srgbClr val="000000"/>
              </a:solidFill>
              <a:latin typeface="Calibri"/>
            </a:endParaRPr>
          </a:p>
        </p:txBody>
      </p:sp>
      <p:sp>
        <p:nvSpPr>
          <p:cNvPr id="89" name="PlaceHolder 2"/>
          <p:cNvSpPr>
            <a:spLocks noGrp="1"/>
          </p:cNvSpPr>
          <p:nvPr>
            <p:ph type="subTitle"/>
          </p:nvPr>
        </p:nvSpPr>
        <p:spPr>
          <a:xfrm>
            <a:off x="783360" y="5085360"/>
            <a:ext cx="9799920" cy="1655280"/>
          </a:xfrm>
          <a:prstGeom prst="rect">
            <a:avLst/>
          </a:prstGeom>
          <a:noFill/>
          <a:ln w="0">
            <a:noFill/>
          </a:ln>
        </p:spPr>
        <p:txBody>
          <a:bodyPr anchor="t">
            <a:normAutofit fontScale="78000"/>
          </a:bodyPr>
          <a:p>
            <a:pPr algn="ctr">
              <a:lnSpc>
                <a:spcPct val="90000"/>
              </a:lnSpc>
              <a:spcBef>
                <a:spcPts val="1001"/>
              </a:spcBef>
              <a:buNone/>
              <a:tabLst>
                <a:tab algn="l" pos="0"/>
              </a:tabLst>
            </a:pPr>
            <a:r>
              <a:rPr b="0" lang="de-DE" sz="3000" spc="-1" strike="noStrike">
                <a:solidFill>
                  <a:srgbClr val="000000"/>
                </a:solidFill>
                <a:latin typeface="Calibri"/>
              </a:rPr>
              <a:t>Online Veranstaltungsreihe Krankenhaus statt Fabrik</a:t>
            </a:r>
            <a:endParaRPr b="0" lang="de-DE" sz="3000" spc="-1" strike="noStrike">
              <a:latin typeface="Arial"/>
            </a:endParaRPr>
          </a:p>
          <a:p>
            <a:pPr algn="ctr">
              <a:lnSpc>
                <a:spcPct val="90000"/>
              </a:lnSpc>
              <a:spcBef>
                <a:spcPts val="1001"/>
              </a:spcBef>
              <a:buNone/>
              <a:tabLst>
                <a:tab algn="l" pos="0"/>
              </a:tabLst>
            </a:pPr>
            <a:r>
              <a:rPr b="1" lang="de-DE" sz="3900" spc="-1" strike="noStrike">
                <a:solidFill>
                  <a:srgbClr val="ff0000"/>
                </a:solidFill>
                <a:latin typeface="Calibri"/>
              </a:rPr>
              <a:t>Teil 3 Finanzierung</a:t>
            </a:r>
            <a:endParaRPr b="0" lang="de-DE" sz="3900" spc="-1" strike="noStrike">
              <a:latin typeface="Arial"/>
            </a:endParaRPr>
          </a:p>
          <a:p>
            <a:pPr algn="ctr">
              <a:lnSpc>
                <a:spcPct val="90000"/>
              </a:lnSpc>
              <a:spcBef>
                <a:spcPts val="1001"/>
              </a:spcBef>
              <a:buNone/>
              <a:tabLst>
                <a:tab algn="l" pos="0"/>
              </a:tabLst>
            </a:pPr>
            <a:r>
              <a:rPr b="0" lang="de-DE" sz="2400" spc="-1" strike="noStrike">
                <a:solidFill>
                  <a:srgbClr val="000000"/>
                </a:solidFill>
                <a:latin typeface="Calibri"/>
              </a:rPr>
              <a:t>28.06.2023</a:t>
            </a:r>
            <a:endParaRPr b="0" lang="de-DE" sz="2400" spc="-1" strike="noStrike">
              <a:latin typeface="Arial"/>
            </a:endParaRPr>
          </a:p>
          <a:p>
            <a:pPr algn="ctr">
              <a:lnSpc>
                <a:spcPct val="90000"/>
              </a:lnSpc>
              <a:spcBef>
                <a:spcPts val="1001"/>
              </a:spcBef>
              <a:buNone/>
              <a:tabLst>
                <a:tab algn="l" pos="0"/>
              </a:tabLst>
            </a:pPr>
            <a:r>
              <a:rPr b="0" lang="de-DE" sz="2400" spc="-1" strike="noStrike">
                <a:solidFill>
                  <a:srgbClr val="000000"/>
                </a:solidFill>
                <a:latin typeface="Calibri"/>
              </a:rPr>
              <a:t>Dr. Thomas Böhm</a:t>
            </a:r>
            <a:endParaRPr b="0" lang="de-DE" sz="2400" spc="-1" strike="noStrike">
              <a:latin typeface="Arial"/>
            </a:endParaRPr>
          </a:p>
        </p:txBody>
      </p:sp>
      <p:pic>
        <p:nvPicPr>
          <p:cNvPr id="90" name="Grafik 3" descr=""/>
          <p:cNvPicPr/>
          <p:nvPr/>
        </p:nvPicPr>
        <p:blipFill>
          <a:blip r:embed="rId1"/>
          <a:stretch/>
        </p:blipFill>
        <p:spPr>
          <a:xfrm>
            <a:off x="3661560" y="2954520"/>
            <a:ext cx="4091040" cy="1793160"/>
          </a:xfrm>
          <a:prstGeom prst="rect">
            <a:avLst/>
          </a:prstGeom>
          <a:ln w="0">
            <a:noFill/>
          </a:ln>
        </p:spPr>
      </p:pic>
      <p:sp>
        <p:nvSpPr>
          <p:cNvPr id="91" name="Textfeld 5"/>
          <p:cNvSpPr/>
          <p:nvPr/>
        </p:nvSpPr>
        <p:spPr>
          <a:xfrm>
            <a:off x="1129680" y="443880"/>
            <a:ext cx="6095520" cy="9428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i="1" lang="de-DE" sz="2800" spc="-1" strike="noStrike">
                <a:solidFill>
                  <a:srgbClr val="000000"/>
                </a:solidFill>
                <a:latin typeface="Calibri"/>
              </a:rPr>
              <a:t>Die Lauterbach‘sche Krankenhausreform:</a:t>
            </a:r>
            <a:endParaRPr b="0" lang="de-DE"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Vorhaltefinanzierung als „2. Säule“ (2)</a:t>
            </a:r>
            <a:endParaRPr b="0" lang="de-DE" sz="4400" spc="-1" strike="noStrike">
              <a:solidFill>
                <a:srgbClr val="000000"/>
              </a:solidFill>
              <a:latin typeface="Calibri"/>
            </a:endParaRPr>
          </a:p>
        </p:txBody>
      </p:sp>
      <p:sp>
        <p:nvSpPr>
          <p:cNvPr id="107" name="PlaceHolder 2"/>
          <p:cNvSpPr>
            <a:spLocks noGrp="1"/>
          </p:cNvSpPr>
          <p:nvPr>
            <p:ph/>
          </p:nvPr>
        </p:nvSpPr>
        <p:spPr>
          <a:xfrm>
            <a:off x="722520" y="1731960"/>
            <a:ext cx="11031480" cy="4350960"/>
          </a:xfrm>
          <a:prstGeom prst="rect">
            <a:avLst/>
          </a:prstGeom>
          <a:noFill/>
          <a:ln w="0">
            <a:noFill/>
          </a:ln>
        </p:spPr>
        <p:txBody>
          <a:bodyPr anchor="t">
            <a:normAutofit fontScale="85000"/>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Zuordnung der jetzigen DRG-Erlöse zu den Leistungsgruppen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Anfangs Verteilung auf die einzelnen Krankenhäuser nach Fallzahlen der Jahre 2022 und 2023</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lang="de-DE" sz="2800" spc="-1" strike="noStrike">
                <a:solidFill>
                  <a:srgbClr val="ff0000"/>
                </a:solidFill>
                <a:latin typeface="Calibri"/>
              </a:rPr>
              <a:t>Damit Mengenbezug und Anreiz zur Leistungsausdehnung zumindest im Jahr 2023</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Verteilung im Endstadium durch Mix aus</a:t>
            </a:r>
            <a:endParaRPr b="0" lang="de-DE" sz="32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800" spc="-1" strike="noStrike">
                <a:solidFill>
                  <a:srgbClr val="000000"/>
                </a:solidFill>
                <a:latin typeface="Calibri"/>
              </a:rPr>
              <a:t>Bevölkerungsbezug</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800" spc="-1" strike="noStrike">
                <a:solidFill>
                  <a:srgbClr val="000000"/>
                </a:solidFill>
                <a:latin typeface="Calibri"/>
              </a:rPr>
              <a:t>Prozess- und Ergebnisqualität</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800" spc="-1" strike="noStrike">
                <a:solidFill>
                  <a:srgbClr val="000000"/>
                </a:solidFill>
                <a:latin typeface="Calibri"/>
              </a:rPr>
              <a:t>Fallmenge</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lang="de-DE" sz="2800" spc="-1" strike="noStrike">
                <a:solidFill>
                  <a:srgbClr val="ff0000"/>
                </a:solidFill>
                <a:latin typeface="Calibri"/>
              </a:rPr>
              <a:t>Gewichtung der 3 Komponenten unklar </a:t>
            </a:r>
            <a:r>
              <a:rPr b="0" lang="de-DE" sz="2800" spc="-1" strike="noStrike">
                <a:solidFill>
                  <a:srgbClr val="000000"/>
                </a:solidFill>
                <a:latin typeface="Calibri"/>
              </a:rPr>
              <a:t>(</a:t>
            </a:r>
            <a:r>
              <a:rPr b="0" i="1" lang="de-DE" sz="2800" spc="-1" strike="noStrike">
                <a:solidFill>
                  <a:srgbClr val="000000"/>
                </a:solidFill>
                <a:latin typeface="Calibri"/>
              </a:rPr>
              <a:t>„unabhängige Institution“)</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44AEFA91-DBEE-4E30-9748-F88B06EF2D6C}" type="slidenum">
              <a:t>10</a:t>
            </a:fld>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Komponente Bevölkerungsbezug</a:t>
            </a:r>
            <a:endParaRPr b="0" lang="de-DE" sz="4400" spc="-1" strike="noStrike">
              <a:solidFill>
                <a:srgbClr val="000000"/>
              </a:solidFill>
              <a:latin typeface="Calibri"/>
            </a:endParaRPr>
          </a:p>
        </p:txBody>
      </p:sp>
      <p:sp>
        <p:nvSpPr>
          <p:cNvPr id="109" name="PlaceHolder 2"/>
          <p:cNvSpPr>
            <a:spLocks noGrp="1"/>
          </p:cNvSpPr>
          <p:nvPr>
            <p:ph/>
          </p:nvPr>
        </p:nvSpPr>
        <p:spPr>
          <a:xfrm>
            <a:off x="679320" y="1607400"/>
            <a:ext cx="11033280" cy="4569120"/>
          </a:xfrm>
          <a:prstGeom prst="rect">
            <a:avLst/>
          </a:prstGeom>
          <a:noFill/>
          <a:ln w="0">
            <a:noFill/>
          </a:ln>
        </p:spPr>
        <p:txBody>
          <a:bodyPr anchor="t">
            <a:normAutofit fontScale="87000"/>
          </a:bodyPr>
          <a:p>
            <a:pPr marL="228600" indent="-228600">
              <a:lnSpc>
                <a:spcPct val="90000"/>
              </a:lnSpc>
              <a:spcBef>
                <a:spcPts val="1001"/>
              </a:spcBef>
              <a:buClr>
                <a:srgbClr val="000000"/>
              </a:buClr>
              <a:buFont typeface="Wingdings" charset="2"/>
              <a:buChar char=""/>
            </a:pPr>
            <a:r>
              <a:rPr b="0" lang="de-DE" sz="2800" spc="-1" strike="noStrike">
                <a:solidFill>
                  <a:srgbClr val="000000"/>
                </a:solidFill>
                <a:latin typeface="Calibri"/>
              </a:rPr>
              <a:t>Mindestzahl von behandelten Patienten in der LG erforderlich</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lang="de-DE" sz="2400" spc="-1" strike="noStrike">
                <a:solidFill>
                  <a:srgbClr val="ff0000"/>
                </a:solidFill>
                <a:latin typeface="Calibri"/>
              </a:rPr>
              <a:t> </a:t>
            </a:r>
            <a:r>
              <a:rPr b="0" lang="de-DE" sz="2400" spc="-1" strike="noStrike">
                <a:solidFill>
                  <a:srgbClr val="ff0000"/>
                </a:solidFill>
                <a:latin typeface="Calibri"/>
              </a:rPr>
              <a:t>Zahl unklar, damit finanzielles Aus für kleine KHs oder Abteilungen möglich</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Gesondertes Mindestvorhaltebudget für KHs mit Sicherstellungszuschlag </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lang="de-DE" sz="2400" spc="-1" strike="noStrike">
                <a:solidFill>
                  <a:srgbClr val="ff0000"/>
                </a:solidFill>
                <a:latin typeface="Calibri"/>
              </a:rPr>
              <a:t>unklar ob aus gedeckelter Gesamtsumme oder statt SZ – nur 141 KHs, in Ba-Wü: 3</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 Zu versorgende Einwohner oder Einwohner, die </a:t>
            </a:r>
            <a:r>
              <a:rPr b="0" i="1" lang="de-DE" sz="3200" spc="-1" strike="noStrike">
                <a:solidFill>
                  <a:srgbClr val="000000"/>
                </a:solidFill>
                <a:latin typeface="Calibri"/>
              </a:rPr>
              <a:t>„versorgt werden“ (Wortlaut des Vorschlags)???</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lang="de-DE" sz="2800" spc="-1" strike="noStrike">
                <a:solidFill>
                  <a:srgbClr val="ff0000"/>
                </a:solidFill>
                <a:latin typeface="Calibri"/>
              </a:rPr>
              <a:t>Damit kein Bevölkerungsbezug, sondern Mengenbezug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a:t>
            </a:r>
            <a:r>
              <a:rPr b="0" i="1" lang="de-DE" sz="2800" spc="-1" strike="noStrike">
                <a:solidFill>
                  <a:srgbClr val="000000"/>
                </a:solidFill>
                <a:latin typeface="Calibri"/>
              </a:rPr>
              <a:t>Zu definierende Ambulantisierungsziele“ </a:t>
            </a:r>
            <a:r>
              <a:rPr b="0" lang="de-DE" sz="2800" spc="-1" strike="noStrike">
                <a:solidFill>
                  <a:srgbClr val="000000"/>
                </a:solidFill>
                <a:latin typeface="Calibri"/>
              </a:rPr>
              <a:t>sollen abgezogen werden</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lang="de-DE" sz="2400" spc="-1" strike="noStrike">
                <a:solidFill>
                  <a:srgbClr val="ff0000"/>
                </a:solidFill>
                <a:latin typeface="Calibri"/>
              </a:rPr>
              <a:t>Politische Vorgabe einer „Ambulantisierungsquote“ mit finanziellem Abzug bedeutet eine Verschärfung des finanziellen Drucks</a:t>
            </a:r>
            <a:endParaRPr b="0" lang="de-DE" sz="24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p:txBody>
      </p:sp>
      <p:sp>
        <p:nvSpPr>
          <p:cNvPr id="4" name="PlaceHolder 3"/>
          <p:cNvSpPr>
            <a:spLocks noGrp="1"/>
          </p:cNvSpPr>
          <p:nvPr>
            <p:ph type="sldNum" idx="5"/>
          </p:nvPr>
        </p:nvSpPr>
        <p:spPr/>
        <p:txBody>
          <a:bodyPr/>
          <a:p>
            <a:fld id="{0CE48237-6F9D-4F18-8496-23FEF8595CBF}" type="slidenum">
              <a:t>11</a:t>
            </a:fld>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Bevölkerungsbezug</a:t>
            </a:r>
            <a:endParaRPr b="0" lang="de-DE" sz="4400" spc="-1" strike="noStrike">
              <a:solidFill>
                <a:srgbClr val="000000"/>
              </a:solidFill>
              <a:latin typeface="Calibri"/>
            </a:endParaRPr>
          </a:p>
        </p:txBody>
      </p:sp>
      <p:sp>
        <p:nvSpPr>
          <p:cNvPr id="111" name="PlaceHolder 2"/>
          <p:cNvSpPr>
            <a:spLocks noGrp="1"/>
          </p:cNvSpPr>
          <p:nvPr>
            <p:ph/>
          </p:nvPr>
        </p:nvSpPr>
        <p:spPr>
          <a:xfrm>
            <a:off x="838080" y="1607400"/>
            <a:ext cx="10515240" cy="4569120"/>
          </a:xfrm>
          <a:prstGeom prst="rect">
            <a:avLst/>
          </a:prstGeom>
          <a:noFill/>
          <a:ln w="0">
            <a:noFill/>
          </a:ln>
        </p:spPr>
        <p:txBody>
          <a:bodyPr anchor="t">
            <a:normAutofit fontScale="94000"/>
          </a:bodyPr>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Anklänge an Capitation/Regionalbudgets - ein weiteres neoliberales Objekt der Begierde </a:t>
            </a:r>
            <a:r>
              <a:rPr b="0" lang="de-DE" sz="2800" spc="-1" strike="noStrike">
                <a:solidFill>
                  <a:srgbClr val="000000"/>
                </a:solidFill>
                <a:latin typeface="Calibri"/>
              </a:rPr>
              <a:t>(siehe Exkurs)</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Mengenbezug und finanzielle Steuerung über Mindestzahl von Patienten und evtl. auch über Zahl der versorgten Patienten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Wohin gehen die Gelder, die wg. angeblich möglicher Ambulantisierung abgezogen werden? Vermutlich Einsparung durch die Kassen!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Damit weniger Geld als bisher und nochmalige Verschärfung des finanziellen Drucks</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Was hat das mit Vorhaltefinanzierung zu tun?</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03904A1B-A53E-4136-8E90-5670FE411489}" type="slidenum">
              <a:t>12</a:t>
            </a:fld>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838080" y="17280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Capitation</a:t>
            </a:r>
            <a:endParaRPr b="0" lang="de-DE" sz="4400" spc="-1" strike="noStrike">
              <a:solidFill>
                <a:srgbClr val="000000"/>
              </a:solidFill>
              <a:latin typeface="Calibri"/>
            </a:endParaRPr>
          </a:p>
        </p:txBody>
      </p:sp>
      <p:sp>
        <p:nvSpPr>
          <p:cNvPr id="113" name="PlaceHolder 2"/>
          <p:cNvSpPr>
            <a:spLocks noGrp="1"/>
          </p:cNvSpPr>
          <p:nvPr>
            <p:ph/>
          </p:nvPr>
        </p:nvSpPr>
        <p:spPr>
          <a:xfrm>
            <a:off x="516240" y="1607400"/>
            <a:ext cx="11355840" cy="4569120"/>
          </a:xfrm>
          <a:prstGeom prst="rect">
            <a:avLst/>
          </a:prstGeom>
          <a:noFill/>
          <a:ln w="0">
            <a:noFill/>
          </a:ln>
        </p:spPr>
        <p:txBody>
          <a:bodyPr anchor="t">
            <a:normAutofit fontScale="68000"/>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Für die gesamte Versorgung der Bevölkerung (abgeschwächt aller Patienten) einer Region wird ein Jahresbudget festgelegt, mit dem die Leistungserbringer auskommen müssen</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Bei Vollausbau dieses Modells erstreckt sich das Budget über alle Behandlungsbereiche (ambulant/stationär, Nachsorge)</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klarer Anreiz zur Leistungsverweigerung bzw. zum Verschieben von Patienten</a:t>
            </a:r>
            <a:endParaRPr b="0" lang="de-DE" sz="3600" spc="-1" strike="noStrike">
              <a:solidFill>
                <a:srgbClr val="000000"/>
              </a:solidFill>
              <a:latin typeface="Calibri"/>
            </a:endParaRPr>
          </a:p>
          <a:p>
            <a:pPr marL="2286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klarer Anreiz zum (Personal-) Kostendumping </a:t>
            </a:r>
            <a:endParaRPr b="0" lang="de-DE" sz="3600" spc="-1" strike="noStrike">
              <a:solidFill>
                <a:srgbClr val="000000"/>
              </a:solidFill>
              <a:latin typeface="Calibri"/>
            </a:endParaRPr>
          </a:p>
          <a:p>
            <a:pPr marL="2286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wegen des Mengenbezugs wirkt das Modell der Kommission in diesem Fall aber nicht so</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Versuchsballon/Einschleichversuch für neue Modelle der finanziellen Steuerung</a:t>
            </a:r>
            <a:endParaRPr b="0" lang="de-DE" sz="36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D3AF871D-599D-4628-ACB4-C2B6B842E32E}" type="slidenum">
              <a:t>13</a:t>
            </a:fld>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Komponente Prozess- und Ergebnisqualität</a:t>
            </a:r>
            <a:endParaRPr b="0" lang="de-DE" sz="4400" spc="-1" strike="noStrike">
              <a:solidFill>
                <a:srgbClr val="000000"/>
              </a:solidFill>
              <a:latin typeface="Calibri"/>
            </a:endParaRPr>
          </a:p>
        </p:txBody>
      </p:sp>
      <p:sp>
        <p:nvSpPr>
          <p:cNvPr id="115" name="PlaceHolder 2"/>
          <p:cNvSpPr>
            <a:spLocks noGrp="1"/>
          </p:cNvSpPr>
          <p:nvPr>
            <p:ph/>
          </p:nvPr>
        </p:nvSpPr>
        <p:spPr>
          <a:xfrm>
            <a:off x="565200" y="1827360"/>
            <a:ext cx="11061000" cy="489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a:t>
            </a:r>
            <a:r>
              <a:rPr b="0" i="1" lang="de-DE" sz="3200" spc="-1" strike="noStrike">
                <a:solidFill>
                  <a:srgbClr val="000000"/>
                </a:solidFill>
                <a:latin typeface="Calibri"/>
              </a:rPr>
              <a:t>Je nach Leistungsgruppe sollen geeignete Kriterien der Prozess- und Ergebnisqualität die Höhe des Vorhalteanteils beeinflussen und damit gute Qualität fördern (…). Eine reine Orientierung an Qualitätsparametern wird von der Regierungskommission aber nicht empfohlen, weil die Messung von Prozess- und Ergebnisqualität nur eingeschränkt valide möglich ist und die besten Parameter für viele Leistungsgruppen strittig sind.“</a:t>
            </a:r>
            <a:endParaRPr b="0" lang="de-DE" sz="32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FBFD76B7-5899-40A4-A208-EE3F9FD4CE0F}" type="slidenum">
              <a:t>14</a:t>
            </a:fld>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Prozess- und Ergebnisqualität</a:t>
            </a:r>
            <a:endParaRPr b="0" lang="de-DE" sz="4400" spc="-1" strike="noStrike">
              <a:solidFill>
                <a:srgbClr val="000000"/>
              </a:solidFill>
              <a:latin typeface="Calibri"/>
            </a:endParaRPr>
          </a:p>
        </p:txBody>
      </p:sp>
      <p:sp>
        <p:nvSpPr>
          <p:cNvPr id="117" name="PlaceHolder 2"/>
          <p:cNvSpPr>
            <a:spLocks noGrp="1"/>
          </p:cNvSpPr>
          <p:nvPr>
            <p:ph/>
          </p:nvPr>
        </p:nvSpPr>
        <p:spPr>
          <a:xfrm>
            <a:off x="486720" y="1461960"/>
            <a:ext cx="11061000" cy="4890960"/>
          </a:xfrm>
          <a:prstGeom prst="rect">
            <a:avLst/>
          </a:prstGeom>
          <a:noFill/>
          <a:ln w="0">
            <a:noFill/>
          </a:ln>
        </p:spPr>
        <p:txBody>
          <a:bodyPr anchor="t">
            <a:normAutofit fontScale="88000"/>
          </a:bodyPr>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Die Parameter sind zwar strittig, aber sie machen es trotzdem!</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Finanzielle Steuerung (Belohnung/Bestrafung), anstatt die Qualität an allen bedarfsnotwendigen Standorten zu fördern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Tatsächlich angestrebt: „pay for performance“ ein Projekt der Neoliberalen und der Krankenkassen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Viele Studien beweisen: P4P bringt nichts für die Qualität, Gefahren (Schönung von Ergebnissen) drohen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 </a:t>
            </a:r>
            <a:r>
              <a:rPr b="0" lang="de-DE" sz="2800" spc="-1" strike="noStrike">
                <a:solidFill>
                  <a:srgbClr val="ff0000"/>
                </a:solidFill>
                <a:latin typeface="Calibri"/>
              </a:rPr>
              <a:t>Ausdehnung des Preissystems und Verschärfung der Konkurrenz, weil Kassen die Möglichkeit bekommen Einfluss auf die Höhe der Preise zu erlangen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Weiterentwicklung: Einzelverträge mit Krankenhäusern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Was hat das mit Vorhaltefinanzierung zu tun?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55E190AD-651F-437C-8BA2-88000857495D}" type="slidenum">
              <a:t>15</a:t>
            </a:fld>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Komponente Mengenbezug </a:t>
            </a:r>
            <a:endParaRPr b="0" lang="de-DE" sz="4400" spc="-1" strike="noStrike">
              <a:solidFill>
                <a:srgbClr val="000000"/>
              </a:solidFill>
              <a:latin typeface="Calibri"/>
            </a:endParaRPr>
          </a:p>
        </p:txBody>
      </p:sp>
      <p:sp>
        <p:nvSpPr>
          <p:cNvPr id="119" name="PlaceHolder 2"/>
          <p:cNvSpPr>
            <a:spLocks noGrp="1"/>
          </p:cNvSpPr>
          <p:nvPr>
            <p:ph/>
          </p:nvPr>
        </p:nvSpPr>
        <p:spPr>
          <a:xfrm>
            <a:off x="624240" y="1754640"/>
            <a:ext cx="10942920" cy="459864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Auszahlung der Vorhaltevergütung pro versorgtem Patienten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Begründung: </a:t>
            </a:r>
            <a:r>
              <a:rPr b="0" i="1" lang="de-DE" sz="3200" spc="-1" strike="noStrike">
                <a:solidFill>
                  <a:srgbClr val="000000"/>
                </a:solidFill>
                <a:latin typeface="Calibri"/>
              </a:rPr>
              <a:t>„Dieser ist notwendig, um den besonderen Aufwand von stark nachgefragten Krankenhäusern zu berücksichtigen und andersherum Krankenhäusern, die von Einweisern und Bevölkerung gemieden werden, nicht dauerhaft ein hohes Vorhaltebudget zuzuteilen.“</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A98974AC-83FF-4AA2-824F-4FFC3EFA3B55}" type="slidenum">
              <a:t>16</a:t>
            </a:fld>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Mengenbezug</a:t>
            </a:r>
            <a:endParaRPr b="0" lang="de-DE" sz="4400" spc="-1" strike="noStrike">
              <a:solidFill>
                <a:srgbClr val="000000"/>
              </a:solidFill>
              <a:latin typeface="Calibri"/>
            </a:endParaRPr>
          </a:p>
        </p:txBody>
      </p:sp>
      <p:sp>
        <p:nvSpPr>
          <p:cNvPr id="121" name="PlaceHolder 2"/>
          <p:cNvSpPr>
            <a:spLocks noGrp="1"/>
          </p:cNvSpPr>
          <p:nvPr>
            <p:ph/>
          </p:nvPr>
        </p:nvSpPr>
        <p:spPr>
          <a:xfrm>
            <a:off x="690480" y="1937160"/>
            <a:ext cx="10942920" cy="4598640"/>
          </a:xfrm>
          <a:prstGeom prst="rect">
            <a:avLst/>
          </a:prstGeom>
          <a:noFill/>
          <a:ln w="0">
            <a:noFill/>
          </a:ln>
        </p:spPr>
        <p:txBody>
          <a:bodyPr anchor="t">
            <a:normAutofit fontScale="97000"/>
          </a:bodyPr>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Damit wird die Idee der leistungs</a:t>
            </a:r>
            <a:r>
              <a:rPr b="1" lang="de-DE" sz="3200" spc="-1" strike="noStrike">
                <a:solidFill>
                  <a:srgbClr val="ff0000"/>
                </a:solidFill>
                <a:latin typeface="Calibri"/>
              </a:rPr>
              <a:t>unabhängigen </a:t>
            </a:r>
            <a:r>
              <a:rPr b="0" lang="de-DE" sz="3200" spc="-1" strike="noStrike">
                <a:solidFill>
                  <a:srgbClr val="ff0000"/>
                </a:solidFill>
                <a:latin typeface="Calibri"/>
              </a:rPr>
              <a:t>Vorhaltefinanzierung gänzlich ad absurdum geführt</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Letztlich wieder mengenabhängig (wie Fallpauschalensystem)</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Dahinter steht die Ideologie des homo oeconomicus, des „Nutzenoptimierers“, der nur das tut, was sich für ihn lohnt</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Die Motivation der Menschen in der Daseinsvorsorge ist hiervon meilenweit entfernt</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62E2A888-E17C-402D-B657-78FA2460F067}" type="slidenum">
              <a:t>17</a:t>
            </a:fld>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Gesamtbewertung</a:t>
            </a:r>
            <a:r>
              <a:rPr b="0" lang="de-DE" sz="4400" spc="-1" strike="noStrike" u="sng">
                <a:solidFill>
                  <a:srgbClr val="000000"/>
                </a:solidFill>
                <a:uFillTx/>
                <a:latin typeface="Calibri Light"/>
              </a:rPr>
              <a:t> Vorhaltebudget (1)</a:t>
            </a:r>
            <a:endParaRPr b="0" lang="de-DE" sz="4400" spc="-1" strike="noStrike">
              <a:solidFill>
                <a:srgbClr val="000000"/>
              </a:solidFill>
              <a:latin typeface="Calibri"/>
            </a:endParaRPr>
          </a:p>
        </p:txBody>
      </p:sp>
      <p:sp>
        <p:nvSpPr>
          <p:cNvPr id="123" name="PlaceHolder 2"/>
          <p:cNvSpPr>
            <a:spLocks noGrp="1"/>
          </p:cNvSpPr>
          <p:nvPr>
            <p:ph/>
          </p:nvPr>
        </p:nvSpPr>
        <p:spPr>
          <a:xfrm>
            <a:off x="516240" y="1461960"/>
            <a:ext cx="10837080" cy="5022720"/>
          </a:xfrm>
          <a:prstGeom prst="rect">
            <a:avLst/>
          </a:prstGeom>
          <a:noFill/>
          <a:ln w="0">
            <a:noFill/>
          </a:ln>
        </p:spPr>
        <p:txBody>
          <a:bodyPr anchor="t">
            <a:normAutofit fontScale="82000"/>
          </a:bodyPr>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Praktische Probleme der Verteilung:</a:t>
            </a:r>
            <a:endParaRPr b="0" lang="de-DE" sz="3200" spc="-1" strike="noStrike">
              <a:solidFill>
                <a:srgbClr val="000000"/>
              </a:solidFill>
              <a:latin typeface="Calibri"/>
            </a:endParaRPr>
          </a:p>
          <a:p>
            <a:pPr lvl="1" marL="685800" indent="-228600">
              <a:lnSpc>
                <a:spcPct val="90000"/>
              </a:lnSpc>
              <a:spcBef>
                <a:spcPts val="499"/>
              </a:spcBef>
              <a:buClr>
                <a:srgbClr val="000000"/>
              </a:buClr>
              <a:buFont typeface="Wingdings" charset="2"/>
              <a:buChar char=""/>
            </a:pPr>
            <a:r>
              <a:rPr b="0" lang="de-DE" sz="2800" spc="-1" strike="noStrike">
                <a:solidFill>
                  <a:srgbClr val="000000"/>
                </a:solidFill>
                <a:latin typeface="Calibri"/>
              </a:rPr>
              <a:t>Zuordnung der DRGs zu den Leistungsgruppen </a:t>
            </a:r>
            <a:r>
              <a:rPr b="0" lang="de-DE" sz="2800" spc="-1" strike="noStrike">
                <a:solidFill>
                  <a:srgbClr val="ff0000"/>
                </a:solidFill>
                <a:latin typeface="Calibri"/>
              </a:rPr>
              <a:t>– Überschneidungen?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Wingdings" charset="2"/>
              <a:buChar char=""/>
            </a:pPr>
            <a:r>
              <a:rPr b="0" lang="de-DE" sz="2800" spc="-1" strike="noStrike">
                <a:solidFill>
                  <a:srgbClr val="000000"/>
                </a:solidFill>
                <a:latin typeface="Calibri"/>
              </a:rPr>
              <a:t>Ermittlung der DRG-Erlöse je Leistungsgruppe und Bundesland </a:t>
            </a:r>
            <a:r>
              <a:rPr b="0" lang="de-DE" sz="2800" spc="-1" strike="noStrike">
                <a:solidFill>
                  <a:srgbClr val="ff0000"/>
                </a:solidFill>
                <a:latin typeface="Calibri"/>
              </a:rPr>
              <a:t>– Überschneidungen?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Wingdings" charset="2"/>
              <a:buChar char=""/>
            </a:pPr>
            <a:r>
              <a:rPr b="0" lang="de-DE" sz="2800" spc="-1" strike="noStrike">
                <a:solidFill>
                  <a:srgbClr val="000000"/>
                </a:solidFill>
                <a:latin typeface="Calibri"/>
              </a:rPr>
              <a:t>Aufteilung von 20% auf die KHs </a:t>
            </a:r>
            <a:r>
              <a:rPr b="0" lang="de-DE" sz="2800" spc="-1" strike="noStrike">
                <a:solidFill>
                  <a:srgbClr val="ff0000"/>
                </a:solidFill>
                <a:latin typeface="Calibri"/>
              </a:rPr>
              <a:t>- nach Fallzahl oder nach Casemixvolumen? </a:t>
            </a:r>
            <a:endParaRPr b="0" lang="de-DE" sz="2800" spc="-1" strike="noStrike">
              <a:solidFill>
                <a:srgbClr val="000000"/>
              </a:solidFill>
              <a:latin typeface="Calibri"/>
            </a:endParaRPr>
          </a:p>
          <a:p>
            <a:pPr lvl="1" marL="685800" indent="-228600">
              <a:lnSpc>
                <a:spcPct val="90000"/>
              </a:lnSpc>
              <a:spcBef>
                <a:spcPts val="499"/>
              </a:spcBef>
              <a:spcAft>
                <a:spcPts val="601"/>
              </a:spcAft>
              <a:buClr>
                <a:srgbClr val="000000"/>
              </a:buClr>
              <a:buFont typeface="Wingdings" charset="2"/>
              <a:buChar char=""/>
            </a:pPr>
            <a:r>
              <a:rPr b="0" lang="de-DE" sz="2800" spc="-1" strike="noStrike">
                <a:solidFill>
                  <a:srgbClr val="000000"/>
                </a:solidFill>
                <a:latin typeface="Calibri"/>
              </a:rPr>
              <a:t>Verteilung der Zahlbeträge auf die Kassen </a:t>
            </a:r>
            <a:r>
              <a:rPr b="0" lang="de-DE" sz="2800" spc="-1" strike="noStrike">
                <a:solidFill>
                  <a:srgbClr val="ff0000"/>
                </a:solidFill>
                <a:latin typeface="Calibri"/>
              </a:rPr>
              <a:t>– Abzüge von den Rechnungen und Überweisung der Abzüge an Bundesamt für Soziale Sicherung? Gemeinsamer Fond?</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3200" spc="-1" strike="noStrike">
                <a:solidFill>
                  <a:srgbClr val="ff0000"/>
                </a:solidFill>
                <a:latin typeface="Calibri"/>
              </a:rPr>
              <a:t> </a:t>
            </a:r>
            <a:r>
              <a:rPr b="0" lang="de-DE" sz="3200" spc="-1" strike="noStrike">
                <a:solidFill>
                  <a:srgbClr val="ff0000"/>
                </a:solidFill>
                <a:latin typeface="Calibri"/>
              </a:rPr>
              <a:t>Ggf. erhebliche (nicht sachgerechte)Verwerfungen im Vergleich zu den Ist-Erlösen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3200" spc="-1" strike="noStrike">
                <a:solidFill>
                  <a:srgbClr val="ff0000"/>
                </a:solidFill>
                <a:latin typeface="Calibri"/>
              </a:rPr>
              <a:t>Grundsätzlich falsch: Verknüpfung von LG/Level mit Vergütung</a:t>
            </a:r>
            <a:endParaRPr b="0" lang="de-DE" sz="32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66C15A2F-4796-4CE1-9563-898DB7D4EC69}" type="slidenum">
              <a:t>18</a:t>
            </a:fld>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type="title"/>
          </p:nvPr>
        </p:nvSpPr>
        <p:spPr>
          <a:xfrm>
            <a:off x="838080" y="2808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Gesamtbewertung</a:t>
            </a:r>
            <a:r>
              <a:rPr b="0" lang="de-DE" sz="4400" spc="-1" strike="noStrike" u="sng">
                <a:solidFill>
                  <a:srgbClr val="000000"/>
                </a:solidFill>
                <a:uFillTx/>
                <a:latin typeface="Calibri Light"/>
              </a:rPr>
              <a:t> Vorhaltebudget (2)</a:t>
            </a:r>
            <a:endParaRPr b="0" lang="de-DE" sz="4400" spc="-1" strike="noStrike">
              <a:solidFill>
                <a:srgbClr val="000000"/>
              </a:solidFill>
              <a:latin typeface="Calibri"/>
            </a:endParaRPr>
          </a:p>
        </p:txBody>
      </p:sp>
      <p:sp>
        <p:nvSpPr>
          <p:cNvPr id="125" name="PlaceHolder 2"/>
          <p:cNvSpPr>
            <a:spLocks noGrp="1"/>
          </p:cNvSpPr>
          <p:nvPr>
            <p:ph/>
          </p:nvPr>
        </p:nvSpPr>
        <p:spPr>
          <a:xfrm>
            <a:off x="516240" y="1461960"/>
            <a:ext cx="10837080" cy="4986360"/>
          </a:xfrm>
          <a:prstGeom prst="rect">
            <a:avLst/>
          </a:prstGeom>
          <a:noFill/>
          <a:ln w="0">
            <a:noFill/>
          </a:ln>
        </p:spPr>
        <p:txBody>
          <a:bodyPr anchor="t">
            <a:normAutofit fontScale="94000"/>
          </a:bodyPr>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Der Deckel bleibt drauf. Damit bleibt auch die bestehende Unterfinanzierung</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Letztlich nur Umverteilung!</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Auch keine Änderung bei der Investitionskostenfinanzierung</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Gewisse Umschichtung der Einnahmen von elektiven Versorgungsbereichen (z.B. Gelenkersatz) in bisher verlustbringende Bereiche (z.B. Notfallversorgung, Kinderkliniken, Geburtshilfen) sind möglich (aber nicht sicher), das ändert aber nichts am Grundproblem</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Nochmalige Ausdehnung der bürokratischen Anforderungen (zu den DRGs jetzt auch noch für das Vorhaltebudget)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08C75C87-4FD0-467D-A3E7-FE5D7414F8AA}" type="slidenum">
              <a:t>19</a:t>
            </a:fld>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Ankündigungen</a:t>
            </a:r>
            <a:endParaRPr b="0" lang="de-DE" sz="4400" spc="-1" strike="noStrike">
              <a:solidFill>
                <a:srgbClr val="000000"/>
              </a:solidFill>
              <a:latin typeface="Calibri"/>
            </a:endParaRPr>
          </a:p>
        </p:txBody>
      </p:sp>
      <p:sp>
        <p:nvSpPr>
          <p:cNvPr id="93" name="PlaceHolder 2"/>
          <p:cNvSpPr>
            <a:spLocks noGrp="1"/>
          </p:cNvSpPr>
          <p:nvPr>
            <p:ph/>
          </p:nvPr>
        </p:nvSpPr>
        <p:spPr>
          <a:xfrm>
            <a:off x="838080" y="1825560"/>
            <a:ext cx="10515240" cy="4350960"/>
          </a:xfrm>
          <a:prstGeom prst="rect">
            <a:avLst/>
          </a:prstGeom>
          <a:noFill/>
          <a:ln w="0">
            <a:noFill/>
          </a:ln>
        </p:spPr>
        <p:txBody>
          <a:bodyPr anchor="t">
            <a:noAutofit/>
          </a:bodyPr>
          <a:p>
            <a:pPr>
              <a:lnSpc>
                <a:spcPct val="90000"/>
              </a:lnSpc>
              <a:spcBef>
                <a:spcPts val="1001"/>
              </a:spcBef>
              <a:buNone/>
              <a:tabLst>
                <a:tab algn="l" pos="0"/>
              </a:tabLst>
            </a:pPr>
            <a:r>
              <a:rPr b="0" lang="de-DE" sz="2800" spc="-1" strike="noStrike">
                <a:solidFill>
                  <a:srgbClr val="000000"/>
                </a:solidFill>
                <a:latin typeface="Calibri"/>
              </a:rPr>
              <a:t>O-Ton Lauterbach: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a:t>
            </a:r>
            <a:r>
              <a:rPr b="0" lang="de-DE" sz="2800" spc="-1" strike="noStrike">
                <a:solidFill>
                  <a:srgbClr val="000000"/>
                </a:solidFill>
                <a:latin typeface="Calibri"/>
              </a:rPr>
              <a:t>Überwindung DRGs“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a:t>
            </a:r>
            <a:r>
              <a:rPr b="0" lang="de-DE" sz="2800" spc="-1" strike="noStrike">
                <a:solidFill>
                  <a:srgbClr val="000000"/>
                </a:solidFill>
                <a:latin typeface="Calibri"/>
              </a:rPr>
              <a:t>Dramatische Entökonomisierung“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a:t>
            </a:r>
            <a:r>
              <a:rPr b="0" lang="de-DE" sz="2800" spc="-1" strike="noStrike">
                <a:solidFill>
                  <a:srgbClr val="000000"/>
                </a:solidFill>
                <a:latin typeface="Calibri"/>
              </a:rPr>
              <a:t>Revolution“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360000">
              <a:lnSpc>
                <a:spcPct val="90000"/>
              </a:lnSpc>
              <a:spcBef>
                <a:spcPts val="1001"/>
              </a:spcBef>
              <a:buClr>
                <a:srgbClr val="ff0000"/>
              </a:buClr>
              <a:buFont typeface="Wingdings" charset="2"/>
              <a:buChar char=""/>
              <a:tabLst>
                <a:tab algn="l" pos="0"/>
              </a:tabLst>
            </a:pPr>
            <a:r>
              <a:rPr b="0" lang="de-DE" sz="2800" spc="-1" strike="noStrike">
                <a:solidFill>
                  <a:srgbClr val="ff0000"/>
                </a:solidFill>
                <a:latin typeface="Calibri"/>
              </a:rPr>
              <a:t>Große Erwartungen geschürt</a:t>
            </a:r>
            <a:endParaRPr b="0" lang="de-DE" sz="2800" spc="-1" strike="noStrike">
              <a:solidFill>
                <a:srgbClr val="000000"/>
              </a:solidFill>
              <a:latin typeface="Calibri"/>
            </a:endParaRPr>
          </a:p>
          <a:p>
            <a:pPr marL="228600" indent="-360000">
              <a:lnSpc>
                <a:spcPct val="90000"/>
              </a:lnSpc>
              <a:spcBef>
                <a:spcPts val="1001"/>
              </a:spcBef>
              <a:buClr>
                <a:srgbClr val="ff0000"/>
              </a:buClr>
              <a:buFont typeface="Wingdings" charset="2"/>
              <a:buChar char=""/>
              <a:tabLst>
                <a:tab algn="l" pos="0"/>
              </a:tabLst>
            </a:pPr>
            <a:r>
              <a:rPr b="0" lang="de-DE" sz="2800" spc="-1" strike="noStrike">
                <a:solidFill>
                  <a:srgbClr val="ff0000"/>
                </a:solidFill>
                <a:latin typeface="Calibri"/>
              </a:rPr>
              <a:t>Falltiefe sehr groß</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F759A072-9FE1-415B-9D96-3B56B59CA8D7}" type="slidenum">
              <a:t>2</a:t>
            </a:fld>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838080" y="360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Gesamtbewertung</a:t>
            </a:r>
            <a:r>
              <a:rPr b="0" lang="de-DE" sz="4400" spc="-1" strike="noStrike" u="sng">
                <a:solidFill>
                  <a:srgbClr val="000000"/>
                </a:solidFill>
                <a:uFillTx/>
                <a:latin typeface="Calibri Light"/>
              </a:rPr>
              <a:t> Vorhaltebudget (3)</a:t>
            </a:r>
            <a:endParaRPr b="0" lang="de-DE" sz="4400" spc="-1" strike="noStrike">
              <a:solidFill>
                <a:srgbClr val="000000"/>
              </a:solidFill>
              <a:latin typeface="Calibri"/>
            </a:endParaRPr>
          </a:p>
        </p:txBody>
      </p:sp>
      <p:sp>
        <p:nvSpPr>
          <p:cNvPr id="127" name="PlaceHolder 2"/>
          <p:cNvSpPr>
            <a:spLocks noGrp="1"/>
          </p:cNvSpPr>
          <p:nvPr>
            <p:ph/>
          </p:nvPr>
        </p:nvSpPr>
        <p:spPr>
          <a:xfrm>
            <a:off x="516240" y="1461960"/>
            <a:ext cx="10837080" cy="5022720"/>
          </a:xfrm>
          <a:prstGeom prst="rect">
            <a:avLst/>
          </a:prstGeom>
          <a:noFill/>
          <a:ln w="0">
            <a:noFill/>
          </a:ln>
        </p:spPr>
        <p:txBody>
          <a:bodyPr anchor="t">
            <a:normAutofit fontScale="78000"/>
          </a:bodyPr>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Die DRGs umfassen zwar ein niedrigeres Volumen. Der Anreiz zur Leistungsausdehnung besteht aber weiterhin.</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Er wird sogar noch größer, weil nur darüber die Einnahmen gesteigert werden können (wenn das Vorhaltebudget nicht mengenabhängig wäre)</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Ist es mengenabhängig wirkt beides in dieselbe Richtung</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Das „Pflegebudget“ (ebenfalls Kürzung der DRGs um ca. 20%) hat zu keinerlei Änderungen bei der Mengenausweitung geführt</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Auch der MEA (Abzug 65%) und der FDA (Abzug 35% über 3 Jahre) haben zu keiner Änderung geführt.</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Der Anreiz zum (Personal-) Kostendumping bleibt sowohl für den DRG-Bereich als auch für den Vorhaltebereich bestehen</a:t>
            </a:r>
            <a:endParaRPr b="0" lang="de-DE" sz="32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92230C9B-65D8-418C-BFC1-BE5A1A2B3EE4}" type="slidenum">
              <a:t>20</a:t>
            </a:fld>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Gesamtbewertung</a:t>
            </a:r>
            <a:r>
              <a:rPr b="0" lang="de-DE" sz="4400" spc="-1" strike="noStrike" u="sng">
                <a:solidFill>
                  <a:srgbClr val="000000"/>
                </a:solidFill>
                <a:uFillTx/>
                <a:latin typeface="Calibri Light"/>
              </a:rPr>
              <a:t> Vorhaltebudget (4)</a:t>
            </a:r>
            <a:endParaRPr b="0" lang="de-DE" sz="4400" spc="-1" strike="noStrike">
              <a:solidFill>
                <a:srgbClr val="000000"/>
              </a:solidFill>
              <a:latin typeface="Calibri"/>
            </a:endParaRPr>
          </a:p>
        </p:txBody>
      </p:sp>
      <p:sp>
        <p:nvSpPr>
          <p:cNvPr id="129" name="PlaceHolder 2"/>
          <p:cNvSpPr>
            <a:spLocks noGrp="1"/>
          </p:cNvSpPr>
          <p:nvPr>
            <p:ph/>
          </p:nvPr>
        </p:nvSpPr>
        <p:spPr>
          <a:xfrm>
            <a:off x="471600" y="1514520"/>
            <a:ext cx="11154240" cy="5022720"/>
          </a:xfrm>
          <a:prstGeom prst="rect">
            <a:avLst/>
          </a:prstGeom>
          <a:noFill/>
          <a:ln w="0">
            <a:noFill/>
          </a:ln>
        </p:spPr>
        <p:txBody>
          <a:bodyPr anchor="t">
            <a:normAutofit fontScale="97000"/>
          </a:bodyPr>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Die Vorhaltefinanzierung ist ein Budget, das ebenfalls zumindest teilweise mengenabhängig vergeben wird </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Auch ohne Mengenbezug gilt: Budgets sind eine Form der finanziellen Steuerung. Bei Budgets sind Gewinne möglich, Kostendumping lohnt</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Verwendung der Gelder nicht zweckgebunden, Gewinnabfuhr weiterhin möglich</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Das „Pflegebudget“ ist kein Budget sondern zweckgebundene Selbstkostendeckung - Gewinne sind dabei nicht möglich</a:t>
            </a:r>
            <a:endParaRPr b="0" lang="de-DE" sz="32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ED2F37E9-FEE6-410A-AC6E-1F35E783B15C}" type="slidenum">
              <a:t>21</a:t>
            </a:fld>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Gesamtbewertung Vorhaltebudget (5)</a:t>
            </a:r>
            <a:endParaRPr b="0" lang="de-DE" sz="4400" spc="-1" strike="noStrike">
              <a:solidFill>
                <a:srgbClr val="000000"/>
              </a:solidFill>
              <a:latin typeface="Calibri"/>
            </a:endParaRPr>
          </a:p>
        </p:txBody>
      </p:sp>
      <p:sp>
        <p:nvSpPr>
          <p:cNvPr id="131" name="PlaceHolder 2"/>
          <p:cNvSpPr>
            <a:spLocks noGrp="1"/>
          </p:cNvSpPr>
          <p:nvPr>
            <p:ph/>
          </p:nvPr>
        </p:nvSpPr>
        <p:spPr>
          <a:xfrm>
            <a:off x="516240" y="1461960"/>
            <a:ext cx="10837080" cy="5022720"/>
          </a:xfrm>
          <a:prstGeom prst="rect">
            <a:avLst/>
          </a:prstGeom>
          <a:noFill/>
          <a:ln w="0">
            <a:noFill/>
          </a:ln>
        </p:spPr>
        <p:txBody>
          <a:bodyPr anchor="t">
            <a:normAutofit/>
          </a:bodyPr>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In der Daseinsvorsorge haben Gewinne, Preise und Wettbewerb nichts verloren. Das Einzige, was hilft, ist die Abschaffung der DRGs, die (Wieder-) Einführung einer kostendeckenden Finanzierung und das Verbot von Gewinnen </a:t>
            </a:r>
            <a:r>
              <a:rPr b="0" lang="de-DE" sz="3200" spc="-1" strike="noStrike">
                <a:solidFill>
                  <a:srgbClr val="000000"/>
                </a:solidFill>
                <a:latin typeface="Calibri"/>
              </a:rPr>
              <a:t>(siehe Exkurs Selbstkostendeckung)</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Minimalforderung: Wenn Vorhaltefinanzierung, dann Ausgliederung der gesamten Personalkosten aus den DRGs und ihre kostendeckende Refinanzierung</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22176137-DEDF-445F-83C6-B518B70BD996}" type="slidenum">
              <a:t>22</a:t>
            </a:fld>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Selbstkostendeckung</a:t>
            </a:r>
            <a:endParaRPr b="0" lang="de-DE" sz="4400" spc="-1" strike="noStrike">
              <a:solidFill>
                <a:srgbClr val="000000"/>
              </a:solidFill>
              <a:latin typeface="Calibri"/>
            </a:endParaRPr>
          </a:p>
        </p:txBody>
      </p:sp>
      <p:sp>
        <p:nvSpPr>
          <p:cNvPr id="133" name="PlaceHolder 2"/>
          <p:cNvSpPr>
            <a:spLocks noGrp="1"/>
          </p:cNvSpPr>
          <p:nvPr>
            <p:ph/>
          </p:nvPr>
        </p:nvSpPr>
        <p:spPr>
          <a:xfrm>
            <a:off x="782640" y="1593360"/>
            <a:ext cx="10570680" cy="458352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Galt in Deutschland zwischen 1972 und 1984</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Alle wirtschaftlich entstandenen Kosten mussten von den Kassen refinanziert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Unterjährig erfolgte die Vergütung der Krankenhäuser über tagesgleiche Pflegesätze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Am Jahresende wurde „spitz“ abgerechnet: Überzahlungen im Verhältnis zu den entstandenen Kosten mussten zurückgezahlt werden, Unterzahlungen mussten von den Kassen nachfinanziert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hatten das Recht die Wirtschaftlichkeit zu prüfen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Gewinne waren damit verboten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Damit keine Anreiz zu unnötiger Leistungsausdehnung, zu (Personal-) Kostendumping und auch nicht zu Verweildauerverlängerung</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A6E0A075-96F5-40A3-8217-619BC63E5AE6}" type="slidenum">
              <a:t>23</a:t>
            </a:fld>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34" name="PlaceHolder 1"/>
          <p:cNvSpPr>
            <a:spLocks noGrp="1"/>
          </p:cNvSpPr>
          <p:nvPr>
            <p:ph type="title"/>
          </p:nvPr>
        </p:nvSpPr>
        <p:spPr>
          <a:xfrm>
            <a:off x="838080" y="27360"/>
            <a:ext cx="10515240" cy="1325160"/>
          </a:xfrm>
          <a:prstGeom prst="rect">
            <a:avLst/>
          </a:prstGeom>
          <a:noFill/>
          <a:ln w="0">
            <a:noFill/>
          </a:ln>
        </p:spPr>
        <p:txBody>
          <a:bodyPr anchor="ctr">
            <a:noAutofit/>
          </a:bodyPr>
          <a:p>
            <a:pPr>
              <a:lnSpc>
                <a:spcPct val="90000"/>
              </a:lnSpc>
              <a:buNone/>
            </a:pPr>
            <a:r>
              <a:rPr b="0" lang="de-DE" sz="4400" spc="-1" strike="noStrike" u="sng">
                <a:solidFill>
                  <a:srgbClr val="0070c0"/>
                </a:solidFill>
                <a:uFillTx/>
                <a:latin typeface="Calibri Light"/>
              </a:rPr>
              <a:t>Vorhaltevergütung nach BMG (1) </a:t>
            </a:r>
            <a:endParaRPr b="0" lang="de-DE" sz="4400" spc="-1" strike="noStrike">
              <a:solidFill>
                <a:srgbClr val="000000"/>
              </a:solidFill>
              <a:latin typeface="Calibri"/>
            </a:endParaRPr>
          </a:p>
        </p:txBody>
      </p:sp>
      <p:sp>
        <p:nvSpPr>
          <p:cNvPr id="135" name="PlaceHolder 2"/>
          <p:cNvSpPr>
            <a:spLocks noGrp="1"/>
          </p:cNvSpPr>
          <p:nvPr>
            <p:ph/>
          </p:nvPr>
        </p:nvSpPr>
        <p:spPr>
          <a:xfrm>
            <a:off x="838080" y="1292760"/>
            <a:ext cx="10515240" cy="4818240"/>
          </a:xfrm>
          <a:prstGeom prst="rect">
            <a:avLst/>
          </a:prstGeom>
          <a:noFill/>
          <a:ln w="0">
            <a:noFill/>
          </a:ln>
        </p:spPr>
        <p:txBody>
          <a:bodyPr anchor="t">
            <a:normAutofit fontScale="82000"/>
          </a:bodyPr>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Gedeckeltes Gesamterlösvolumen bleibt und damit Unterfinanzierung</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Umstieg von Berechnung über Erlöse auf Berechnung über Kosten (Vorhalterelativgewichte jeder DRG)</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Anfangs normative Festlegung des V-RG (Prozentsatz der aDRG), später Kalkulation durch Selbstverwaltungsparteien</a:t>
            </a:r>
            <a:r>
              <a:rPr b="0" lang="de-DE" sz="2800" spc="-1" strike="noStrike">
                <a:solidFill>
                  <a:srgbClr val="ff0000"/>
                </a:solidFill>
                <a:latin typeface="Calibri"/>
              </a:rPr>
              <a:t> (wie??)</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Jede DRG bekommt ein Vorhalte-Relativgewicht (wird einbehalten) und ein „Rest-Relativgewicht“, das weiterhin pro Fall ausbezahlt wird.</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Beispiel Relativgewicht einer gDRG = 1: zerfällt in Vorhalterelativgewicht von 20% = 0,2, Pflegerelativgewicht von 20% = 0,2 und „Rest“-Relativgewicht (rDRG) von 0,6</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Eigene Ausweisung eines Pflegerelativgewichts </a:t>
            </a:r>
            <a:endParaRPr b="0" lang="de-DE" sz="2800" spc="-1" strike="noStrike">
              <a:solidFill>
                <a:srgbClr val="000000"/>
              </a:solidFill>
              <a:latin typeface="Calibri"/>
            </a:endParaRPr>
          </a:p>
          <a:p>
            <a:pPr marL="228600" indent="-228600">
              <a:lnSpc>
                <a:spcPct val="90000"/>
              </a:lnSpc>
              <a:spcBef>
                <a:spcPts val="1001"/>
              </a:spcBef>
              <a:buClr>
                <a:srgbClr val="00b050"/>
              </a:buClr>
              <a:buFont typeface="Arial"/>
              <a:buChar char="•"/>
            </a:pPr>
            <a:r>
              <a:rPr b="0" lang="de-DE" sz="2800" spc="-1" strike="noStrike">
                <a:solidFill>
                  <a:srgbClr val="00b050"/>
                </a:solidFill>
                <a:latin typeface="Calibri"/>
              </a:rPr>
              <a:t>2.Papier: Selbstkostendeckung Pflege bleibt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C4C3989E-3155-4E48-90F5-E7664F2D6C43}" type="slidenum">
              <a:t>24</a:t>
            </a:fld>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36"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70c0"/>
                </a:solidFill>
                <a:uFillTx/>
                <a:latin typeface="Calibri Light"/>
              </a:rPr>
              <a:t>Vorhaltevergütung nach BMG (2) </a:t>
            </a:r>
            <a:endParaRPr b="0" lang="de-DE" sz="4400" spc="-1" strike="noStrike">
              <a:solidFill>
                <a:srgbClr val="000000"/>
              </a:solidFill>
              <a:latin typeface="Calibri"/>
            </a:endParaRPr>
          </a:p>
        </p:txBody>
      </p:sp>
      <p:sp>
        <p:nvSpPr>
          <p:cNvPr id="137" name="PlaceHolder 2"/>
          <p:cNvSpPr>
            <a:spLocks noGrp="1"/>
          </p:cNvSpPr>
          <p:nvPr>
            <p:ph/>
          </p:nvPr>
        </p:nvSpPr>
        <p:spPr>
          <a:xfrm>
            <a:off x="838080" y="1436760"/>
            <a:ext cx="10792080" cy="4763160"/>
          </a:xfrm>
          <a:prstGeom prst="rect">
            <a:avLst/>
          </a:prstGeom>
          <a:noFill/>
          <a:ln w="0">
            <a:noFill/>
          </a:ln>
        </p:spPr>
        <p:txBody>
          <a:bodyPr anchor="t">
            <a:normAutofit fontScale="75000"/>
          </a:bodyPr>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Auszahlung anfangs (budgetneutrale Phase) über die mit den Kassen vereinbarte Fallzahl (wohl 2024)</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Später: Land weist auch den „Umfang“ der Leistungen zu (wie NRW)</a:t>
            </a:r>
            <a:endParaRPr b="0" lang="de-DE" sz="2800" spc="-1" strike="noStrike">
              <a:solidFill>
                <a:srgbClr val="000000"/>
              </a:solidFill>
              <a:latin typeface="Calibri"/>
            </a:endParaRPr>
          </a:p>
          <a:p>
            <a:pPr marL="228600" indent="-228600">
              <a:lnSpc>
                <a:spcPct val="90000"/>
              </a:lnSpc>
              <a:spcBef>
                <a:spcPts val="1001"/>
              </a:spcBef>
              <a:buClr>
                <a:srgbClr val="00b050"/>
              </a:buClr>
              <a:buFont typeface="Arial"/>
              <a:buChar char="•"/>
            </a:pPr>
            <a:r>
              <a:rPr b="0" lang="de-DE" sz="2800" spc="-1" strike="noStrike">
                <a:solidFill>
                  <a:srgbClr val="00b050"/>
                </a:solidFill>
                <a:latin typeface="Calibri"/>
              </a:rPr>
              <a:t>Änderung 2. Eckpunktepapier: „bedarfsbezogene“ Zuweisung </a:t>
            </a:r>
            <a:r>
              <a:rPr b="0" lang="de-DE" sz="2800" spc="-1" strike="noStrike">
                <a:solidFill>
                  <a:srgbClr val="000000"/>
                </a:solidFill>
                <a:latin typeface="Calibri"/>
              </a:rPr>
              <a:t>(Unterschied?) </a:t>
            </a:r>
            <a:r>
              <a:rPr b="0" lang="de-DE" sz="2800" spc="-1" strike="noStrike">
                <a:solidFill>
                  <a:srgbClr val="7030a0"/>
                </a:solidFill>
                <a:latin typeface="Calibri"/>
              </a:rPr>
              <a:t>– kommt wohl beides nicht</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Unterjährige Auszahlung über Zuschlag auf Fallabrechnung </a:t>
            </a:r>
            <a:r>
              <a:rPr b="0" i="1" lang="de-DE" sz="2800" spc="-1" strike="noStrike">
                <a:solidFill>
                  <a:srgbClr val="ff0000"/>
                </a:solidFill>
                <a:latin typeface="Calibri"/>
              </a:rPr>
              <a:t>(„bei Bedarf“ ??)</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am</a:t>
            </a:r>
            <a:r>
              <a:rPr b="0" lang="de-DE" sz="2800" spc="-1" strike="noStrike">
                <a:solidFill>
                  <a:srgbClr val="4472c4"/>
                </a:solidFill>
                <a:latin typeface="Calibri"/>
              </a:rPr>
              <a:t> Jahresende Ausgleich über Mindererlösausgleich </a:t>
            </a:r>
            <a:r>
              <a:rPr b="0" i="1" lang="de-DE" sz="2800" spc="-1" strike="noStrike">
                <a:solidFill>
                  <a:srgbClr val="ff0000"/>
                </a:solidFill>
                <a:latin typeface="Calibri"/>
              </a:rPr>
              <a:t>(„innerhalb eines Korridors“ ??)</a:t>
            </a:r>
            <a:r>
              <a:rPr b="0" i="1" lang="de-DE" sz="2800" spc="-1" strike="noStrike">
                <a:solidFill>
                  <a:srgbClr val="0070c0"/>
                </a:solidFill>
                <a:latin typeface="Calibri"/>
              </a:rPr>
              <a:t>, </a:t>
            </a:r>
            <a:r>
              <a:rPr b="0" lang="de-DE" sz="2800" spc="-1" strike="noStrike">
                <a:solidFill>
                  <a:srgbClr val="0070c0"/>
                </a:solidFill>
                <a:latin typeface="Calibri"/>
              </a:rPr>
              <a:t>wenn vorgegebene Fallzahl nicht erreicht wird (Mehrerlösausgleiche sind nicht nötig, wenn die vorgegebene Zahl eine Höchstgrenze ist)</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Mehrjährige Konvergenzphase</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0" lang="de-DE" sz="2800" spc="-1" strike="noStrike">
                <a:solidFill>
                  <a:srgbClr val="0070c0"/>
                </a:solidFill>
                <a:latin typeface="Calibri"/>
              </a:rPr>
              <a:t>Bedingung für Auszahlung der Vorhaltevergütung für eine LG: Erreichung der strukturellen Mindestanforderungen der LG, keine weiteren Anforderungen genannt (Mindestzahl, Prozess- und Ergebnisqualität)</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C46622DA-EFD0-49CE-B18B-5E209B15EAEA}" type="slidenum">
              <a:t>25</a:t>
            </a:fld>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38" name="PlaceHolder 1"/>
          <p:cNvSpPr>
            <a:spLocks noGrp="1"/>
          </p:cNvSpPr>
          <p:nvPr>
            <p:ph type="title"/>
          </p:nvPr>
        </p:nvSpPr>
        <p:spPr>
          <a:xfrm>
            <a:off x="401040" y="0"/>
            <a:ext cx="115250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Mögliche Berechnung des Vorhaltebudgets </a:t>
            </a:r>
            <a:r>
              <a:rPr b="0" lang="de-DE" sz="4400" spc="-1" strike="noStrike" u="sng">
                <a:solidFill>
                  <a:srgbClr val="2f5597"/>
                </a:solidFill>
                <a:uFillTx/>
                <a:latin typeface="Calibri Light"/>
              </a:rPr>
              <a:t>(BMG)</a:t>
            </a:r>
            <a:endParaRPr b="0" lang="de-DE" sz="4400" spc="-1" strike="noStrike">
              <a:solidFill>
                <a:srgbClr val="000000"/>
              </a:solidFill>
              <a:latin typeface="Calibri"/>
            </a:endParaRPr>
          </a:p>
        </p:txBody>
      </p:sp>
      <p:sp>
        <p:nvSpPr>
          <p:cNvPr id="139" name="PlaceHolder 2"/>
          <p:cNvSpPr>
            <a:spLocks noGrp="1"/>
          </p:cNvSpPr>
          <p:nvPr>
            <p:ph/>
          </p:nvPr>
        </p:nvSpPr>
        <p:spPr>
          <a:xfrm>
            <a:off x="401040" y="1459080"/>
            <a:ext cx="11327040" cy="4893840"/>
          </a:xfrm>
          <a:prstGeom prst="rect">
            <a:avLst/>
          </a:prstGeom>
          <a:noFill/>
          <a:ln w="0">
            <a:noFill/>
          </a:ln>
        </p:spPr>
        <p:txBody>
          <a:bodyPr anchor="t">
            <a:normAutofit fontScale="83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CM = Summe aller Relativgewichte einer/aller DRG je KH/Land/Deutschland</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Bekannt: Bundesweiter Gesamt-Casemix des jeweiligen Berechnungsjahres und Casemix für jede einzelne DRG - auch Aufteilung auf die einzelnen Bundesländer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Wenn Vorhalte-Relativgewicht jeder einzelnen DRG kalkuliert ist, lässt sich Vorhalte-CM jeder DRG berechnen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Wenn alle DRGs jeweils einer LG zugeordnet sind, ergibt sich der CM einer LG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Aufteilung des Vorhalte-CM jeder LG auf die Länder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Multiplikation Landesbasisfallwert x CM einer LG = Vorhaltebudget der LG im Land</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Aufteilung der Gesamtsumme auf die KHs (wie?)</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7C03CB9B-841C-42E0-8E1F-8844C9A2686D}" type="slidenum">
              <a:t>26</a:t>
            </a:fld>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40" name="PlaceHolder 1"/>
          <p:cNvSpPr>
            <a:spLocks noGrp="1"/>
          </p:cNvSpPr>
          <p:nvPr>
            <p:ph type="title"/>
          </p:nvPr>
        </p:nvSpPr>
        <p:spPr>
          <a:xfrm>
            <a:off x="838080" y="6876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a:t>
            </a:r>
            <a:r>
              <a:rPr b="0" lang="de-DE" sz="4400" spc="-1" strike="noStrike" u="sng">
                <a:solidFill>
                  <a:srgbClr val="0070c0"/>
                </a:solidFill>
                <a:uFillTx/>
                <a:latin typeface="Calibri Light"/>
              </a:rPr>
              <a:t> Vorhaltevergütung nach BMG </a:t>
            </a:r>
            <a:endParaRPr b="0" lang="de-DE" sz="4400" spc="-1" strike="noStrike">
              <a:solidFill>
                <a:srgbClr val="000000"/>
              </a:solidFill>
              <a:latin typeface="Calibri"/>
            </a:endParaRPr>
          </a:p>
        </p:txBody>
      </p:sp>
      <p:sp>
        <p:nvSpPr>
          <p:cNvPr id="141" name="PlaceHolder 2"/>
          <p:cNvSpPr>
            <a:spLocks noGrp="1"/>
          </p:cNvSpPr>
          <p:nvPr>
            <p:ph/>
          </p:nvPr>
        </p:nvSpPr>
        <p:spPr>
          <a:xfrm>
            <a:off x="709560" y="1550160"/>
            <a:ext cx="10783080" cy="4650120"/>
          </a:xfrm>
          <a:prstGeom prst="rect">
            <a:avLst/>
          </a:prstGeom>
          <a:noFill/>
          <a:ln w="0">
            <a:noFill/>
          </a:ln>
        </p:spPr>
        <p:txBody>
          <a:bodyPr anchor="t">
            <a:normAutofit fontScale="68000"/>
          </a:bodyPr>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Positiv: 3 Komponenten der Kommission (Bevölkerungsbezug, Prozess- und Ergebnisqualität, Mengenbezug) fallen weg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Unklar Höchstzahlen strafbewehrt - </a:t>
            </a:r>
            <a:r>
              <a:rPr b="0" lang="de-DE" sz="2800" spc="-1" strike="noStrike">
                <a:solidFill>
                  <a:srgbClr val="7030a0"/>
                </a:solidFill>
                <a:latin typeface="Calibri"/>
              </a:rPr>
              <a:t>kommen wohl nicht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Unklar: Mindestzahlen könnten als Qualitätskriterien wieder auftauchen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Alles auf Kostenbasis und damit von der Systematik näher an DRGs - auch die Auszahlung des Vorhaltebudgets (über Teil der Fallvergütung) mit Mindererlösausgleich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insgesamt weniger Verwaltungsaufwand und Bürokratie als Kommissionsvorschlag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Budgetneutrale Phase ist mengenabhängig </a:t>
            </a:r>
            <a:r>
              <a:rPr b="0" i="1" lang="de-DE" sz="2800" spc="-1" strike="noStrike">
                <a:solidFill>
                  <a:srgbClr val="ff0000"/>
                </a:solidFill>
                <a:latin typeface="Calibri"/>
              </a:rPr>
              <a:t>(„vereinbarte Fallzahl“</a:t>
            </a:r>
            <a:r>
              <a:rPr b="0" lang="de-DE" sz="2800" spc="-1" strike="noStrike">
                <a:solidFill>
                  <a:srgbClr val="ff0000"/>
                </a:solidFill>
                <a:latin typeface="Calibri"/>
              </a:rPr>
              <a:t>), hat aber keine Bedeutung, weil eben budgetneutral</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Endausbau: kein direkter Mengenbezug (wenn Mindererlösausgleich und zugewiesene Fallzahl) </a:t>
            </a:r>
            <a:r>
              <a:rPr b="0" lang="de-DE" sz="2800" spc="-1" strike="noStrike">
                <a:solidFill>
                  <a:srgbClr val="7030a0"/>
                </a:solidFill>
                <a:latin typeface="Calibri"/>
              </a:rPr>
              <a:t>- kommt wohl nicht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Aber: Verteilungsvolumen ist mengenabhängig (wenn DRG-Bereich weiterhin mengenabhängig, steigt das zu verteilende Gesamtvolumen bei Leistungssteigerungen)</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2CD95F0C-D4AA-4188-AB93-8F0C1342531A}" type="slidenum">
              <a:t>27</a:t>
            </a:fld>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42" name="PlaceHolder 1"/>
          <p:cNvSpPr>
            <a:spLocks noGrp="1"/>
          </p:cNvSpPr>
          <p:nvPr>
            <p:ph type="title"/>
          </p:nvPr>
        </p:nvSpPr>
        <p:spPr>
          <a:xfrm>
            <a:off x="838080" y="6876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a:t>
            </a:r>
            <a:r>
              <a:rPr b="0" lang="de-DE" sz="4400" spc="-1" strike="noStrike" u="sng">
                <a:solidFill>
                  <a:srgbClr val="0070c0"/>
                </a:solidFill>
                <a:uFillTx/>
                <a:latin typeface="Calibri Light"/>
              </a:rPr>
              <a:t> Vorhaltevergütung nach BMG </a:t>
            </a:r>
            <a:endParaRPr b="0" lang="de-DE" sz="4400" spc="-1" strike="noStrike">
              <a:solidFill>
                <a:srgbClr val="000000"/>
              </a:solidFill>
              <a:latin typeface="Calibri"/>
            </a:endParaRPr>
          </a:p>
        </p:txBody>
      </p:sp>
      <p:sp>
        <p:nvSpPr>
          <p:cNvPr id="143" name="PlaceHolder 2"/>
          <p:cNvSpPr>
            <a:spLocks noGrp="1"/>
          </p:cNvSpPr>
          <p:nvPr>
            <p:ph/>
          </p:nvPr>
        </p:nvSpPr>
        <p:spPr>
          <a:xfrm>
            <a:off x="709560" y="1550160"/>
            <a:ext cx="10783080" cy="4650120"/>
          </a:xfrm>
          <a:prstGeom prst="rect">
            <a:avLst/>
          </a:prstGeom>
          <a:noFill/>
          <a:ln w="0">
            <a:noFill/>
          </a:ln>
        </p:spPr>
        <p:txBody>
          <a:bodyPr anchor="t">
            <a:normAutofit fontScale="79000"/>
          </a:bodyPr>
          <a:p>
            <a:pPr marL="228600" indent="-228600">
              <a:lnSpc>
                <a:spcPct val="90000"/>
              </a:lnSpc>
              <a:spcBef>
                <a:spcPts val="1001"/>
              </a:spcBef>
              <a:buClr>
                <a:srgbClr val="ff0000"/>
              </a:buClr>
              <a:buFont typeface="Arial"/>
              <a:buChar char="•"/>
            </a:pPr>
            <a:r>
              <a:rPr b="0" lang="de-DE" sz="2800" spc="-1" strike="noStrike" u="sng">
                <a:solidFill>
                  <a:srgbClr val="ff0000"/>
                </a:solidFill>
                <a:uFillTx/>
                <a:latin typeface="Calibri"/>
              </a:rPr>
              <a:t>Hochgefährlich: </a:t>
            </a:r>
            <a:r>
              <a:rPr b="0" lang="de-DE" sz="2800" spc="-1" strike="noStrike">
                <a:solidFill>
                  <a:srgbClr val="ff0000"/>
                </a:solidFill>
                <a:latin typeface="Calibri"/>
              </a:rPr>
              <a:t>Höchstgrenzen der Fallzahlen pro LG</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400" spc="-1" strike="noStrike">
                <a:solidFill>
                  <a:srgbClr val="ff0000"/>
                </a:solidFill>
                <a:latin typeface="Calibri"/>
              </a:rPr>
              <a:t>Unklar ob strafbewehrt (keine Zahlungspflicht der Kassen, Entfernung aus KH-Plan - wie in NRW)</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400" spc="-1" strike="noStrike">
                <a:solidFill>
                  <a:srgbClr val="ff0000"/>
                </a:solidFill>
                <a:latin typeface="Calibri"/>
              </a:rPr>
              <a:t>Wenn strafbewehrt: Wirkung auch auf DRG-Bereich (ebenfalls Mengenbegrenzung)</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400" spc="-1" strike="noStrike">
                <a:solidFill>
                  <a:srgbClr val="ff0000"/>
                </a:solidFill>
                <a:latin typeface="Calibri"/>
              </a:rPr>
              <a:t>Wenn nicht strafbewehrt: Wirkung nur auf Vorhaltebudget (hier kein direkter Mengenbezug)</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Obergrenzen sind abzulehnen weil</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400" spc="-1" strike="noStrike">
                <a:solidFill>
                  <a:srgbClr val="ff0000"/>
                </a:solidFill>
                <a:latin typeface="Calibri"/>
              </a:rPr>
              <a:t>Morbiditätsrisiko geht von Kassen auf Krankenhäuser über</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400" spc="-1" strike="noStrike">
                <a:solidFill>
                  <a:srgbClr val="ff0000"/>
                </a:solidFill>
                <a:latin typeface="Calibri"/>
              </a:rPr>
              <a:t>Anreiz Patienten nicht mehr zu behandeln, wenn Grenze erreicht (Wartezeiten, Verschieben in andere Bereiche/KHs, damit Unterversorgung)</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u="sng">
                <a:solidFill>
                  <a:srgbClr val="ff0000"/>
                </a:solidFill>
                <a:uFillTx/>
                <a:latin typeface="Calibri"/>
              </a:rPr>
              <a:t>Hochgefährlich:</a:t>
            </a:r>
            <a:r>
              <a:rPr b="0" lang="de-DE" sz="2800" spc="-1" strike="noStrike">
                <a:solidFill>
                  <a:srgbClr val="ff0000"/>
                </a:solidFill>
                <a:latin typeface="Calibri"/>
              </a:rPr>
              <a:t> Umwandlung der Selbstkostendeckung in der Pflege am Bett in eine Pflege-DRG. Damit wieder Gewinne und Verluste möglich und die Zweckbindung entfällt </a:t>
            </a:r>
            <a:r>
              <a:rPr b="0" lang="de-DE" sz="2800" spc="-1" strike="noStrike">
                <a:solidFill>
                  <a:srgbClr val="00b050"/>
                </a:solidFill>
                <a:latin typeface="Calibri"/>
              </a:rPr>
              <a:t>(im 2.Papier wieder ausgeschlossen, außer für Level Ii)</a:t>
            </a:r>
            <a:endParaRPr b="0" lang="de-DE" sz="2800" spc="-1" strike="noStrike">
              <a:solidFill>
                <a:srgbClr val="000000"/>
              </a:solidFill>
              <a:latin typeface="Calibri"/>
            </a:endParaRPr>
          </a:p>
        </p:txBody>
      </p:sp>
      <p:sp>
        <p:nvSpPr>
          <p:cNvPr id="144" name="Textfeld 4"/>
          <p:cNvSpPr/>
          <p:nvPr/>
        </p:nvSpPr>
        <p:spPr>
          <a:xfrm rot="20075400">
            <a:off x="1087200" y="3013200"/>
            <a:ext cx="10013760" cy="577080"/>
          </a:xfrm>
          <a:prstGeom prst="rect">
            <a:avLst/>
          </a:prstGeom>
          <a:solidFill>
            <a:srgbClr val="ffff00">
              <a:alpha val="29000"/>
            </a:srgbClr>
          </a:solidFill>
          <a:ln w="0">
            <a:solidFill>
              <a:srgbClr val="4472c4"/>
            </a:solidFill>
          </a:ln>
        </p:spPr>
        <p:style>
          <a:lnRef idx="0"/>
          <a:fillRef idx="0"/>
          <a:effectRef idx="0"/>
          <a:fontRef idx="minor"/>
        </p:style>
        <p:txBody>
          <a:bodyPr lIns="90000" rIns="90000" tIns="45000" bIns="45000" anchor="t">
            <a:spAutoFit/>
          </a:bodyPr>
          <a:p>
            <a:pPr algn="ctr">
              <a:lnSpc>
                <a:spcPct val="100000"/>
              </a:lnSpc>
              <a:buNone/>
            </a:pPr>
            <a:r>
              <a:rPr b="0" lang="de-DE" sz="3200" spc="-1" strike="noStrike">
                <a:solidFill>
                  <a:srgbClr val="7030a0"/>
                </a:solidFill>
                <a:latin typeface="Calibri"/>
              </a:rPr>
              <a:t>Kommt wohl alles nicht</a:t>
            </a:r>
            <a:endParaRPr b="0" lang="de-DE" sz="3200" spc="-1" strike="noStrike">
              <a:latin typeface="Arial"/>
            </a:endParaRPr>
          </a:p>
        </p:txBody>
      </p:sp>
      <p:sp>
        <p:nvSpPr>
          <p:cNvPr id="4" name="PlaceHolder 3"/>
          <p:cNvSpPr>
            <a:spLocks noGrp="1"/>
          </p:cNvSpPr>
          <p:nvPr>
            <p:ph type="sldNum" idx="5"/>
          </p:nvPr>
        </p:nvSpPr>
        <p:spPr/>
        <p:txBody>
          <a:bodyPr/>
          <a:p>
            <a:fld id="{7965B75B-A93B-42E2-BDA2-CCE9C4404FCF}" type="slidenum">
              <a:t>28</a:t>
            </a:fld>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00">
            <a:alpha val="29000"/>
          </a:srgbClr>
        </a:solidFill>
      </p:bgPr>
    </p:bg>
    <p:spTree>
      <p:nvGrpSpPr>
        <p:cNvPr id="1" name=""/>
        <p:cNvGrpSpPr/>
        <p:nvPr/>
      </p:nvGrpSpPr>
      <p:grpSpPr>
        <a:xfrm>
          <a:off x="0" y="0"/>
          <a:ext cx="0" cy="0"/>
          <a:chOff x="0" y="0"/>
          <a:chExt cx="0" cy="0"/>
        </a:xfrm>
      </p:grpSpPr>
      <p:sp>
        <p:nvSpPr>
          <p:cNvPr id="145"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7030a0"/>
                </a:solidFill>
                <a:uFillTx/>
                <a:latin typeface="Calibri Light"/>
              </a:rPr>
              <a:t>Neuste Entwicklung: 3. Eckpunktepapier (1)</a:t>
            </a:r>
            <a:endParaRPr b="0" lang="de-DE" sz="4400" spc="-1" strike="noStrike">
              <a:solidFill>
                <a:srgbClr val="000000"/>
              </a:solidFill>
              <a:latin typeface="Calibri"/>
            </a:endParaRPr>
          </a:p>
        </p:txBody>
      </p:sp>
      <p:sp>
        <p:nvSpPr>
          <p:cNvPr id="146" name="PlaceHolder 2"/>
          <p:cNvSpPr>
            <a:spLocks noGrp="1"/>
          </p:cNvSpPr>
          <p:nvPr>
            <p:ph/>
          </p:nvPr>
        </p:nvSpPr>
        <p:spPr>
          <a:xfrm>
            <a:off x="445320" y="1825560"/>
            <a:ext cx="11300760" cy="4350960"/>
          </a:xfrm>
          <a:prstGeom prst="rect">
            <a:avLst/>
          </a:prstGeom>
          <a:noFill/>
          <a:ln w="0">
            <a:noFill/>
          </a:ln>
        </p:spPr>
        <p:txBody>
          <a:bodyPr anchor="t">
            <a:normAutofit fontScale="83000"/>
          </a:bodyPr>
          <a:p>
            <a:pPr marL="228600" indent="-228600">
              <a:lnSpc>
                <a:spcPct val="90000"/>
              </a:lnSpc>
              <a:spcBef>
                <a:spcPts val="1001"/>
              </a:spcBef>
              <a:buClr>
                <a:srgbClr val="7030a0"/>
              </a:buClr>
              <a:buFont typeface="Arial"/>
              <a:buChar char="•"/>
            </a:pPr>
            <a:r>
              <a:rPr b="0" i="1" lang="de-DE" sz="2800" spc="-1" strike="noStrike">
                <a:solidFill>
                  <a:srgbClr val="7030a0"/>
                </a:solidFill>
                <a:latin typeface="Calibri"/>
              </a:rPr>
              <a:t>Ausgegliedertes Volumen einheitlich 40% der DRGs, später Kalkulation</a:t>
            </a:r>
            <a:endParaRPr b="0" lang="de-DE" sz="2800" spc="-1" strike="noStrike">
              <a:solidFill>
                <a:srgbClr val="000000"/>
              </a:solidFill>
              <a:latin typeface="Calibri"/>
            </a:endParaRPr>
          </a:p>
          <a:p>
            <a:pPr marL="228600" indent="-228600">
              <a:lnSpc>
                <a:spcPct val="90000"/>
              </a:lnSpc>
              <a:spcBef>
                <a:spcPts val="1001"/>
              </a:spcBef>
              <a:buClr>
                <a:srgbClr val="7030a0"/>
              </a:buClr>
              <a:buFont typeface="Arial"/>
              <a:buChar char="•"/>
            </a:pPr>
            <a:r>
              <a:rPr b="0" i="1" lang="de-DE" sz="2800" spc="-1" strike="noStrike">
                <a:solidFill>
                  <a:srgbClr val="7030a0"/>
                </a:solidFill>
                <a:latin typeface="Calibri"/>
              </a:rPr>
              <a:t>„</a:t>
            </a:r>
            <a:r>
              <a:rPr b="0" i="1" lang="de-DE" sz="2800" spc="-1" strike="noStrike">
                <a:solidFill>
                  <a:srgbClr val="7030a0"/>
                </a:solidFill>
                <a:latin typeface="Calibri"/>
              </a:rPr>
              <a:t>Das aus den Fallpauschalen ausgegliederte Volumen wird ausgewiesen nach Land und Leistungsgruppen. Je Land und Leistungsgruppe wird das Volumen mit dem jeweiligen Landesbasisfallwert gewichtet. Das Vorhaltebudget im Land ist auf das jeweilige Jahr bezogen gedeckelt.“</a:t>
            </a:r>
            <a:endParaRPr b="0" lang="de-DE" sz="2800" spc="-1" strike="noStrike">
              <a:solidFill>
                <a:srgbClr val="000000"/>
              </a:solidFill>
              <a:latin typeface="Calibri"/>
            </a:endParaRPr>
          </a:p>
          <a:p>
            <a:pPr marL="228600" indent="-228600">
              <a:lnSpc>
                <a:spcPct val="90000"/>
              </a:lnSpc>
              <a:spcBef>
                <a:spcPts val="1001"/>
              </a:spcBef>
              <a:buClr>
                <a:srgbClr val="7030a0"/>
              </a:buClr>
              <a:buFont typeface="Wingdings" charset="2"/>
              <a:buChar char=""/>
            </a:pPr>
            <a:r>
              <a:rPr b="1" lang="de-DE" sz="2800" spc="-1" strike="noStrike">
                <a:solidFill>
                  <a:srgbClr val="7030a0"/>
                </a:solidFill>
                <a:latin typeface="Calibri"/>
              </a:rPr>
              <a:t>Damit gehen in das Ausgangsvolumen Mengensteigerungen und Upcoding ein.</a:t>
            </a:r>
            <a:endParaRPr b="0" lang="de-DE" sz="2800" spc="-1" strike="noStrike">
              <a:solidFill>
                <a:srgbClr val="000000"/>
              </a:solidFill>
              <a:latin typeface="Calibri"/>
            </a:endParaRPr>
          </a:p>
          <a:p>
            <a:pPr marL="228600" indent="-228600">
              <a:lnSpc>
                <a:spcPct val="90000"/>
              </a:lnSpc>
              <a:spcBef>
                <a:spcPts val="1001"/>
              </a:spcBef>
              <a:buClr>
                <a:srgbClr val="7030a0"/>
              </a:buClr>
              <a:buFont typeface="Arial"/>
              <a:buChar char="•"/>
            </a:pPr>
            <a:r>
              <a:rPr b="0" i="1" lang="de-DE" sz="2800" spc="-1" strike="noStrike">
                <a:solidFill>
                  <a:srgbClr val="7030a0"/>
                </a:solidFill>
                <a:latin typeface="Calibri"/>
              </a:rPr>
              <a:t>„</a:t>
            </a:r>
            <a:r>
              <a:rPr b="0" i="1" lang="de-DE" sz="2800" spc="-1" strike="noStrike">
                <a:solidFill>
                  <a:srgbClr val="7030a0"/>
                </a:solidFill>
                <a:latin typeface="Calibri"/>
              </a:rPr>
              <a:t>Jedes Krankenhaus wird in jeder ihm durch das Land zugewiesenen Leistungsgruppe nach seiner bisherigen Fallzahl und Fallschwere eingestuft“</a:t>
            </a:r>
            <a:endParaRPr b="0" lang="de-DE" sz="2800" spc="-1" strike="noStrike">
              <a:solidFill>
                <a:srgbClr val="000000"/>
              </a:solidFill>
              <a:latin typeface="Calibri"/>
            </a:endParaRPr>
          </a:p>
          <a:p>
            <a:pPr marL="228600" indent="-228600">
              <a:lnSpc>
                <a:spcPct val="90000"/>
              </a:lnSpc>
              <a:spcBef>
                <a:spcPts val="1001"/>
              </a:spcBef>
              <a:buClr>
                <a:srgbClr val="7030a0"/>
              </a:buClr>
              <a:buFont typeface="Wingdings" charset="2"/>
              <a:buChar char=""/>
            </a:pPr>
            <a:r>
              <a:rPr b="1" lang="de-DE" sz="2800" spc="-1" strike="noStrike">
                <a:solidFill>
                  <a:srgbClr val="7030a0"/>
                </a:solidFill>
                <a:latin typeface="Calibri"/>
              </a:rPr>
              <a:t>Damit werden die belohnt, die bisher am meisten in die Menge gegangen sind.</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1A7E0441-E3A8-4010-A4B4-B08920945438}" type="slidenum">
              <a:t>29</a:t>
            </a:fld>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Kommission</a:t>
            </a:r>
            <a:endParaRPr b="0" lang="de-DE" sz="4400" spc="-1" strike="noStrike">
              <a:solidFill>
                <a:srgbClr val="000000"/>
              </a:solidFill>
              <a:latin typeface="Calibri"/>
            </a:endParaRPr>
          </a:p>
        </p:txBody>
      </p:sp>
      <p:sp>
        <p:nvSpPr>
          <p:cNvPr id="95" name="PlaceHolder 2"/>
          <p:cNvSpPr>
            <a:spLocks noGrp="1"/>
          </p:cNvSpPr>
          <p:nvPr>
            <p:ph/>
          </p:nvPr>
        </p:nvSpPr>
        <p:spPr>
          <a:xfrm>
            <a:off x="649080" y="1461960"/>
            <a:ext cx="11031480" cy="47145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17 Mitglieder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Chefärzte und Aufsichtsratsmitglieder (Großkrankenhäuser), Gesundheitsökonomen, Soziologen, Juristen, Qualitätsmanager, Pflegewissenschaftler usw.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Keine Vertreter der Kassen und der Krankenhausgesellschaft und des GBA (Gemeinsamer Bundesausschuss)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Ideologische Leitfiguren: Busse und Augurzky</a:t>
            </a:r>
            <a:endParaRPr b="0" lang="de-DE" sz="2800" spc="-1" strike="noStrike">
              <a:solidFill>
                <a:srgbClr val="000000"/>
              </a:solidFill>
              <a:latin typeface="Calibri"/>
            </a:endParaRPr>
          </a:p>
          <a:p>
            <a:pPr lvl="1" marL="685800" indent="-360000">
              <a:lnSpc>
                <a:spcPct val="90000"/>
              </a:lnSpc>
              <a:spcBef>
                <a:spcPts val="499"/>
              </a:spcBef>
              <a:buClr>
                <a:srgbClr val="ff0000"/>
              </a:buClr>
              <a:buFont typeface="Wingdings" charset="2"/>
              <a:buChar char=""/>
            </a:pPr>
            <a:r>
              <a:rPr b="0" lang="de-DE" sz="3000" spc="-1" strike="noStrike">
                <a:solidFill>
                  <a:srgbClr val="ff0000"/>
                </a:solidFill>
                <a:latin typeface="Calibri"/>
              </a:rPr>
              <a:t>Fürsprecher für Ökonomisierung, Bettenabbau und Krankenhausschließungen</a:t>
            </a:r>
            <a:endParaRPr b="0" lang="de-DE" sz="3000" spc="-1" strike="noStrike">
              <a:solidFill>
                <a:srgbClr val="000000"/>
              </a:solidFill>
              <a:latin typeface="Calibri"/>
            </a:endParaRPr>
          </a:p>
        </p:txBody>
      </p:sp>
      <p:sp>
        <p:nvSpPr>
          <p:cNvPr id="4" name="PlaceHolder 3"/>
          <p:cNvSpPr>
            <a:spLocks noGrp="1"/>
          </p:cNvSpPr>
          <p:nvPr>
            <p:ph type="sldNum" idx="5"/>
          </p:nvPr>
        </p:nvSpPr>
        <p:spPr/>
        <p:txBody>
          <a:bodyPr/>
          <a:p>
            <a:fld id="{9CDC76B3-38CD-455E-8F7F-57291F9BA499}" type="slidenum">
              <a:t>3</a:t>
            </a:fld>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00">
            <a:alpha val="29000"/>
          </a:srgbClr>
        </a:solidFill>
      </p:bgPr>
    </p:bg>
    <p:spTree>
      <p:nvGrpSpPr>
        <p:cNvPr id="1" name=""/>
        <p:cNvGrpSpPr/>
        <p:nvPr/>
      </p:nvGrpSpPr>
      <p:grpSpPr>
        <a:xfrm>
          <a:off x="0" y="0"/>
          <a:ext cx="0" cy="0"/>
          <a:chOff x="0" y="0"/>
          <a:chExt cx="0" cy="0"/>
        </a:xfrm>
      </p:grpSpPr>
      <p:sp>
        <p:nvSpPr>
          <p:cNvPr id="147"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7030a0"/>
                </a:solidFill>
                <a:uFillTx/>
                <a:latin typeface="Calibri Light"/>
              </a:rPr>
              <a:t>Neuste Entwicklung: 3. Eckpunktepapier (2)</a:t>
            </a:r>
            <a:endParaRPr b="0" lang="de-DE" sz="4400" spc="-1" strike="noStrike">
              <a:solidFill>
                <a:srgbClr val="000000"/>
              </a:solidFill>
              <a:latin typeface="Calibri"/>
            </a:endParaRPr>
          </a:p>
        </p:txBody>
      </p:sp>
      <p:sp>
        <p:nvSpPr>
          <p:cNvPr id="148" name="PlaceHolder 2"/>
          <p:cNvSpPr>
            <a:spLocks noGrp="1"/>
          </p:cNvSpPr>
          <p:nvPr>
            <p:ph/>
          </p:nvPr>
        </p:nvSpPr>
        <p:spPr>
          <a:xfrm>
            <a:off x="838080" y="1430280"/>
            <a:ext cx="10515240" cy="4782600"/>
          </a:xfrm>
          <a:prstGeom prst="rect">
            <a:avLst/>
          </a:prstGeom>
          <a:noFill/>
          <a:ln w="0">
            <a:noFill/>
          </a:ln>
        </p:spPr>
        <p:txBody>
          <a:bodyPr anchor="t">
            <a:normAutofit fontScale="64000"/>
          </a:bodyPr>
          <a:p>
            <a:pPr marL="228600" indent="-228600">
              <a:lnSpc>
                <a:spcPct val="90000"/>
              </a:lnSpc>
              <a:spcBef>
                <a:spcPts val="1001"/>
              </a:spcBef>
              <a:buClr>
                <a:srgbClr val="7030a0"/>
              </a:buClr>
              <a:buFont typeface="Arial"/>
              <a:buChar char="•"/>
            </a:pPr>
            <a:r>
              <a:rPr b="0" i="1" lang="de-DE" sz="2800" spc="-1" strike="noStrike">
                <a:solidFill>
                  <a:srgbClr val="7030a0"/>
                </a:solidFill>
                <a:latin typeface="Calibri"/>
              </a:rPr>
              <a:t>„</a:t>
            </a:r>
            <a:r>
              <a:rPr b="0" i="1" lang="de-DE" sz="2800" spc="-1" strike="noStrike">
                <a:solidFill>
                  <a:srgbClr val="7030a0"/>
                </a:solidFill>
                <a:latin typeface="Calibri"/>
              </a:rPr>
              <a:t>Die Einstufung wird zunächst nach zwei Jahren und danach alle fünf Jahre überprüft. Sofern sich die Fallzahl in einem Korridor von +/- 20 Prozent verändert, hat dies keine Auswirkungen auf die Einstufung bezüglich der Fallzahl. Die Entwicklung der Fallschwere wird bei einer Neueinstufung hingegen umfassend berücksichtigt. Damit werden Anreize für Mengensteigerungen gedämpft und Veränderungen bei der Fallschwere abgebildet.</a:t>
            </a:r>
            <a:endParaRPr b="0" lang="de-DE" sz="2800" spc="-1" strike="noStrike">
              <a:solidFill>
                <a:srgbClr val="000000"/>
              </a:solidFill>
              <a:latin typeface="Calibri"/>
            </a:endParaRPr>
          </a:p>
          <a:p>
            <a:pPr marL="228600" indent="-228600">
              <a:lnSpc>
                <a:spcPct val="90000"/>
              </a:lnSpc>
              <a:spcBef>
                <a:spcPts val="1001"/>
              </a:spcBef>
              <a:buClr>
                <a:srgbClr val="7030a0"/>
              </a:buClr>
              <a:buFont typeface="Wingdings" charset="2"/>
              <a:buChar char=""/>
            </a:pPr>
            <a:r>
              <a:rPr b="1" lang="de-DE" sz="2800" spc="-1" strike="noStrike">
                <a:solidFill>
                  <a:srgbClr val="7030a0"/>
                </a:solidFill>
                <a:latin typeface="Calibri"/>
              </a:rPr>
              <a:t>Damit besteht freie Fahrt für den DRG-Bereich. </a:t>
            </a:r>
            <a:endParaRPr b="0" lang="de-DE" sz="2800" spc="-1" strike="noStrike">
              <a:solidFill>
                <a:srgbClr val="000000"/>
              </a:solidFill>
              <a:latin typeface="Calibri"/>
            </a:endParaRPr>
          </a:p>
          <a:p>
            <a:pPr marL="228600" indent="-228600">
              <a:lnSpc>
                <a:spcPct val="90000"/>
              </a:lnSpc>
              <a:spcBef>
                <a:spcPts val="1001"/>
              </a:spcBef>
              <a:buClr>
                <a:srgbClr val="7030a0"/>
              </a:buClr>
              <a:buFont typeface="Wingdings" charset="2"/>
              <a:buChar char=""/>
            </a:pPr>
            <a:r>
              <a:rPr b="1" lang="de-DE" sz="2800" spc="-1" strike="noStrike">
                <a:solidFill>
                  <a:srgbClr val="7030a0"/>
                </a:solidFill>
                <a:latin typeface="Calibri"/>
              </a:rPr>
              <a:t>Die Befürchtung, dass (strafbewehrte) Höchstzahlen eingeführt werden ist vom Tisch</a:t>
            </a:r>
            <a:endParaRPr b="0" lang="de-DE" sz="2800" spc="-1" strike="noStrike">
              <a:solidFill>
                <a:srgbClr val="000000"/>
              </a:solidFill>
              <a:latin typeface="Calibri"/>
            </a:endParaRPr>
          </a:p>
          <a:p>
            <a:pPr marL="228600" indent="-228600">
              <a:lnSpc>
                <a:spcPct val="90000"/>
              </a:lnSpc>
              <a:spcBef>
                <a:spcPts val="1001"/>
              </a:spcBef>
              <a:buClr>
                <a:srgbClr val="7030a0"/>
              </a:buClr>
              <a:buFont typeface="Wingdings" charset="2"/>
              <a:buChar char=""/>
            </a:pPr>
            <a:r>
              <a:rPr b="1" lang="de-DE" sz="2800" spc="-1" strike="noStrike">
                <a:solidFill>
                  <a:srgbClr val="7030a0"/>
                </a:solidFill>
                <a:latin typeface="Calibri"/>
              </a:rPr>
              <a:t>Aber auch für den Vorhaltebereich lohnt sich Mengensteigerung und Upcoding zumindest mittelfristig: Mehr als 20% Mengensteigerung in 2/5 Jahren erhöht das Vorhaltebudget</a:t>
            </a:r>
            <a:endParaRPr b="0" lang="de-DE" sz="2800" spc="-1" strike="noStrike">
              <a:solidFill>
                <a:srgbClr val="000000"/>
              </a:solidFill>
              <a:latin typeface="Calibri"/>
            </a:endParaRPr>
          </a:p>
          <a:p>
            <a:pPr marL="228600" indent="-228600">
              <a:lnSpc>
                <a:spcPct val="90000"/>
              </a:lnSpc>
              <a:spcBef>
                <a:spcPts val="1001"/>
              </a:spcBef>
              <a:buClr>
                <a:srgbClr val="7030a0"/>
              </a:buClr>
              <a:buFont typeface="Wingdings" charset="2"/>
              <a:buChar char=""/>
            </a:pPr>
            <a:r>
              <a:rPr b="1" lang="de-DE" sz="2800" spc="-1" strike="noStrike">
                <a:solidFill>
                  <a:srgbClr val="7030a0"/>
                </a:solidFill>
                <a:latin typeface="Calibri"/>
              </a:rPr>
              <a:t>Kein Abzug Ambulantisierung erwähnt</a:t>
            </a:r>
            <a:endParaRPr b="0" lang="de-DE" sz="2800" spc="-1" strike="noStrike">
              <a:solidFill>
                <a:srgbClr val="000000"/>
              </a:solidFill>
              <a:latin typeface="Calibri"/>
            </a:endParaRPr>
          </a:p>
          <a:p>
            <a:pPr marL="228600" indent="-228600">
              <a:lnSpc>
                <a:spcPct val="90000"/>
              </a:lnSpc>
              <a:spcBef>
                <a:spcPts val="1001"/>
              </a:spcBef>
              <a:buClr>
                <a:srgbClr val="7030a0"/>
              </a:buClr>
              <a:buFont typeface="Wingdings" charset="2"/>
              <a:buChar char=""/>
            </a:pPr>
            <a:r>
              <a:rPr b="1" lang="de-DE" sz="2800" spc="-1" strike="noStrike">
                <a:solidFill>
                  <a:srgbClr val="7030a0"/>
                </a:solidFill>
                <a:latin typeface="Calibri"/>
              </a:rPr>
              <a:t>Gewichtungsfaktor für Uni-Kliniken</a:t>
            </a:r>
            <a:endParaRPr b="0" lang="de-DE" sz="2800" spc="-1" strike="noStrike">
              <a:solidFill>
                <a:srgbClr val="000000"/>
              </a:solidFill>
              <a:latin typeface="Calibri"/>
            </a:endParaRPr>
          </a:p>
          <a:p>
            <a:pPr marL="228600" indent="-228600">
              <a:lnSpc>
                <a:spcPct val="90000"/>
              </a:lnSpc>
              <a:spcBef>
                <a:spcPts val="1001"/>
              </a:spcBef>
              <a:buClr>
                <a:srgbClr val="7030a0"/>
              </a:buClr>
              <a:buFont typeface="Wingdings" charset="2"/>
              <a:buChar char=""/>
            </a:pPr>
            <a:r>
              <a:rPr b="1" lang="de-DE" sz="2800" spc="-1" strike="noStrike">
                <a:solidFill>
                  <a:srgbClr val="7030a0"/>
                </a:solidFill>
                <a:latin typeface="Calibri"/>
              </a:rPr>
              <a:t>Auszahlung über </a:t>
            </a:r>
            <a:r>
              <a:rPr b="1" i="1" lang="de-DE" sz="2800" spc="-1" strike="noStrike">
                <a:solidFill>
                  <a:srgbClr val="7030a0"/>
                </a:solidFill>
                <a:latin typeface="Calibri"/>
              </a:rPr>
              <a:t>„etablierte Zahlungswege“ </a:t>
            </a:r>
            <a:r>
              <a:rPr b="0" lang="de-DE" sz="2800" spc="-1" strike="noStrike">
                <a:solidFill>
                  <a:srgbClr val="000000"/>
                </a:solidFill>
                <a:latin typeface="Calibri"/>
              </a:rPr>
              <a:t>(nicht ausgeführt, vermutlich Aufschlag mit Spitzabrechnung am Jahresende und Mindererlösausgleich, wie in vorherigen Papieren)</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4223EA21-1C05-4D63-9C2B-0967C9D0D36E}" type="slidenum">
              <a:t>30</a:t>
            </a:fld>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type="title"/>
          </p:nvPr>
        </p:nvSpPr>
        <p:spPr>
          <a:xfrm>
            <a:off x="838080" y="181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Schlussfolgerungen</a:t>
            </a:r>
            <a:br>
              <a:rPr sz="4400"/>
            </a:br>
            <a:endParaRPr b="0" lang="de-DE" sz="4400" spc="-1" strike="noStrike">
              <a:solidFill>
                <a:srgbClr val="000000"/>
              </a:solidFill>
              <a:latin typeface="Calibri"/>
            </a:endParaRPr>
          </a:p>
        </p:txBody>
      </p:sp>
      <p:sp>
        <p:nvSpPr>
          <p:cNvPr id="150" name="PlaceHolder 2"/>
          <p:cNvSpPr>
            <a:spLocks noGrp="1"/>
          </p:cNvSpPr>
          <p:nvPr>
            <p:ph/>
          </p:nvPr>
        </p:nvSpPr>
        <p:spPr>
          <a:xfrm>
            <a:off x="738720" y="1188720"/>
            <a:ext cx="10614960" cy="5252040"/>
          </a:xfrm>
          <a:prstGeom prst="rect">
            <a:avLst/>
          </a:prstGeom>
          <a:noFill/>
          <a:ln w="0">
            <a:noFill/>
          </a:ln>
        </p:spPr>
        <p:txBody>
          <a:bodyPr anchor="t">
            <a:normAutofit fontScale="89000"/>
          </a:bodyPr>
          <a:p>
            <a:pPr marL="343080" indent="-343080">
              <a:lnSpc>
                <a:spcPct val="107000"/>
              </a:lnSpc>
              <a:spcBef>
                <a:spcPts val="1001"/>
              </a:spcBef>
              <a:spcAft>
                <a:spcPts val="499"/>
              </a:spcAft>
              <a:buClr>
                <a:srgbClr val="000000"/>
              </a:buClr>
              <a:buFont typeface="Wingdings 2" charset="2"/>
              <a:buChar char=""/>
            </a:pPr>
            <a:r>
              <a:rPr b="0" lang="de-DE" sz="1600" spc="-1" strike="noStrike">
                <a:solidFill>
                  <a:srgbClr val="000000"/>
                </a:solidFill>
                <a:latin typeface="Calibri"/>
                <a:ea typeface="Calibri"/>
              </a:rPr>
              <a:t>Betrachtet man die finanziellen Steuerungselemente, die es weiterhin gibt bzw. die neu vorgeschlagen werden (Mengenbezug, Fallschwere),  besteht die Gefahr, dass sie sinnvolle Planungsansätze konterkarieren und zum betriebswirtschaftlich bedingten Ausscheiden weiterer Krankenhäuser führen (kalte Strukturreform).</a:t>
            </a:r>
            <a:endParaRPr b="0" lang="de-DE" sz="16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1600" spc="-1" strike="noStrike">
                <a:solidFill>
                  <a:srgbClr val="000000"/>
                </a:solidFill>
                <a:latin typeface="Calibri"/>
                <a:ea typeface="Calibri"/>
              </a:rPr>
              <a:t>Die Verknüpfung von Planung und Finanzierung ist abzulehnen</a:t>
            </a:r>
            <a:endParaRPr b="0" lang="de-DE" sz="16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1600" spc="-1" strike="noStrike">
                <a:solidFill>
                  <a:srgbClr val="000000"/>
                </a:solidFill>
                <a:latin typeface="Calibri"/>
                <a:ea typeface="Calibri"/>
              </a:rPr>
              <a:t>Pauschalen und Budgets schaffen (genau wie Preise –DRGs) immer finanzielle Anreize, die realen Kosten zu drücken, um Gewinne zu erwirtschaften.</a:t>
            </a:r>
            <a:endParaRPr b="0" lang="de-DE" sz="16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1600" spc="-1" strike="noStrike">
                <a:solidFill>
                  <a:srgbClr val="000000"/>
                </a:solidFill>
                <a:latin typeface="Calibri"/>
                <a:ea typeface="Calibri"/>
              </a:rPr>
              <a:t>Die Reform hält den Kostendruck auf das Personal aufrecht</a:t>
            </a:r>
            <a:endParaRPr b="0" lang="de-DE" sz="16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1600" spc="-1" strike="noStrike">
                <a:solidFill>
                  <a:srgbClr val="000000"/>
                </a:solidFill>
                <a:latin typeface="Calibri"/>
                <a:ea typeface="Calibri"/>
              </a:rPr>
              <a:t>Die Vorschläge lassen eine „heilige Kuh“ unangetastet: Die Möglichkeit auch weiterhin mit Krankenhäusern Gewinne machen zu können. Dies wird insbesondere die privaten Klinikkonzerne erfreuen.</a:t>
            </a:r>
            <a:endParaRPr b="0" lang="de-DE" sz="16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1600" spc="-1" strike="noStrike">
                <a:solidFill>
                  <a:srgbClr val="000000"/>
                </a:solidFill>
                <a:latin typeface="Calibri"/>
                <a:ea typeface="Calibri"/>
              </a:rPr>
              <a:t>Die groß angekündigte Finanzierungsreform ist also letztlich ein Etikettenschwindel.</a:t>
            </a:r>
            <a:endParaRPr b="0" lang="de-DE" sz="16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1600" spc="-1" strike="noStrike">
                <a:solidFill>
                  <a:srgbClr val="000000"/>
                </a:solidFill>
                <a:latin typeface="Calibri"/>
                <a:ea typeface="Calibri"/>
              </a:rPr>
              <a:t>Eine Aufhebung der negativen Wirkungen der finanziellen Steuerung und insbesondere der DRGs (Mengenausweitung und Kostendumping) ist aufgrund der Vorhaltepauschalen nicht zu erwarten. Weitere Folgeprobleme drohen.</a:t>
            </a:r>
            <a:endParaRPr b="0" lang="de-DE" sz="16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1600" spc="-1" strike="noStrike">
                <a:solidFill>
                  <a:srgbClr val="000000"/>
                </a:solidFill>
                <a:latin typeface="Calibri"/>
                <a:ea typeface="Calibri"/>
              </a:rPr>
              <a:t>Personalkosten sind Vorhaltekosten. Sie müssen anhand einer bedarfsgerechten Personalbemessung geplant und zweckgebunden sowie kostendeckend finanziert werden</a:t>
            </a:r>
            <a:endParaRPr b="0" lang="de-DE" sz="16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1600" spc="-1" strike="noStrike">
                <a:solidFill>
                  <a:srgbClr val="000000"/>
                </a:solidFill>
                <a:latin typeface="Calibri"/>
                <a:ea typeface="Calibri"/>
              </a:rPr>
              <a:t>Letztlich hilft nur der Umstieg auf die Selbstkostendeckung</a:t>
            </a:r>
            <a:endParaRPr b="0" lang="de-DE" sz="1600" spc="-1" strike="noStrike">
              <a:solidFill>
                <a:srgbClr val="000000"/>
              </a:solidFill>
              <a:latin typeface="Calibri"/>
            </a:endParaRPr>
          </a:p>
        </p:txBody>
      </p:sp>
      <p:sp>
        <p:nvSpPr>
          <p:cNvPr id="4" name="PlaceHolder 3"/>
          <p:cNvSpPr>
            <a:spLocks noGrp="1"/>
          </p:cNvSpPr>
          <p:nvPr>
            <p:ph type="sldNum" idx="5"/>
          </p:nvPr>
        </p:nvSpPr>
        <p:spPr/>
        <p:txBody>
          <a:bodyPr/>
          <a:p>
            <a:fld id="{C1ED1B96-284A-4958-9720-A23E2B652BAA}" type="slidenum">
              <a:t>31</a:t>
            </a:fld>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title"/>
          </p:nvPr>
        </p:nvSpPr>
        <p:spPr>
          <a:xfrm>
            <a:off x="838080" y="50760"/>
            <a:ext cx="1051524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Calibri Light"/>
              </a:rPr>
              <a:t>Alternativen</a:t>
            </a:r>
            <a:r>
              <a:rPr b="1" lang="de-DE" sz="4400" spc="-1" strike="noStrike" u="sng">
                <a:solidFill>
                  <a:srgbClr val="000000"/>
                </a:solidFill>
                <a:uFillTx/>
                <a:latin typeface="Calibri Light"/>
              </a:rPr>
              <a:t> </a:t>
            </a:r>
            <a:r>
              <a:rPr b="0" lang="de-DE" sz="4400" spc="-1" strike="noStrike" u="sng">
                <a:solidFill>
                  <a:srgbClr val="000000"/>
                </a:solidFill>
                <a:uFillTx/>
                <a:latin typeface="Calibri Light"/>
              </a:rPr>
              <a:t>– grundsätzlich</a:t>
            </a:r>
            <a:endParaRPr b="0" lang="de-DE" sz="4400" spc="-1" strike="noStrike">
              <a:solidFill>
                <a:srgbClr val="000000"/>
              </a:solidFill>
              <a:latin typeface="Calibri"/>
            </a:endParaRPr>
          </a:p>
        </p:txBody>
      </p:sp>
      <p:sp>
        <p:nvSpPr>
          <p:cNvPr id="152" name="PlaceHolder 2"/>
          <p:cNvSpPr>
            <a:spLocks noGrp="1"/>
          </p:cNvSpPr>
          <p:nvPr>
            <p:ph/>
          </p:nvPr>
        </p:nvSpPr>
        <p:spPr>
          <a:xfrm>
            <a:off x="838080" y="1517760"/>
            <a:ext cx="10515240" cy="4350960"/>
          </a:xfrm>
          <a:prstGeom prst="rect">
            <a:avLst/>
          </a:prstGeom>
          <a:noFill/>
          <a:ln w="0">
            <a:noFill/>
          </a:ln>
        </p:spPr>
        <p:txBody>
          <a:bodyPr anchor="t">
            <a:noAutofit/>
          </a:bodyPr>
          <a:p>
            <a:pPr marL="228600" indent="-228600" algn="ctr">
              <a:lnSpc>
                <a:spcPct val="80000"/>
              </a:lnSpc>
              <a:spcBef>
                <a:spcPts val="1001"/>
              </a:spcBef>
              <a:buNone/>
              <a:tabLst>
                <a:tab algn="l" pos="0"/>
              </a:tabLst>
            </a:pPr>
            <a:endParaRPr b="0" lang="de-DE" sz="2800" spc="-1" strike="noStrike">
              <a:solidFill>
                <a:srgbClr val="000000"/>
              </a:solidFill>
              <a:latin typeface="Calibri"/>
            </a:endParaRPr>
          </a:p>
          <a:p>
            <a:pPr marL="228600" indent="-228600">
              <a:lnSpc>
                <a:spcPct val="80000"/>
              </a:lnSpc>
              <a:spcBef>
                <a:spcPts val="1001"/>
              </a:spcBef>
              <a:buClr>
                <a:srgbClr val="000000"/>
              </a:buClr>
              <a:buFont typeface="Arial"/>
              <a:buChar char="•"/>
              <a:tabLst>
                <a:tab algn="l" pos="0"/>
              </a:tabLst>
            </a:pPr>
            <a:r>
              <a:rPr b="1" lang="de-DE" sz="2800" spc="-1" strike="noStrike">
                <a:solidFill>
                  <a:srgbClr val="000000"/>
                </a:solidFill>
                <a:latin typeface="Calibri"/>
              </a:rPr>
              <a:t>Steuerung der Solidarsysteme über Regelungen, Vorgaben, Aushandlungsprozesse statt über Marktgesetze </a:t>
            </a:r>
            <a:endParaRPr b="0" lang="de-DE" sz="2800" spc="-1" strike="noStrike">
              <a:solidFill>
                <a:srgbClr val="000000"/>
              </a:solidFill>
              <a:latin typeface="Calibri"/>
            </a:endParaRPr>
          </a:p>
          <a:p>
            <a:pPr>
              <a:lnSpc>
                <a:spcPct val="90000"/>
              </a:lnSpc>
              <a:spcBef>
                <a:spcPts val="1417"/>
              </a:spcBef>
              <a:buNone/>
              <a:tabLst>
                <a:tab algn="l" pos="0"/>
              </a:tabLst>
            </a:pPr>
            <a:endParaRPr b="0" lang="de-DE" sz="2400" spc="-1" strike="noStrike">
              <a:solidFill>
                <a:srgbClr val="000000"/>
              </a:solidFill>
              <a:latin typeface="Calibri"/>
            </a:endParaRPr>
          </a:p>
          <a:p>
            <a:pPr lvl="1" marL="685800" indent="-228600">
              <a:lnSpc>
                <a:spcPct val="80000"/>
              </a:lnSpc>
              <a:spcBef>
                <a:spcPts val="720"/>
              </a:spcBef>
              <a:buClr>
                <a:srgbClr val="000000"/>
              </a:buClr>
              <a:buFont typeface="Arial"/>
              <a:buChar char="•"/>
              <a:tabLst>
                <a:tab algn="l" pos="0"/>
              </a:tabLst>
            </a:pPr>
            <a:r>
              <a:rPr b="0" lang="de-DE" sz="2400" spc="-1" strike="noStrike">
                <a:solidFill>
                  <a:srgbClr val="000000"/>
                </a:solidFill>
                <a:latin typeface="Calibri"/>
              </a:rPr>
              <a:t>Regionale Ermittlung des Bedarfs (Kommunen, Kassen, Leistungserbringer, Gewerkschaften, Patientenvertretung)</a:t>
            </a:r>
            <a:endParaRPr b="0" lang="de-DE" sz="2400" spc="-1" strike="noStrike">
              <a:solidFill>
                <a:srgbClr val="000000"/>
              </a:solidFill>
              <a:latin typeface="Calibri"/>
            </a:endParaRPr>
          </a:p>
          <a:p>
            <a:pPr lvl="1" marL="685800" indent="-228600">
              <a:lnSpc>
                <a:spcPct val="80000"/>
              </a:lnSpc>
              <a:spcBef>
                <a:spcPts val="720"/>
              </a:spcBef>
              <a:buClr>
                <a:srgbClr val="000000"/>
              </a:buClr>
              <a:buFont typeface="Arial"/>
              <a:buChar char="•"/>
              <a:tabLst>
                <a:tab algn="l" pos="0"/>
              </a:tabLst>
            </a:pPr>
            <a:r>
              <a:rPr b="0" lang="de-DE" sz="2400" spc="-1" strike="noStrike">
                <a:solidFill>
                  <a:srgbClr val="000000"/>
                </a:solidFill>
                <a:latin typeface="Calibri"/>
              </a:rPr>
              <a:t>Festlegung der notwendigen Versorgungseinrichtungen, Zulassung und Qualitätskontrolle</a:t>
            </a:r>
            <a:endParaRPr b="0" lang="de-DE" sz="2400" spc="-1" strike="noStrike">
              <a:solidFill>
                <a:srgbClr val="000000"/>
              </a:solidFill>
              <a:latin typeface="Calibri"/>
            </a:endParaRPr>
          </a:p>
          <a:p>
            <a:pPr lvl="1" marL="685800" indent="-228600">
              <a:lnSpc>
                <a:spcPct val="80000"/>
              </a:lnSpc>
              <a:spcBef>
                <a:spcPts val="720"/>
              </a:spcBef>
              <a:buClr>
                <a:srgbClr val="000000"/>
              </a:buClr>
              <a:buFont typeface="Arial"/>
              <a:buChar char="•"/>
              <a:tabLst>
                <a:tab algn="l" pos="0"/>
              </a:tabLst>
            </a:pPr>
            <a:r>
              <a:rPr b="0" lang="de-DE" sz="2400" spc="-1" strike="noStrike">
                <a:solidFill>
                  <a:srgbClr val="000000"/>
                </a:solidFill>
                <a:latin typeface="Calibri"/>
              </a:rPr>
              <a:t>Zuweisung der notwendigen Mittel</a:t>
            </a:r>
            <a:endParaRPr b="0" lang="de-DE" sz="2400" spc="-1" strike="noStrike">
              <a:solidFill>
                <a:srgbClr val="000000"/>
              </a:solidFill>
              <a:latin typeface="Calibri"/>
            </a:endParaRPr>
          </a:p>
        </p:txBody>
      </p:sp>
      <p:sp>
        <p:nvSpPr>
          <p:cNvPr id="153" name="PlaceHolder 3"/>
          <p:cNvSpPr>
            <a:spLocks noGrp="1"/>
          </p:cNvSpPr>
          <p:nvPr>
            <p:ph type="sldNum" idx="9"/>
          </p:nvPr>
        </p:nvSpPr>
        <p:spPr>
          <a:xfrm>
            <a:off x="7809480" y="635364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334CDA6B-844D-4FF5-B541-D75A1D6C9FF7}" type="slidenum">
              <a:rPr b="0" lang="de-DE" sz="1200" spc="-1" strike="noStrike">
                <a:solidFill>
                  <a:srgbClr val="8b8b8b"/>
                </a:solidFill>
                <a:latin typeface="Calibri"/>
              </a:rPr>
              <a:t>&lt;Foliennummer&gt;</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type="title"/>
          </p:nvPr>
        </p:nvSpPr>
        <p:spPr>
          <a:xfrm>
            <a:off x="838080" y="163080"/>
            <a:ext cx="1051524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Arial"/>
              </a:rPr>
              <a:t>George Bernhard Shaw:</a:t>
            </a:r>
            <a:br>
              <a:rPr sz="4400"/>
            </a:br>
            <a:r>
              <a:rPr b="0" lang="de-DE" sz="4400" spc="-1" strike="noStrike" u="sng">
                <a:solidFill>
                  <a:srgbClr val="000000"/>
                </a:solidFill>
                <a:uFillTx/>
                <a:latin typeface="Arial"/>
              </a:rPr>
              <a:t>“Des Doktors Dilemma” 1911</a:t>
            </a:r>
            <a:endParaRPr b="0" lang="de-DE" sz="4400" spc="-1" strike="noStrike">
              <a:solidFill>
                <a:srgbClr val="000000"/>
              </a:solidFill>
              <a:latin typeface="Calibri"/>
            </a:endParaRPr>
          </a:p>
        </p:txBody>
      </p:sp>
      <p:sp>
        <p:nvSpPr>
          <p:cNvPr id="155" name="PlaceHolder 2"/>
          <p:cNvSpPr>
            <a:spLocks noGrp="1"/>
          </p:cNvSpPr>
          <p:nvPr>
            <p:ph/>
          </p:nvPr>
        </p:nvSpPr>
        <p:spPr>
          <a:xfrm>
            <a:off x="838080" y="2001960"/>
            <a:ext cx="10515240" cy="4350960"/>
          </a:xfrm>
          <a:prstGeom prst="rect">
            <a:avLst/>
          </a:prstGeom>
          <a:noFill/>
          <a:ln w="0">
            <a:noFill/>
          </a:ln>
        </p:spPr>
        <p:txBody>
          <a:bodyPr anchor="t">
            <a:normAutofit fontScale="69000"/>
          </a:bodyPr>
          <a:p>
            <a:pPr marL="228600" indent="-228600">
              <a:lnSpc>
                <a:spcPct val="90000"/>
              </a:lnSpc>
              <a:spcBef>
                <a:spcPts val="799"/>
              </a:spcBef>
              <a:spcAft>
                <a:spcPts val="601"/>
              </a:spcAft>
              <a:buClr>
                <a:srgbClr val="000000"/>
              </a:buClr>
              <a:buFont typeface="Arial"/>
              <a:buChar char="•"/>
            </a:pPr>
            <a:r>
              <a:rPr b="0" i="1" lang="de-DE" sz="1800" spc="-1" strike="noStrike">
                <a:solidFill>
                  <a:srgbClr val="000000"/>
                </a:solidFill>
                <a:latin typeface="Arial"/>
              </a:rPr>
              <a:t>"Welche anderen Leute haben den Mut von der Neutralität ihres Urteils zu sprechen, wenn sie ein starkes Einkommensinteresse für eine bestimmte Seite haben? Keiner kann behaupten, Ärzte seien unmoralischere Leute als Richter; aber einem Richter dessen Einkommen und Ansehen davon abhängt, ob sein Urteil zugunsten des Klägers oder des Angeklagten, des Staatsanwalts oder des Häftlings ausfällt, würde man ebenso wenig trauen, wie man einem General traut, der vom Feind bezahlt wird. Zeige mir einen Arzt, der eine Entscheidung zu treffen hat und lege auf die eine Seite der Waagschale eine große Bestechungssumme und die faktische Garantie, dass ihm niemals ein Fehler wird nachgewiesen werden können. Diese Versuchung überschreitet bei weitem das, was normalen Menschen als Belastung zugemutet werden kann.</a:t>
            </a:r>
            <a:endParaRPr b="0" lang="de-DE" sz="1800" spc="-1" strike="noStrike">
              <a:solidFill>
                <a:srgbClr val="000000"/>
              </a:solidFill>
              <a:latin typeface="Calibri"/>
            </a:endParaRPr>
          </a:p>
          <a:p>
            <a:pPr marL="228600" indent="-228600">
              <a:lnSpc>
                <a:spcPct val="90000"/>
              </a:lnSpc>
              <a:spcBef>
                <a:spcPts val="799"/>
              </a:spcBef>
              <a:spcAft>
                <a:spcPts val="601"/>
              </a:spcAft>
              <a:buClr>
                <a:srgbClr val="000000"/>
              </a:buClr>
              <a:buFont typeface="Arial"/>
              <a:buChar char="•"/>
            </a:pPr>
            <a:r>
              <a:rPr b="0" i="1" lang="de-DE" sz="1800" spc="-1" strike="noStrike">
                <a:solidFill>
                  <a:srgbClr val="000000"/>
                </a:solidFill>
                <a:latin typeface="Arial"/>
              </a:rPr>
              <a:t>Es ist nicht die Schuld der Ärzte, dass die medizinische Behandlung der bürgerlichen Gesellschaft, wie sie gegenwärtig geübt wird, ein mörderischer Unsinn ist. Wenn ein normaler Staat die Erfahrung, dass man die Brotversorgung sichert, indem man den Bäckern fürs Backen Geld gibt, auch auf Chirurgen überträgt, indem man sie wirtschaftlich daran interessiert, dein Bein zu amputieren, reicht dies aus, um an der politischen Humanität zu verzweifeln. Aber genau das haben wir getan. Und je entsetzlicher die Verstümmelung umso mehr bezahlen wir dem Verstümmeler, ... , es sei denn er praktiziere zur Übung an einem armen Menschen. </a:t>
            </a:r>
            <a:endParaRPr b="0" lang="de-DE" sz="1800" spc="-1" strike="noStrike">
              <a:solidFill>
                <a:srgbClr val="000000"/>
              </a:solidFill>
              <a:latin typeface="Calibri"/>
            </a:endParaRPr>
          </a:p>
          <a:p>
            <a:pPr marL="228600" indent="-228600">
              <a:lnSpc>
                <a:spcPct val="90000"/>
              </a:lnSpc>
              <a:spcBef>
                <a:spcPts val="799"/>
              </a:spcBef>
              <a:spcAft>
                <a:spcPts val="601"/>
              </a:spcAft>
              <a:buClr>
                <a:srgbClr val="000000"/>
              </a:buClr>
              <a:buFont typeface="Arial"/>
              <a:buChar char="•"/>
            </a:pPr>
            <a:r>
              <a:rPr b="0" i="1" lang="de-DE" sz="1800" spc="-1" strike="noStrike">
                <a:solidFill>
                  <a:srgbClr val="000000"/>
                </a:solidFill>
                <a:latin typeface="Arial"/>
              </a:rPr>
              <a:t>Empörte Stimmen murmeln, dass diese Operationen nötig seien. Möglich. Es mag alles nötig sein, einen Mann zu hängen oder ein Haus niederzureißen, doch wir hüten uns wohl, den Henker und den Demolierer über die Notwendigkeit </a:t>
            </a:r>
            <a:r>
              <a:rPr b="0" i="1" lang="de-DE" sz="1800" spc="-1" strike="noStrike" u="sng">
                <a:solidFill>
                  <a:srgbClr val="000000"/>
                </a:solidFill>
                <a:uFillTx/>
                <a:latin typeface="Arial"/>
              </a:rPr>
              <a:t>entscheide</a:t>
            </a:r>
            <a:r>
              <a:rPr b="0" i="1" lang="de-DE" sz="1800" spc="-1" strike="noStrike">
                <a:solidFill>
                  <a:srgbClr val="000000"/>
                </a:solidFill>
                <a:latin typeface="Arial"/>
              </a:rPr>
              <a:t>n zu lassen. Täten wir das, wäre keines Menschen Genick, keines Menschen Stellung in Sicherheit. Den Arzt aber lassen wir darüber entscheiden, und er wird sechs Pence, ja sogar mehrere hundert Pfund verlieren, wenn er entscheidet, dass die Operation nicht nötig sei. Ich kann mir das Schienbein nicht ernstlich verletzen, ohne einem Chirurgen die schwere, an sich selbst gerichtete Frage aufzudrängen: Wäre mir nicht ein Packen Geld nützlicher als diesem Menschen sein Bein?</a:t>
            </a:r>
            <a:endParaRPr b="0" lang="de-DE" sz="1800" spc="-1" strike="noStrike">
              <a:solidFill>
                <a:srgbClr val="000000"/>
              </a:solidFill>
              <a:latin typeface="Calibri"/>
            </a:endParaRPr>
          </a:p>
          <a:p>
            <a:pPr marL="228600" indent="-228600">
              <a:lnSpc>
                <a:spcPct val="90000"/>
              </a:lnSpc>
              <a:spcBef>
                <a:spcPts val="799"/>
              </a:spcBef>
              <a:spcAft>
                <a:spcPts val="601"/>
              </a:spcAft>
              <a:buClr>
                <a:srgbClr val="000000"/>
              </a:buClr>
              <a:buFont typeface="Arial"/>
              <a:buChar char="•"/>
            </a:pPr>
            <a:r>
              <a:rPr b="0" i="1" lang="de-DE" sz="1800" spc="-1" strike="noStrike">
                <a:solidFill>
                  <a:srgbClr val="000000"/>
                </a:solidFill>
                <a:latin typeface="Arial"/>
              </a:rPr>
              <a:t>Der figürliche Vorgang, den man "den reichen Mann zur Ader lassen" nennt, wird täglich nicht nur figürlich, sondern wörtlich von Chirurgen geübt, die genauso anständige Menschen sind, wie die meisten von uns. Was ist denn schließlich Unrechtes dabei? Der Chirurg braucht ja dem reichen Mann (oder der reichen Frau) nicht gerade das Bein oder den Arm abzunehmen, er kann den Blinddarm oder die Gaumenmandeln entfernen, und der Patient wird sich nach vierzehntägiger Bettruhe gar nicht schlechter fühlen, während ... der Hausarzt, der Apotheker und der Chirurg sich sehr viel besser befinden werden.“</a:t>
            </a:r>
            <a:r>
              <a:rPr b="0" lang="de-DE" sz="1800" spc="-1" strike="noStrike">
                <a:solidFill>
                  <a:srgbClr val="000000"/>
                </a:solidFill>
                <a:latin typeface="Arial"/>
              </a:rPr>
              <a:t> </a:t>
            </a:r>
            <a:endParaRPr b="0" lang="de-DE" sz="1800" spc="-1" strike="noStrike">
              <a:solidFill>
                <a:srgbClr val="000000"/>
              </a:solidFill>
              <a:latin typeface="Calibri"/>
            </a:endParaRPr>
          </a:p>
        </p:txBody>
      </p:sp>
      <p:sp>
        <p:nvSpPr>
          <p:cNvPr id="4" name="PlaceHolder 3"/>
          <p:cNvSpPr>
            <a:spLocks noGrp="1"/>
          </p:cNvSpPr>
          <p:nvPr>
            <p:ph type="sldNum" idx="5"/>
          </p:nvPr>
        </p:nvSpPr>
        <p:spPr/>
        <p:txBody>
          <a:bodyPr/>
          <a:p>
            <a:fld id="{4E909D13-D9BD-46CB-9A40-1A671F6E9048}" type="slidenum">
              <a:t>33</a:t>
            </a:fld>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838080" y="2103480"/>
            <a:ext cx="10515240" cy="1325160"/>
          </a:xfrm>
          <a:prstGeom prst="rect">
            <a:avLst/>
          </a:prstGeom>
          <a:noFill/>
          <a:ln w="0">
            <a:noFill/>
          </a:ln>
        </p:spPr>
        <p:txBody>
          <a:bodyPr anchor="ctr">
            <a:normAutofit fontScale="24000"/>
          </a:bodyPr>
          <a:p>
            <a:pPr algn="ctr">
              <a:lnSpc>
                <a:spcPct val="90000"/>
              </a:lnSpc>
              <a:buNone/>
            </a:pPr>
            <a:r>
              <a:rPr b="1" lang="de-DE" sz="5300" spc="-1" strike="noStrike" u="sng">
                <a:solidFill>
                  <a:srgbClr val="000000"/>
                </a:solidFill>
                <a:uFillTx/>
                <a:latin typeface="Calibri Light"/>
              </a:rPr>
              <a:t>Kommissionsvorschlag</a:t>
            </a:r>
            <a:br>
              <a:rPr sz="5300"/>
            </a:br>
            <a:br>
              <a:rPr sz="5300"/>
            </a:br>
            <a:r>
              <a:rPr b="1" lang="de-DE" sz="5300" spc="-1" strike="noStrike" u="sng">
                <a:solidFill>
                  <a:srgbClr val="000000"/>
                </a:solidFill>
                <a:uFillTx/>
                <a:latin typeface="Calibri Light"/>
              </a:rPr>
              <a:t>„Grundlegende Reform der KH-Vergütung“</a:t>
            </a:r>
            <a:br>
              <a:rPr sz="5300"/>
            </a:br>
            <a:br>
              <a:rPr sz="5300"/>
            </a:br>
            <a:br>
              <a:rPr sz="5300"/>
            </a:br>
            <a:r>
              <a:rPr b="1" lang="de-DE" sz="5300" spc="-1" strike="noStrike" u="sng">
                <a:solidFill>
                  <a:srgbClr val="2f5597"/>
                </a:solidFill>
                <a:uFillTx/>
                <a:latin typeface="Calibri Light"/>
              </a:rPr>
              <a:t>Eckpunktepapier BMG vom 19.5./</a:t>
            </a:r>
            <a:r>
              <a:rPr b="1" lang="de-DE" sz="5300" spc="-1" strike="noStrike" u="sng">
                <a:solidFill>
                  <a:srgbClr val="00b050"/>
                </a:solidFill>
                <a:uFillTx/>
                <a:latin typeface="Calibri Light"/>
              </a:rPr>
              <a:t>31.5./</a:t>
            </a:r>
            <a:r>
              <a:rPr b="1" lang="de-DE" sz="5300" spc="-1" strike="noStrike" u="sng">
                <a:solidFill>
                  <a:srgbClr val="7030a0"/>
                </a:solidFill>
                <a:uFillTx/>
                <a:latin typeface="Calibri Light"/>
              </a:rPr>
              <a:t>22.6.</a:t>
            </a:r>
            <a:br>
              <a:rPr sz="5300"/>
            </a:br>
            <a:r>
              <a:rPr b="1" lang="de-DE" sz="5300" spc="-1" strike="noStrike" u="sng">
                <a:solidFill>
                  <a:srgbClr val="a6a6a6"/>
                </a:solidFill>
                <a:uFillTx/>
                <a:latin typeface="Calibri Light"/>
              </a:rPr>
              <a:t>(Folien grau hinterlegt)</a:t>
            </a:r>
            <a:endParaRPr b="0" lang="de-DE" sz="5300" spc="-1" strike="noStrike">
              <a:solidFill>
                <a:srgbClr val="000000"/>
              </a:solidFill>
              <a:latin typeface="Calibri"/>
            </a:endParaRPr>
          </a:p>
        </p:txBody>
      </p:sp>
      <p:sp>
        <p:nvSpPr>
          <p:cNvPr id="3" name="PlaceHolder 2"/>
          <p:cNvSpPr>
            <a:spLocks noGrp="1"/>
          </p:cNvSpPr>
          <p:nvPr>
            <p:ph type="sldNum" idx="5"/>
          </p:nvPr>
        </p:nvSpPr>
        <p:spPr/>
        <p:txBody>
          <a:bodyPr/>
          <a:p>
            <a:fld id="{9124ACD1-8664-4FF2-A34D-8A9C67900374}" type="slidenum">
              <a:t>4</a:t>
            </a:fld>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838080" y="13932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Grundprinzipien</a:t>
            </a:r>
            <a:br>
              <a:rPr sz="4400"/>
            </a:br>
            <a:endParaRPr b="0" lang="de-DE" sz="4400" spc="-1" strike="noStrike">
              <a:solidFill>
                <a:srgbClr val="000000"/>
              </a:solidFill>
              <a:latin typeface="Calibri"/>
            </a:endParaRPr>
          </a:p>
        </p:txBody>
      </p:sp>
      <p:sp>
        <p:nvSpPr>
          <p:cNvPr id="98" name="PlaceHolder 2"/>
          <p:cNvSpPr>
            <a:spLocks noGrp="1"/>
          </p:cNvSpPr>
          <p:nvPr>
            <p:ph/>
          </p:nvPr>
        </p:nvSpPr>
        <p:spPr>
          <a:xfrm>
            <a:off x="838080" y="1229040"/>
            <a:ext cx="10515240" cy="4753080"/>
          </a:xfrm>
          <a:prstGeom prst="rect">
            <a:avLst/>
          </a:prstGeom>
          <a:noFill/>
          <a:ln w="0">
            <a:noFill/>
          </a:ln>
        </p:spPr>
        <p:txBody>
          <a:bodyPr anchor="t">
            <a:normAutofit fontScale="78000"/>
          </a:bodyPr>
          <a:p>
            <a:pPr>
              <a:lnSpc>
                <a:spcPct val="90000"/>
              </a:lnSpc>
              <a:spcBef>
                <a:spcPts val="1001"/>
              </a:spcBef>
              <a:buNone/>
              <a:tabLst>
                <a:tab algn="l" pos="0"/>
              </a:tabLst>
            </a:pPr>
            <a:r>
              <a:rPr b="0" i="1" lang="de-DE" sz="3200" spc="-1" strike="noStrike">
                <a:solidFill>
                  <a:srgbClr val="221e1f"/>
                </a:solidFill>
                <a:latin typeface="BundesSerif Regular"/>
              </a:rPr>
              <a:t>„</a:t>
            </a:r>
            <a:r>
              <a:rPr b="0" i="1" lang="de-DE" sz="3200" spc="-1" strike="noStrike">
                <a:solidFill>
                  <a:srgbClr val="221e1f"/>
                </a:solidFill>
                <a:latin typeface="BundesSerif Regular"/>
              </a:rPr>
              <a:t>1. eine einheitliche Definition von Krankenhaus-Versorgungsstufen (Leveln), um lokale, regionale und überregionale Versorgungsaufträge abzugrenzen </a:t>
            </a:r>
            <a:endParaRPr b="0" lang="de-DE" sz="3200" spc="-1" strike="noStrike">
              <a:solidFill>
                <a:srgbClr val="000000"/>
              </a:solidFill>
              <a:latin typeface="Calibri"/>
            </a:endParaRPr>
          </a:p>
          <a:p>
            <a:pPr>
              <a:lnSpc>
                <a:spcPct val="90000"/>
              </a:lnSpc>
              <a:spcBef>
                <a:spcPts val="1001"/>
              </a:spcBef>
              <a:buNone/>
              <a:tabLst>
                <a:tab algn="l" pos="0"/>
              </a:tabLst>
            </a:pPr>
            <a:r>
              <a:rPr b="0" i="1" lang="de-DE" sz="3200" spc="-1" strike="noStrike">
                <a:solidFill>
                  <a:srgbClr val="221e1f"/>
                </a:solidFill>
                <a:latin typeface="BundesSerif Regular"/>
              </a:rPr>
              <a:t>2. ein System von Leistungsgruppen, die passgenauer als durch DRGs (…) und Fachabteilungen (…) den Leveln zugeordnet und dem Bevölkerungsbedarf angepasst werden können </a:t>
            </a:r>
            <a:endParaRPr b="0" lang="de-DE" sz="3200" spc="-1" strike="noStrike">
              <a:solidFill>
                <a:srgbClr val="000000"/>
              </a:solidFill>
              <a:latin typeface="Calibri"/>
            </a:endParaRPr>
          </a:p>
          <a:p>
            <a:pPr>
              <a:lnSpc>
                <a:spcPct val="90000"/>
              </a:lnSpc>
              <a:spcBef>
                <a:spcPts val="1001"/>
              </a:spcBef>
              <a:buNone/>
              <a:tabLst>
                <a:tab algn="l" pos="0"/>
              </a:tabLst>
            </a:pPr>
            <a:r>
              <a:rPr b="0" i="1" lang="de-DE" sz="3200" spc="-1" strike="noStrike">
                <a:solidFill>
                  <a:srgbClr val="ff0000"/>
                </a:solidFill>
                <a:latin typeface="BundesSerif Regular"/>
              </a:rPr>
              <a:t>3. Reduktion der mengenbezogenen Komponente zugunsten einer bedarfsgerechten und qualitätsorientierten Vorhaltefinanzierung“</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marL="228600" indent="-360000">
              <a:lnSpc>
                <a:spcPct val="90000"/>
              </a:lnSpc>
              <a:spcBef>
                <a:spcPts val="1001"/>
              </a:spcBef>
              <a:buClr>
                <a:srgbClr val="ff0000"/>
              </a:buClr>
              <a:buFont typeface="Wingdings" charset="2"/>
              <a:buChar char=""/>
              <a:tabLst>
                <a:tab algn="l" pos="0"/>
              </a:tabLst>
            </a:pPr>
            <a:r>
              <a:rPr b="1" lang="de-DE" sz="3200" spc="-1" strike="noStrike">
                <a:solidFill>
                  <a:srgbClr val="ff0000"/>
                </a:solidFill>
                <a:latin typeface="BundesSerif Regular"/>
              </a:rPr>
              <a:t>2 Strukturvorschläge (!!) und 1 Finanzierungsvorschlag</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76A4081E-1956-4C1B-AE9E-E8F21DFC58E1}" type="slidenum">
              <a:t>5</a:t>
            </a:fld>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p:nvPr>
        </p:nvSpPr>
        <p:spPr>
          <a:xfrm>
            <a:off x="838080" y="1825560"/>
            <a:ext cx="10515240" cy="4350960"/>
          </a:xfrm>
          <a:prstGeom prst="rect">
            <a:avLst/>
          </a:prstGeom>
          <a:noFill/>
          <a:ln w="0">
            <a:noFill/>
          </a:ln>
        </p:spPr>
        <p:txBody>
          <a:bodyPr anchor="t">
            <a:normAutofit/>
          </a:bodyPr>
          <a:p>
            <a:pPr algn="ctr">
              <a:lnSpc>
                <a:spcPct val="90000"/>
              </a:lnSpc>
              <a:spcBef>
                <a:spcPts val="1001"/>
              </a:spcBef>
              <a:buNone/>
              <a:tabLst>
                <a:tab algn="l" pos="0"/>
              </a:tabLst>
            </a:pPr>
            <a:r>
              <a:rPr b="0" lang="de-DE" sz="7200" spc="-1" strike="noStrike" u="sng">
                <a:solidFill>
                  <a:srgbClr val="000000"/>
                </a:solidFill>
                <a:uFillTx/>
                <a:latin typeface="Calibri"/>
              </a:rPr>
              <a:t>Finanzierungsvorschläge</a:t>
            </a:r>
            <a:endParaRPr b="0" lang="de-DE" sz="7200" spc="-1" strike="noStrike">
              <a:solidFill>
                <a:srgbClr val="000000"/>
              </a:solidFill>
              <a:latin typeface="Calibri"/>
            </a:endParaRPr>
          </a:p>
        </p:txBody>
      </p:sp>
      <p:sp>
        <p:nvSpPr>
          <p:cNvPr id="3" name="PlaceHolder 2"/>
          <p:cNvSpPr>
            <a:spLocks noGrp="1"/>
          </p:cNvSpPr>
          <p:nvPr>
            <p:ph type="sldNum" idx="5"/>
          </p:nvPr>
        </p:nvSpPr>
        <p:spPr/>
        <p:txBody>
          <a:bodyPr/>
          <a:p>
            <a:fld id="{860813CA-452C-4C8F-9BDE-DC5273D43558}" type="slidenum">
              <a:t>6</a:t>
            </a:fld>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DRGs (1)</a:t>
            </a:r>
            <a:endParaRPr b="0" lang="de-DE" sz="4400" spc="-1" strike="noStrike">
              <a:solidFill>
                <a:srgbClr val="000000"/>
              </a:solidFill>
              <a:latin typeface="Calibri"/>
            </a:endParaRPr>
          </a:p>
        </p:txBody>
      </p:sp>
      <p:sp>
        <p:nvSpPr>
          <p:cNvPr id="101" name="PlaceHolder 2"/>
          <p:cNvSpPr>
            <a:spLocks noGrp="1"/>
          </p:cNvSpPr>
          <p:nvPr>
            <p:ph/>
          </p:nvPr>
        </p:nvSpPr>
        <p:spPr>
          <a:xfrm>
            <a:off x="370440" y="1343880"/>
            <a:ext cx="11279880" cy="5009400"/>
          </a:xfrm>
          <a:prstGeom prst="rect">
            <a:avLst/>
          </a:prstGeom>
          <a:noFill/>
          <a:ln w="0">
            <a:noFill/>
          </a:ln>
        </p:spPr>
        <p:txBody>
          <a:bodyPr anchor="t">
            <a:normAutofit fontScale="89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DRGs = Diagnosis Related Groups = Fallgruppen (2023: 1292 DRGs)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einheitlicher Preis (Fallpauschale) für eine bestimmte Behandlung einer bestimmten Diagnose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Ermittlung des Werts einer DRG:</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Ca 220 Kalkulationskrankenhäuser übermitteln ihre Kosten bezogen auf den einzelnen Patienten incl. seiner Diagnose/Behandlung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INEK (Institut für das Entgeltsystem im Krankenhaus) ermittelt daraus die durchschnittlichen Kosten jeder DRG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Aus diesen Kosten wird ein Relativgewicht (RG) gebildet, die Kosten einer DRG im Verhältnis zum Durchschnitt aller DRGs darstellt</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z.B. C13Z Eingriffe an Tränendrüse und Tränenwegen (2019): RG = 0,649</a:t>
            </a:r>
            <a:endParaRPr b="0" lang="de-DE" sz="20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Z.B. A01A Lebertransplantation mit Beatmung &gt; 179 Std. (2019): RG = 29,202</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Ermittlung des Preises: RG x Landesbasisfallwert </a:t>
            </a:r>
            <a:r>
              <a:rPr b="0" lang="de-DE" sz="2000" spc="-1" strike="noStrike">
                <a:solidFill>
                  <a:srgbClr val="000000"/>
                </a:solidFill>
                <a:latin typeface="Calibri"/>
              </a:rPr>
              <a:t>(auf Landesebene zwischen Kassen und Krankenhausgesellschaft ausgehandelt)</a:t>
            </a:r>
            <a:endParaRPr b="0" lang="de-DE" sz="20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417"/>
              </a:spcBef>
              <a:buNone/>
            </a:pPr>
            <a:endParaRPr b="0" lang="de-DE" sz="2000" spc="-1" strike="noStrike">
              <a:solidFill>
                <a:srgbClr val="000000"/>
              </a:solidFill>
              <a:latin typeface="Calibri"/>
            </a:endParaRPr>
          </a:p>
        </p:txBody>
      </p:sp>
      <p:sp>
        <p:nvSpPr>
          <p:cNvPr id="4" name="PlaceHolder 3"/>
          <p:cNvSpPr>
            <a:spLocks noGrp="1"/>
          </p:cNvSpPr>
          <p:nvPr>
            <p:ph type="sldNum" idx="5"/>
          </p:nvPr>
        </p:nvSpPr>
        <p:spPr/>
        <p:txBody>
          <a:bodyPr/>
          <a:p>
            <a:fld id="{05A993DB-2784-4358-9458-D47B180D7734}" type="slidenum">
              <a:t>7</a:t>
            </a:fld>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DRGs - </a:t>
            </a:r>
            <a:r>
              <a:rPr b="0" lang="de-DE" sz="4400" spc="-1" strike="noStrike" u="sng">
                <a:solidFill>
                  <a:srgbClr val="ff0000"/>
                </a:solidFill>
                <a:uFillTx/>
                <a:latin typeface="Calibri Light"/>
              </a:rPr>
              <a:t>Bewertung</a:t>
            </a:r>
            <a:endParaRPr b="0" lang="de-DE" sz="4400" spc="-1" strike="noStrike">
              <a:solidFill>
                <a:srgbClr val="000000"/>
              </a:solidFill>
              <a:latin typeface="Calibri"/>
            </a:endParaRPr>
          </a:p>
        </p:txBody>
      </p:sp>
      <p:sp>
        <p:nvSpPr>
          <p:cNvPr id="103"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DRGs sind Festpreise, keine Durchschnittspreise, keine Marktpreise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Damit Gewinne/Verluste möglich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Anreiz zu</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400" spc="-1" strike="noStrike">
                <a:solidFill>
                  <a:srgbClr val="ff0000"/>
                </a:solidFill>
                <a:latin typeface="Calibri"/>
              </a:rPr>
              <a:t>Leistungsausdehnung</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400" spc="-1" strike="noStrike">
                <a:solidFill>
                  <a:srgbClr val="ff0000"/>
                </a:solidFill>
                <a:latin typeface="Calibri"/>
              </a:rPr>
              <a:t>Selektion</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400" spc="-1" strike="noStrike">
                <a:solidFill>
                  <a:srgbClr val="ff0000"/>
                </a:solidFill>
                <a:latin typeface="Calibri"/>
              </a:rPr>
              <a:t>Upcoding</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400" spc="-1" strike="noStrike">
                <a:solidFill>
                  <a:srgbClr val="ff0000"/>
                </a:solidFill>
                <a:latin typeface="Calibri"/>
              </a:rPr>
              <a:t>Kostendumping</a:t>
            </a:r>
            <a:endParaRPr b="0" lang="de-DE" sz="24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417"/>
              </a:spcBef>
              <a:buNone/>
            </a:pPr>
            <a:endParaRPr b="0" lang="de-DE" sz="2000" spc="-1" strike="noStrike">
              <a:solidFill>
                <a:srgbClr val="000000"/>
              </a:solidFill>
              <a:latin typeface="Calibri"/>
            </a:endParaRPr>
          </a:p>
        </p:txBody>
      </p:sp>
      <p:sp>
        <p:nvSpPr>
          <p:cNvPr id="4" name="PlaceHolder 3"/>
          <p:cNvSpPr>
            <a:spLocks noGrp="1"/>
          </p:cNvSpPr>
          <p:nvPr>
            <p:ph type="sldNum" idx="5"/>
          </p:nvPr>
        </p:nvSpPr>
        <p:spPr/>
        <p:txBody>
          <a:bodyPr/>
          <a:p>
            <a:fld id="{81AC7605-F81F-4408-9464-8A20856C5A57}" type="slidenum">
              <a:t>8</a:t>
            </a:fld>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Vorhaltefinanzierung als „2. Säule“ (1)</a:t>
            </a:r>
            <a:endParaRPr b="0" lang="de-DE" sz="4400" spc="-1" strike="noStrike">
              <a:solidFill>
                <a:srgbClr val="000000"/>
              </a:solidFill>
              <a:latin typeface="Calibri"/>
            </a:endParaRPr>
          </a:p>
        </p:txBody>
      </p:sp>
      <p:sp>
        <p:nvSpPr>
          <p:cNvPr id="105" name="PlaceHolder 2"/>
          <p:cNvSpPr>
            <a:spLocks noGrp="1"/>
          </p:cNvSpPr>
          <p:nvPr>
            <p:ph/>
          </p:nvPr>
        </p:nvSpPr>
        <p:spPr>
          <a:xfrm>
            <a:off x="722520" y="1731960"/>
            <a:ext cx="11031480" cy="435096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Gesamtsumme der Finanzierung bleibt gleich (incl. Level Ii)</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DRGs gelten weiter und werden um 20% abgesenkt (aDRGs um 25%)</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In der Intensivmedizin, Notfallmedizin, Geburtshilfe und Neonatologie werden sie um 40% abgesenkt (aDRGs um 50%)</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eingesparten Gelder werden für eine </a:t>
            </a:r>
            <a:r>
              <a:rPr b="0" i="1" lang="de-DE" sz="2800" spc="-1" strike="noStrike">
                <a:solidFill>
                  <a:srgbClr val="000000"/>
                </a:solidFill>
                <a:latin typeface="Calibri"/>
              </a:rPr>
              <a:t>„leistungsunabhängige“</a:t>
            </a:r>
            <a:r>
              <a:rPr b="0" lang="de-DE" sz="2800" spc="-1" strike="noStrike">
                <a:solidFill>
                  <a:srgbClr val="000000"/>
                </a:solidFill>
                <a:latin typeface="Calibri"/>
              </a:rPr>
              <a:t> Vorhaltefinanzierung verwendet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Gelder für Vorhaltefinanzierung sind nicht zweckgebunden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Einführung mit Konvergenzphase von 5 Jahren (steigender Prozentsatz)</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Sonderfonds für Kinder- und Jugendmedizin („Aufschlag von bis zu 20%“ auf Vorhaltebudget und DRGs) – unklar ob aus gedeckelter Gesamtsumme oder zusätzlich</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24313EB9-B280-4537-8E80-1D17291F2198}" type="slidenum">
              <a:t>9</a:t>
            </a:fld>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3124</Words>
  <Paragraphs>263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2022-05-17T13:58:58Z</dcterms:created>
  <dc:creator>Thomas Böhm</dc:creator>
  <dc:description/>
  <dc:language>de-DE</dc:language>
  <cp:lastModifiedBy>Thomas Böhm</cp:lastModifiedBy>
  <cp:lastPrinted>2023-06-19T13:10:50Z</cp:lastPrinted>
  <dcterms:modified xsi:type="dcterms:W3CDTF">2023-08-23T17:01:46Z</dcterms:modified>
  <cp:revision>3</cp:revision>
  <dc:subject/>
  <dc:title>Wie kann ein leistungsfähiges und bezahlbares Gesundheitssystem funktionieren?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4</vt:i4>
  </property>
  <property fmtid="{D5CDD505-2E9C-101B-9397-08002B2CF9AE}" pid="3" name="PresentationFormat">
    <vt:lpwstr>Breitbild</vt:lpwstr>
  </property>
  <property fmtid="{D5CDD505-2E9C-101B-9397-08002B2CF9AE}" pid="4" name="Slides">
    <vt:i4>33</vt:i4>
  </property>
</Properties>
</file>