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notesSlide17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  <Override PartName="/ppt/media/image5.wmf" ContentType="image/x-wmf"/>
  <Override PartName="/ppt/media/image10.wmf" ContentType="image/x-wmf"/>
  <Override PartName="/ppt/media/image6.wmf" ContentType="image/x-wmf"/>
  <Override PartName="/ppt/media/image11.wmf" ContentType="image/x-wmf"/>
  <Override PartName="/ppt/media/image12.png" ContentType="image/png"/>
  <Override PartName="/ppt/media/image7.wmf" ContentType="image/x-wmf"/>
  <Override PartName="/ppt/media/image13.png" ContentType="image/png"/>
  <Override PartName="/ppt/media/image8.wmf" ContentType="image/x-wmf"/>
  <Override PartName="/ppt/media/image9.wmf" ContentType="image/x-wmf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A6282-F1F8-4790-9007-A1DCB7C6CB8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F0663-1251-4237-93D6-61C785DD169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de-DE" sz="1800" b="1" baseline="0" dirty="0"/>
            <a:t>(grundsätzlich nur)</a:t>
          </a:r>
        </a:p>
        <a:p>
          <a:r>
            <a:rPr lang="de-DE" sz="2400" b="1" baseline="0" dirty="0"/>
            <a:t>   bestehende </a:t>
          </a:r>
        </a:p>
        <a:p>
          <a:r>
            <a:rPr lang="de-DE" sz="2400" b="1" baseline="0" dirty="0"/>
            <a:t>Krankenhäuser </a:t>
          </a:r>
        </a:p>
        <a:p>
          <a:r>
            <a:rPr lang="de-DE" sz="1800" b="1" baseline="0" dirty="0"/>
            <a:t>die keinen der anderen Level erfüllen</a:t>
          </a:r>
        </a:p>
        <a:p>
          <a:r>
            <a:rPr lang="de-DE" sz="1800" b="1" u="sng" baseline="0" dirty="0"/>
            <a:t>können</a:t>
          </a:r>
          <a:r>
            <a:rPr lang="de-DE" sz="1800" b="1" baseline="0" dirty="0"/>
            <a:t>                  vom Land                dem Level </a:t>
          </a:r>
          <a:r>
            <a:rPr lang="de-DE" sz="1800" b="1" baseline="0" dirty="0" err="1"/>
            <a:t>Ii</a:t>
          </a:r>
          <a:r>
            <a:rPr lang="de-DE" sz="1800" b="1" baseline="0" dirty="0"/>
            <a:t> zugeordnet werden</a:t>
          </a:r>
        </a:p>
      </dgm:t>
    </dgm:pt>
    <dgm:pt modelId="{4094C4F4-88C7-4D5A-917A-65B328A051E1}" type="parTrans" cxnId="{97BF30B1-2189-47C4-B6DE-5A7DC5256251}">
      <dgm:prSet/>
      <dgm:spPr/>
      <dgm:t>
        <a:bodyPr/>
        <a:lstStyle/>
        <a:p>
          <a:endParaRPr lang="en-US"/>
        </a:p>
      </dgm:t>
    </dgm:pt>
    <dgm:pt modelId="{93710E42-1378-4BF0-BA6E-7FB81477B557}" type="sibTrans" cxnId="{97BF30B1-2189-47C4-B6DE-5A7DC5256251}">
      <dgm:prSet/>
      <dgm:spPr/>
      <dgm:t>
        <a:bodyPr/>
        <a:lstStyle/>
        <a:p>
          <a:endParaRPr lang="en-US"/>
        </a:p>
      </dgm:t>
    </dgm:pt>
    <dgm:pt modelId="{BB44C662-6F2D-40BB-B28F-B71EEF4D277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de-DE" sz="1600" b="1" i="1" baseline="0" dirty="0"/>
            <a:t>Negativkatalog folgt per Gesetz</a:t>
          </a:r>
        </a:p>
        <a:p>
          <a:r>
            <a:rPr lang="de-DE" sz="1600" b="1" i="1" baseline="0" dirty="0"/>
            <a:t>Portfolio:</a:t>
          </a:r>
          <a:endParaRPr lang="de-DE" sz="1600" b="0" i="1" baseline="0" dirty="0"/>
        </a:p>
        <a:p>
          <a:r>
            <a:rPr lang="de-DE" sz="1600" b="1" dirty="0" err="1"/>
            <a:t>allgemeinstationäre</a:t>
          </a:r>
          <a:r>
            <a:rPr lang="de-DE" sz="1600" b="1" dirty="0"/>
            <a:t> Behandlung </a:t>
          </a:r>
          <a:r>
            <a:rPr lang="de-DE" sz="1600" dirty="0"/>
            <a:t>(mindestens Innere Medizin, Chirurgie oder Allgemeinmedizin)</a:t>
          </a:r>
        </a:p>
        <a:p>
          <a:r>
            <a:rPr lang="de-DE" sz="1600" b="1" dirty="0"/>
            <a:t>Ambulante Leistungen </a:t>
          </a:r>
          <a:r>
            <a:rPr lang="de-DE" sz="1600" dirty="0" err="1"/>
            <a:t>vertragsärztlichen</a:t>
          </a:r>
          <a:r>
            <a:rPr lang="de-DE" sz="1600" dirty="0"/>
            <a:t> </a:t>
          </a:r>
          <a:r>
            <a:rPr lang="de-DE" sz="1600" dirty="0" err="1"/>
            <a:t>Ermächtigung</a:t>
          </a:r>
          <a:r>
            <a:rPr lang="de-DE" sz="1600" dirty="0"/>
            <a:t> </a:t>
          </a:r>
        </a:p>
        <a:p>
          <a:pPr>
            <a:buFont typeface="Arial" panose="020B0604020202020204" pitchFamily="34" charset="0"/>
            <a:buChar char="•"/>
          </a:pPr>
          <a:r>
            <a:rPr lang="de-DE" sz="1600" b="1" dirty="0"/>
            <a:t>Leistungen des AOP-Katalogs </a:t>
          </a:r>
          <a:r>
            <a:rPr lang="de-DE" sz="1600" dirty="0"/>
            <a:t>nach § 115b SGB V </a:t>
          </a:r>
        </a:p>
        <a:p>
          <a:pPr>
            <a:buFont typeface="Arial" panose="020B0604020202020204" pitchFamily="34" charset="0"/>
            <a:buChar char="•"/>
          </a:pPr>
          <a:r>
            <a:rPr lang="de-DE" sz="1600" b="1" dirty="0"/>
            <a:t>Leistungen nach 115f SGB V </a:t>
          </a:r>
          <a:r>
            <a:rPr lang="de-DE" sz="1600" dirty="0"/>
            <a:t>(Hybrid-DRGs)</a:t>
          </a:r>
        </a:p>
        <a:p>
          <a:pPr>
            <a:buFont typeface="Arial" panose="020B0604020202020204" pitchFamily="34" charset="0"/>
            <a:buChar char="•"/>
          </a:pPr>
          <a:r>
            <a:rPr lang="de-DE" sz="1600" b="1" dirty="0" err="1"/>
            <a:t>belegärztliche</a:t>
          </a:r>
          <a:r>
            <a:rPr lang="de-DE" sz="1600" b="1" dirty="0"/>
            <a:t> Leistungen </a:t>
          </a:r>
        </a:p>
        <a:p>
          <a:pPr>
            <a:buFont typeface="Arial" panose="020B0604020202020204" pitchFamily="34" charset="0"/>
            <a:buChar char="•"/>
          </a:pPr>
          <a:r>
            <a:rPr lang="de-DE" sz="1600" dirty="0"/>
            <a:t>Leistungen der Pflege nach SGB V oder SGB XI                      insbesondere </a:t>
          </a:r>
          <a:r>
            <a:rPr lang="de-DE" sz="1600" b="1" dirty="0" err="1"/>
            <a:t>Übergangspflege</a:t>
          </a:r>
          <a:r>
            <a:rPr lang="de-DE" sz="1600" b="1" dirty="0"/>
            <a:t> </a:t>
          </a:r>
          <a:r>
            <a:rPr lang="de-DE" sz="1600" dirty="0"/>
            <a:t>nach § 39e SGB V                      und </a:t>
          </a:r>
          <a:r>
            <a:rPr lang="de-DE" sz="1600" b="1" dirty="0"/>
            <a:t>Kurzzeitpflege </a:t>
          </a:r>
          <a:r>
            <a:rPr lang="de-DE" sz="1600" b="0" i="1" baseline="0" dirty="0"/>
            <a:t> </a:t>
          </a:r>
          <a:endParaRPr lang="en-US" sz="1600" dirty="0"/>
        </a:p>
      </dgm:t>
    </dgm:pt>
    <dgm:pt modelId="{76067381-B4DF-47A0-B2FA-2D8990AD2D72}" type="parTrans" cxnId="{3E6B96B2-625A-4720-9A38-4B35517FE587}">
      <dgm:prSet/>
      <dgm:spPr/>
      <dgm:t>
        <a:bodyPr/>
        <a:lstStyle/>
        <a:p>
          <a:endParaRPr lang="en-US"/>
        </a:p>
      </dgm:t>
    </dgm:pt>
    <dgm:pt modelId="{9023760C-81C9-4384-8272-C17014ADDA90}" type="sibTrans" cxnId="{3E6B96B2-625A-4720-9A38-4B35517FE587}">
      <dgm:prSet/>
      <dgm:spPr/>
      <dgm:t>
        <a:bodyPr/>
        <a:lstStyle/>
        <a:p>
          <a:endParaRPr lang="en-US"/>
        </a:p>
      </dgm:t>
    </dgm:pt>
    <dgm:pt modelId="{67AD66CA-6E14-5943-ADC5-7244ED180F1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de-DE" sz="1600" b="1" dirty="0"/>
            <a:t>Finanzierungsmix</a:t>
          </a:r>
        </a:p>
        <a:p>
          <a:r>
            <a:rPr lang="de-DE" sz="1600" dirty="0" err="1"/>
            <a:t>Vergütung</a:t>
          </a:r>
          <a:r>
            <a:rPr lang="de-DE" sz="1600" dirty="0"/>
            <a:t> </a:t>
          </a:r>
          <a:r>
            <a:rPr lang="de-DE" sz="1600" dirty="0" err="1"/>
            <a:t>für</a:t>
          </a:r>
          <a:r>
            <a:rPr lang="de-DE" sz="1600" dirty="0"/>
            <a:t> </a:t>
          </a:r>
          <a:r>
            <a:rPr lang="de-DE" sz="1600" dirty="0" err="1"/>
            <a:t>stationär</a:t>
          </a:r>
          <a:r>
            <a:rPr lang="de-DE" sz="1600" dirty="0"/>
            <a:t> erbrachte Leistungen </a:t>
          </a:r>
          <a:r>
            <a:rPr lang="de-DE" sz="1600" dirty="0" err="1"/>
            <a:t>über</a:t>
          </a:r>
          <a:r>
            <a:rPr lang="de-DE" sz="1600" dirty="0"/>
            <a:t> Tagespauschalen</a:t>
          </a:r>
        </a:p>
        <a:p>
          <a:r>
            <a:rPr lang="de-DE" sz="1600" dirty="0"/>
            <a:t>  ambulante Leistungen nach §§ 115b und 115f SGB Übergangspflege nach § 39e SGB nach den geltenden </a:t>
          </a:r>
          <a:r>
            <a:rPr lang="de-DE" sz="1600" dirty="0" err="1"/>
            <a:t>Vergütungsregelungen</a:t>
          </a:r>
          <a:r>
            <a:rPr lang="de-DE" sz="1600" dirty="0"/>
            <a:t> </a:t>
          </a:r>
        </a:p>
        <a:p>
          <a:endParaRPr lang="de-DE" sz="1600" dirty="0"/>
        </a:p>
        <a:p>
          <a:r>
            <a:rPr lang="de-DE" sz="1600" dirty="0"/>
            <a:t>Perspektivisch soll eine </a:t>
          </a:r>
          <a:r>
            <a:rPr lang="de-DE" sz="1600" dirty="0" err="1"/>
            <a:t>sektorenübergreifende</a:t>
          </a:r>
          <a:r>
            <a:rPr lang="de-DE" sz="1600" dirty="0"/>
            <a:t> </a:t>
          </a:r>
          <a:r>
            <a:rPr lang="de-DE" sz="1600" dirty="0" err="1"/>
            <a:t>Vergütung</a:t>
          </a:r>
          <a:r>
            <a:rPr lang="de-DE" sz="1600" dirty="0"/>
            <a:t> erreicht werden</a:t>
          </a:r>
        </a:p>
        <a:p>
          <a:br>
            <a:rPr lang="de-DE" sz="1600" dirty="0"/>
          </a:br>
          <a:r>
            <a:rPr lang="de-DE" sz="1600" dirty="0"/>
            <a:t>Bis dahin erhalten die Vertragsparteien auf Ortsebene den Auftrag zur kurzfristigen Vereinbarung eines krankenhausindividuellen Tagessatzes sowie dessen Degression</a:t>
          </a:r>
        </a:p>
      </dgm:t>
    </dgm:pt>
    <dgm:pt modelId="{D374BCE5-5D18-F941-AF21-2933EFD54BDD}" type="parTrans" cxnId="{8928B2B8-42C1-6040-9C3E-DD201ABE2F27}">
      <dgm:prSet/>
      <dgm:spPr/>
      <dgm:t>
        <a:bodyPr/>
        <a:lstStyle/>
        <a:p>
          <a:endParaRPr lang="de-DE"/>
        </a:p>
      </dgm:t>
    </dgm:pt>
    <dgm:pt modelId="{6399512A-53B7-0D45-B778-A76FBABE5DC1}" type="sibTrans" cxnId="{8928B2B8-42C1-6040-9C3E-DD201ABE2F27}">
      <dgm:prSet/>
      <dgm:spPr/>
      <dgm:t>
        <a:bodyPr/>
        <a:lstStyle/>
        <a:p>
          <a:endParaRPr lang="de-DE"/>
        </a:p>
      </dgm:t>
    </dgm:pt>
    <dgm:pt modelId="{5521A5B1-F2E1-5D4F-A40F-6888802220D8}" type="pres">
      <dgm:prSet presAssocID="{CC4A6282-F1F8-4790-9007-A1DCB7C6CB83}" presName="Name0" presStyleCnt="0">
        <dgm:presLayoutVars>
          <dgm:dir/>
          <dgm:resizeHandles val="exact"/>
        </dgm:presLayoutVars>
      </dgm:prSet>
      <dgm:spPr/>
    </dgm:pt>
    <dgm:pt modelId="{E0685D03-8430-7B44-B2A8-2DD17FB58467}" type="pres">
      <dgm:prSet presAssocID="{223F0663-1251-4237-93D6-61C785DD169A}" presName="node" presStyleLbl="node1" presStyleIdx="0" presStyleCnt="3" custScaleX="88361">
        <dgm:presLayoutVars>
          <dgm:bulletEnabled val="1"/>
        </dgm:presLayoutVars>
      </dgm:prSet>
      <dgm:spPr/>
    </dgm:pt>
    <dgm:pt modelId="{029290E7-B470-9F47-8A95-DB107825069C}" type="pres">
      <dgm:prSet presAssocID="{93710E42-1378-4BF0-BA6E-7FB81477B557}" presName="sibTrans" presStyleLbl="sibTrans2D1" presStyleIdx="0" presStyleCnt="2"/>
      <dgm:spPr/>
    </dgm:pt>
    <dgm:pt modelId="{75A490B9-B0A8-514B-807F-35FB6D7A92CB}" type="pres">
      <dgm:prSet presAssocID="{93710E42-1378-4BF0-BA6E-7FB81477B557}" presName="connectorText" presStyleLbl="sibTrans2D1" presStyleIdx="0" presStyleCnt="2"/>
      <dgm:spPr/>
    </dgm:pt>
    <dgm:pt modelId="{BA418DBB-49D1-6746-908D-8FEFBB15EE0E}" type="pres">
      <dgm:prSet presAssocID="{BB44C662-6F2D-40BB-B28F-B71EEF4D2777}" presName="node" presStyleLbl="node1" presStyleIdx="1" presStyleCnt="3" custScaleX="118942" custScaleY="104468" custLinFactNeighborX="-14622" custLinFactNeighborY="-1569">
        <dgm:presLayoutVars>
          <dgm:bulletEnabled val="1"/>
        </dgm:presLayoutVars>
      </dgm:prSet>
      <dgm:spPr/>
    </dgm:pt>
    <dgm:pt modelId="{4450BF9B-BC18-4B46-A39E-BD4D818194EB}" type="pres">
      <dgm:prSet presAssocID="{9023760C-81C9-4384-8272-C17014ADDA90}" presName="sibTrans" presStyleLbl="sibTrans2D1" presStyleIdx="1" presStyleCnt="2"/>
      <dgm:spPr/>
    </dgm:pt>
    <dgm:pt modelId="{B1CE5396-5B66-B64D-AC05-AA1BE8C39E7D}" type="pres">
      <dgm:prSet presAssocID="{9023760C-81C9-4384-8272-C17014ADDA90}" presName="connectorText" presStyleLbl="sibTrans2D1" presStyleIdx="1" presStyleCnt="2"/>
      <dgm:spPr/>
    </dgm:pt>
    <dgm:pt modelId="{80B40CE3-84ED-5A45-8627-A99921A8D46C}" type="pres">
      <dgm:prSet presAssocID="{67AD66CA-6E14-5943-ADC5-7244ED180F13}" presName="node" presStyleLbl="node1" presStyleIdx="2" presStyleCnt="3" custScaleX="120272" custScaleY="105339">
        <dgm:presLayoutVars>
          <dgm:bulletEnabled val="1"/>
        </dgm:presLayoutVars>
      </dgm:prSet>
      <dgm:spPr/>
    </dgm:pt>
  </dgm:ptLst>
  <dgm:cxnLst>
    <dgm:cxn modelId="{918BC706-548D-A542-B347-678E2F805558}" type="presOf" srcId="{93710E42-1378-4BF0-BA6E-7FB81477B557}" destId="{029290E7-B470-9F47-8A95-DB107825069C}" srcOrd="0" destOrd="0" presId="urn:microsoft.com/office/officeart/2005/8/layout/process1"/>
    <dgm:cxn modelId="{146E8B38-B518-9042-8DAF-A72A8ED3F643}" type="presOf" srcId="{9023760C-81C9-4384-8272-C17014ADDA90}" destId="{4450BF9B-BC18-4B46-A39E-BD4D818194EB}" srcOrd="0" destOrd="0" presId="urn:microsoft.com/office/officeart/2005/8/layout/process1"/>
    <dgm:cxn modelId="{2E131061-0860-144C-A381-FBCE6E5392C9}" type="presOf" srcId="{223F0663-1251-4237-93D6-61C785DD169A}" destId="{E0685D03-8430-7B44-B2A8-2DD17FB58467}" srcOrd="0" destOrd="0" presId="urn:microsoft.com/office/officeart/2005/8/layout/process1"/>
    <dgm:cxn modelId="{B112C266-3CBB-D44C-A55C-3E39CF603B37}" type="presOf" srcId="{CC4A6282-F1F8-4790-9007-A1DCB7C6CB83}" destId="{5521A5B1-F2E1-5D4F-A40F-6888802220D8}" srcOrd="0" destOrd="0" presId="urn:microsoft.com/office/officeart/2005/8/layout/process1"/>
    <dgm:cxn modelId="{85C23592-8742-DC46-82F2-5FFF6460681F}" type="presOf" srcId="{BB44C662-6F2D-40BB-B28F-B71EEF4D2777}" destId="{BA418DBB-49D1-6746-908D-8FEFBB15EE0E}" srcOrd="0" destOrd="0" presId="urn:microsoft.com/office/officeart/2005/8/layout/process1"/>
    <dgm:cxn modelId="{2A8851A4-AD75-B746-98F4-7FC59DD12A30}" type="presOf" srcId="{93710E42-1378-4BF0-BA6E-7FB81477B557}" destId="{75A490B9-B0A8-514B-807F-35FB6D7A92CB}" srcOrd="1" destOrd="0" presId="urn:microsoft.com/office/officeart/2005/8/layout/process1"/>
    <dgm:cxn modelId="{BECAC7A5-B692-2B4D-B162-65456AD41299}" type="presOf" srcId="{67AD66CA-6E14-5943-ADC5-7244ED180F13}" destId="{80B40CE3-84ED-5A45-8627-A99921A8D46C}" srcOrd="0" destOrd="0" presId="urn:microsoft.com/office/officeart/2005/8/layout/process1"/>
    <dgm:cxn modelId="{97BF30B1-2189-47C4-B6DE-5A7DC5256251}" srcId="{CC4A6282-F1F8-4790-9007-A1DCB7C6CB83}" destId="{223F0663-1251-4237-93D6-61C785DD169A}" srcOrd="0" destOrd="0" parTransId="{4094C4F4-88C7-4D5A-917A-65B328A051E1}" sibTransId="{93710E42-1378-4BF0-BA6E-7FB81477B557}"/>
    <dgm:cxn modelId="{3E6B96B2-625A-4720-9A38-4B35517FE587}" srcId="{CC4A6282-F1F8-4790-9007-A1DCB7C6CB83}" destId="{BB44C662-6F2D-40BB-B28F-B71EEF4D2777}" srcOrd="1" destOrd="0" parTransId="{76067381-B4DF-47A0-B2FA-2D8990AD2D72}" sibTransId="{9023760C-81C9-4384-8272-C17014ADDA90}"/>
    <dgm:cxn modelId="{8928B2B8-42C1-6040-9C3E-DD201ABE2F27}" srcId="{CC4A6282-F1F8-4790-9007-A1DCB7C6CB83}" destId="{67AD66CA-6E14-5943-ADC5-7244ED180F13}" srcOrd="2" destOrd="0" parTransId="{D374BCE5-5D18-F941-AF21-2933EFD54BDD}" sibTransId="{6399512A-53B7-0D45-B778-A76FBABE5DC1}"/>
    <dgm:cxn modelId="{3A89F1FA-CB81-8845-BE37-A1963A1497CC}" type="presOf" srcId="{9023760C-81C9-4384-8272-C17014ADDA90}" destId="{B1CE5396-5B66-B64D-AC05-AA1BE8C39E7D}" srcOrd="1" destOrd="0" presId="urn:microsoft.com/office/officeart/2005/8/layout/process1"/>
    <dgm:cxn modelId="{CE0B2BE8-7E4E-0F44-87FF-678E292C9559}" type="presParOf" srcId="{5521A5B1-F2E1-5D4F-A40F-6888802220D8}" destId="{E0685D03-8430-7B44-B2A8-2DD17FB58467}" srcOrd="0" destOrd="0" presId="urn:microsoft.com/office/officeart/2005/8/layout/process1"/>
    <dgm:cxn modelId="{7A6B64BE-F2E8-6E42-8F10-C37F2F710D86}" type="presParOf" srcId="{5521A5B1-F2E1-5D4F-A40F-6888802220D8}" destId="{029290E7-B470-9F47-8A95-DB107825069C}" srcOrd="1" destOrd="0" presId="urn:microsoft.com/office/officeart/2005/8/layout/process1"/>
    <dgm:cxn modelId="{6E95DEF5-3305-6C40-B2D0-5D22FE0ABAAE}" type="presParOf" srcId="{029290E7-B470-9F47-8A95-DB107825069C}" destId="{75A490B9-B0A8-514B-807F-35FB6D7A92CB}" srcOrd="0" destOrd="0" presId="urn:microsoft.com/office/officeart/2005/8/layout/process1"/>
    <dgm:cxn modelId="{17CBAEBA-19F2-5445-9D1C-0F64D9456ED9}" type="presParOf" srcId="{5521A5B1-F2E1-5D4F-A40F-6888802220D8}" destId="{BA418DBB-49D1-6746-908D-8FEFBB15EE0E}" srcOrd="2" destOrd="0" presId="urn:microsoft.com/office/officeart/2005/8/layout/process1"/>
    <dgm:cxn modelId="{AA69A178-6830-A441-BE5D-AC4CA337E66D}" type="presParOf" srcId="{5521A5B1-F2E1-5D4F-A40F-6888802220D8}" destId="{4450BF9B-BC18-4B46-A39E-BD4D818194EB}" srcOrd="3" destOrd="0" presId="urn:microsoft.com/office/officeart/2005/8/layout/process1"/>
    <dgm:cxn modelId="{A5A058CE-E692-894E-AFC0-D3DBA1ADF7F5}" type="presParOf" srcId="{4450BF9B-BC18-4B46-A39E-BD4D818194EB}" destId="{B1CE5396-5B66-B64D-AC05-AA1BE8C39E7D}" srcOrd="0" destOrd="0" presId="urn:microsoft.com/office/officeart/2005/8/layout/process1"/>
    <dgm:cxn modelId="{1B4BE60B-FE16-EE49-AC89-739E9667E448}" type="presParOf" srcId="{5521A5B1-F2E1-5D4F-A40F-6888802220D8}" destId="{80B40CE3-84ED-5A45-8627-A99921A8D4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85D03-8430-7B44-B2A8-2DD17FB58467}">
      <dsp:nvSpPr>
        <dsp:cNvPr id="0" name=""/>
        <dsp:cNvSpPr/>
      </dsp:nvSpPr>
      <dsp:spPr>
        <a:xfrm>
          <a:off x="10196" y="265132"/>
          <a:ext cx="2275328" cy="521492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baseline="0" dirty="0"/>
            <a:t>(grundsätzlich nur)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baseline="0" dirty="0"/>
            <a:t>   bestehende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baseline="0" dirty="0"/>
            <a:t>Krankenhäuser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baseline="0" dirty="0"/>
            <a:t>die keinen der anderen Level erfüllen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u="sng" kern="1200" baseline="0" dirty="0"/>
            <a:t>können</a:t>
          </a:r>
          <a:r>
            <a:rPr lang="de-DE" sz="1800" b="1" kern="1200" baseline="0" dirty="0"/>
            <a:t>                  vom Land                dem Level </a:t>
          </a:r>
          <a:r>
            <a:rPr lang="de-DE" sz="1800" b="1" kern="1200" baseline="0" dirty="0" err="1"/>
            <a:t>Ii</a:t>
          </a:r>
          <a:r>
            <a:rPr lang="de-DE" sz="1800" b="1" kern="1200" baseline="0" dirty="0"/>
            <a:t> zugeordnet werden</a:t>
          </a:r>
        </a:p>
      </dsp:txBody>
      <dsp:txXfrm>
        <a:off x="76838" y="331774"/>
        <a:ext cx="2142044" cy="5081645"/>
      </dsp:txXfrm>
    </dsp:sp>
    <dsp:sp modelId="{029290E7-B470-9F47-8A95-DB107825069C}">
      <dsp:nvSpPr>
        <dsp:cNvPr id="0" name=""/>
        <dsp:cNvSpPr/>
      </dsp:nvSpPr>
      <dsp:spPr>
        <a:xfrm rot="21520745">
          <a:off x="2505314" y="2516617"/>
          <a:ext cx="466209" cy="638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505333" y="2645951"/>
        <a:ext cx="326346" cy="383165"/>
      </dsp:txXfrm>
    </dsp:sp>
    <dsp:sp modelId="{BA418DBB-49D1-6746-908D-8FEFBB15EE0E}">
      <dsp:nvSpPr>
        <dsp:cNvPr id="0" name=""/>
        <dsp:cNvSpPr/>
      </dsp:nvSpPr>
      <dsp:spPr>
        <a:xfrm>
          <a:off x="3164930" y="66808"/>
          <a:ext cx="3062800" cy="544793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1" kern="1200" baseline="0" dirty="0"/>
            <a:t>Negativkatalog folgt per Gesetz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1" kern="1200" baseline="0" dirty="0"/>
            <a:t>Portfolio:</a:t>
          </a:r>
          <a:endParaRPr lang="de-DE" sz="1600" b="0" i="1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allgemeinstationäre</a:t>
          </a:r>
          <a:r>
            <a:rPr lang="de-DE" sz="1600" b="1" kern="1200" dirty="0"/>
            <a:t> Behandlung </a:t>
          </a:r>
          <a:r>
            <a:rPr lang="de-DE" sz="1600" kern="1200" dirty="0"/>
            <a:t>(mindestens Innere Medizin, Chirurgie oder Allgemeinmedizin)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Ambulante Leistungen </a:t>
          </a:r>
          <a:r>
            <a:rPr lang="de-DE" sz="1600" kern="1200" dirty="0" err="1"/>
            <a:t>vertragsärztlichen</a:t>
          </a:r>
          <a:r>
            <a:rPr lang="de-DE" sz="1600" kern="1200" dirty="0"/>
            <a:t> </a:t>
          </a:r>
          <a:r>
            <a:rPr lang="de-DE" sz="1600" kern="1200" dirty="0" err="1"/>
            <a:t>Ermächtigung</a:t>
          </a:r>
          <a:r>
            <a:rPr lang="de-DE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b="1" kern="1200" dirty="0"/>
            <a:t>Leistungen des AOP-Katalogs </a:t>
          </a:r>
          <a:r>
            <a:rPr lang="de-DE" sz="1600" kern="1200" dirty="0"/>
            <a:t>nach § 115b SGB V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b="1" kern="1200" dirty="0"/>
            <a:t>Leistungen nach 115f SGB V </a:t>
          </a:r>
          <a:r>
            <a:rPr lang="de-DE" sz="1600" kern="1200" dirty="0"/>
            <a:t>(Hybrid-DRGs)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b="1" kern="1200" dirty="0" err="1"/>
            <a:t>belegärztliche</a:t>
          </a:r>
          <a:r>
            <a:rPr lang="de-DE" sz="1600" b="1" kern="1200" dirty="0"/>
            <a:t> Leistungen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 dirty="0"/>
            <a:t>Leistungen der Pflege nach SGB V oder SGB XI                      insbesondere </a:t>
          </a:r>
          <a:r>
            <a:rPr lang="de-DE" sz="1600" b="1" kern="1200" dirty="0" err="1"/>
            <a:t>Übergangspflege</a:t>
          </a:r>
          <a:r>
            <a:rPr lang="de-DE" sz="1600" b="1" kern="1200" dirty="0"/>
            <a:t> </a:t>
          </a:r>
          <a:r>
            <a:rPr lang="de-DE" sz="1600" kern="1200" dirty="0"/>
            <a:t>nach § 39e SGB V                      und </a:t>
          </a:r>
          <a:r>
            <a:rPr lang="de-DE" sz="1600" b="1" kern="1200" dirty="0"/>
            <a:t>Kurzzeitpflege </a:t>
          </a:r>
          <a:r>
            <a:rPr lang="de-DE" sz="1600" b="0" i="1" kern="1200" baseline="0" dirty="0"/>
            <a:t> </a:t>
          </a:r>
          <a:endParaRPr lang="en-US" sz="1600" kern="1200" dirty="0"/>
        </a:p>
      </dsp:txBody>
      <dsp:txXfrm>
        <a:off x="3254636" y="156514"/>
        <a:ext cx="2883388" cy="5268520"/>
      </dsp:txXfrm>
    </dsp:sp>
    <dsp:sp modelId="{4450BF9B-BC18-4B46-A39E-BD4D818194EB}">
      <dsp:nvSpPr>
        <dsp:cNvPr id="0" name=""/>
        <dsp:cNvSpPr/>
      </dsp:nvSpPr>
      <dsp:spPr>
        <a:xfrm rot="66013">
          <a:off x="6522829" y="2512557"/>
          <a:ext cx="625845" cy="638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22846" y="2638476"/>
        <a:ext cx="438092" cy="383165"/>
      </dsp:txXfrm>
    </dsp:sp>
    <dsp:sp modelId="{80B40CE3-84ED-5A45-8627-A99921A8D46C}">
      <dsp:nvSpPr>
        <dsp:cNvPr id="0" name=""/>
        <dsp:cNvSpPr/>
      </dsp:nvSpPr>
      <dsp:spPr>
        <a:xfrm>
          <a:off x="7408355" y="125920"/>
          <a:ext cx="3097048" cy="549335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Finanzierungsmix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Vergütung</a:t>
          </a:r>
          <a:r>
            <a:rPr lang="de-DE" sz="1600" kern="1200" dirty="0"/>
            <a:t> </a:t>
          </a:r>
          <a:r>
            <a:rPr lang="de-DE" sz="1600" kern="1200" dirty="0" err="1"/>
            <a:t>für</a:t>
          </a:r>
          <a:r>
            <a:rPr lang="de-DE" sz="1600" kern="1200" dirty="0"/>
            <a:t> </a:t>
          </a:r>
          <a:r>
            <a:rPr lang="de-DE" sz="1600" kern="1200" dirty="0" err="1"/>
            <a:t>stationär</a:t>
          </a:r>
          <a:r>
            <a:rPr lang="de-DE" sz="1600" kern="1200" dirty="0"/>
            <a:t> erbrachte Leistungen </a:t>
          </a:r>
          <a:r>
            <a:rPr lang="de-DE" sz="1600" kern="1200" dirty="0" err="1"/>
            <a:t>über</a:t>
          </a:r>
          <a:r>
            <a:rPr lang="de-DE" sz="1600" kern="1200" dirty="0"/>
            <a:t> Tagespauschalen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  ambulante Leistungen nach §§ 115b und 115f SGB Übergangspflege nach § 39e SGB nach den geltenden </a:t>
          </a:r>
          <a:r>
            <a:rPr lang="de-DE" sz="1600" kern="1200" dirty="0" err="1"/>
            <a:t>Vergütungsregelungen</a:t>
          </a:r>
          <a:r>
            <a:rPr lang="de-DE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Perspektivisch soll eine </a:t>
          </a:r>
          <a:r>
            <a:rPr lang="de-DE" sz="1600" kern="1200" dirty="0" err="1"/>
            <a:t>sektorenübergreifende</a:t>
          </a:r>
          <a:r>
            <a:rPr lang="de-DE" sz="1600" kern="1200" dirty="0"/>
            <a:t> </a:t>
          </a:r>
          <a:r>
            <a:rPr lang="de-DE" sz="1600" kern="1200" dirty="0" err="1"/>
            <a:t>Vergütung</a:t>
          </a:r>
          <a:r>
            <a:rPr lang="de-DE" sz="1600" kern="1200" dirty="0"/>
            <a:t> erreicht werden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600" kern="1200" dirty="0"/>
          </a:br>
          <a:r>
            <a:rPr lang="de-DE" sz="1600" kern="1200" dirty="0"/>
            <a:t>Bis dahin erhalten die Vertragsparteien auf Ortsebene den Auftrag zur kurzfristigen Vereinbarung eines krankenhausindividuellen Tagessatzes sowie dessen Degression</a:t>
          </a:r>
        </a:p>
      </dsp:txBody>
      <dsp:txXfrm>
        <a:off x="7499064" y="216629"/>
        <a:ext cx="2915630" cy="5311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B7BFCA9-39CC-4D0E-BEBC-012FFD508F6E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5BA658B-FF5E-4125-B6D7-E2CE1D596B0E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9A0BABA-C0DC-403B-965C-027E5BC3ABC1}" type="slidenum">
              <a:rPr b="0" lang="de-DE" sz="12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80BD9C1-11BD-431B-9AE1-1EC6BC9BDA1E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1400" spc="-1" strike="noStrike">
                <a:latin typeface="Arial"/>
              </a:rPr>
              <a:t>Heute kein Thema: </a:t>
            </a:r>
            <a:r>
              <a:rPr b="1" lang="de-DE" sz="2000" spc="-1" strike="noStrike">
                <a:latin typeface="Arial"/>
              </a:rPr>
              <a:t>Investitionskostenfinanzierung ?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Pflegekostenfinanzierung ist KEIN Budget sondern:  Selbstkostendeckung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Kalkulation der Vorhaltefinanzierung </a:t>
            </a: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anfangs anhand der Fallzahlen in 2023 / 2024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A88A30-9765-4A03-AACD-3A4332BD1767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DRG-System:  Zielkonflikt Betriebswirtschaft – Versorgung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Fehlanreize zur Mengensteigerung und zum Kostendumping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Anreize zur Über-, Unter, Fehlversorgung bleiben stark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Qualitätsprobleme durch mangelnde Spezialisierung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Erfahrungen mit Selbstkostendeckung in der Pflege am Bett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	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3664308-7042-4F64-9DB2-830A2634B230}" type="slidenum">
              <a:rPr b="0" lang="de-DE" sz="12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DRG-System:  Zielkonflikt Betriebswirtschaft – Versorgung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Fehlanreize zur Mengensteigerung und zum Kostendumping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Anreize zur Über-, Unter, Fehlversorgung bleiben stark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Qualitätsprobleme durch mangelnde Spezialisierung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Erfahrungen mit Selbstkostendeckung in der Pflege am Bett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	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0F7BFB0-1BD9-4830-BBDC-C8C5392B1A60}" type="slidenum">
              <a:rPr b="0" lang="de-DE" sz="12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BB949F4-A716-4B1E-B2D3-7174C60C4007}" type="slidenum">
              <a:rPr b="0" lang="de-DE" sz="12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DRG-System:  Zielkonflikt Betriebswirtschaft – Versorgung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Fehlanreize zur Mengensteigerung und zum Kostendumping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Anreize zur Über-, Unter, Fehlversorgung bleiben stark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Qualitätsprobleme durch mangelnde Spezialisierung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	</a:t>
            </a:r>
            <a:r>
              <a:rPr b="1" lang="de-DE" sz="2000" spc="-1" strike="noStrike">
                <a:latin typeface="Arial"/>
              </a:rPr>
              <a:t>Erfahrungen mit Selbstkostendeckung in der Pflege am Bett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latin typeface="Arial"/>
              </a:rPr>
              <a:t>	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EB745CB-292F-4DA1-8DD6-62B47DEC4B24}" type="slidenum">
              <a:rPr b="0" lang="de-DE" sz="12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de-DE" sz="2000" spc="-1" strike="noStrike">
                <a:latin typeface="Arial"/>
              </a:rPr>
              <a:t>Heike Baehrens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DADAED-94CF-427F-8C1A-E4C30AD40BC1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59F682-C2ED-46EA-BFDF-E88DED4EF7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6ED7A0-77EE-4589-A437-0574EAB401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2A6C55-1ED2-4857-936E-FBFC8C86538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1A3150-B758-47D3-A9FC-DABAF3F365E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D03E3C-4500-499A-8C21-CE92112CBC6A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E1FA98D-250F-478A-88CA-6682010D50C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B1640A-440D-4F3F-8F0A-822B26BE4C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23E99C-A5B9-4D9F-8FA3-3A08AD97D7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75F8D2-30E1-4343-A0B6-01333A8235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1364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5B68E23-0032-4EBC-BC83-B4F420BC00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317648-9B0A-4D52-97CD-A15DDE2CAE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69625F-4B6E-46DB-A7BD-12F5C920EF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48807A-7164-40C8-8887-93F8AEEF8E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135D73-7AD7-4696-948A-7BF12D1458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0EC5B6-D7F8-445E-BAE7-490F3581A6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7C5F31-7B5C-4576-996D-9D3761D573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3A654A-365D-43B3-9329-C6DAD8A86500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AAEBC1-AB7D-4A32-A23A-C4DB9A64A2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E18F37-0335-47A2-AFE1-5371660F8D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B8E56F-65F1-4D3F-89F9-B07D33DE5E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1364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83B802-FDA5-43CF-908D-E70820B0DD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4ECECC-8E1A-4278-B054-D5B34D30E0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A4B62F-2860-471A-9138-7A95B3A470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24E959-88F3-480A-9CA6-B820F09618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Mastertitelfor</a:t>
            </a: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mat </a:t>
            </a: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3B8285-B09A-4F46-8E39-DFC696948013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de-DE" sz="4400" spc="-1" strike="noStrike" u="sng">
                <a:solidFill>
                  <a:srgbClr val="000000"/>
                </a:solidFill>
                <a:uFillTx/>
                <a:latin typeface="Calibri Light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7809480" y="63536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B99BB68-C97D-4279-B424-1269D6953BFF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pic>
        <p:nvPicPr>
          <p:cNvPr id="45" name="Grafik 7" descr=""/>
          <p:cNvPicPr/>
          <p:nvPr/>
        </p:nvPicPr>
        <p:blipFill>
          <a:blip r:embed="rId2"/>
          <a:stretch/>
        </p:blipFill>
        <p:spPr>
          <a:xfrm>
            <a:off x="10632960" y="6176880"/>
            <a:ext cx="1521360" cy="666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Grafik 4" descr=""/>
          <p:cNvPicPr/>
          <p:nvPr/>
        </p:nvPicPr>
        <p:blipFill>
          <a:blip r:embed="rId1"/>
          <a:srcRect l="0" t="19152" r="0" b="1818"/>
          <a:stretch/>
        </p:blipFill>
        <p:spPr>
          <a:xfrm>
            <a:off x="5234760" y="25560"/>
            <a:ext cx="6875280" cy="2287080"/>
          </a:xfrm>
          <a:prstGeom prst="rect">
            <a:avLst/>
          </a:prstGeom>
          <a:ln w="0">
            <a:noFill/>
          </a:ln>
        </p:spPr>
      </p:pic>
      <p:pic>
        <p:nvPicPr>
          <p:cNvPr id="90" name="Grafik 3" descr=""/>
          <p:cNvPicPr/>
          <p:nvPr/>
        </p:nvPicPr>
        <p:blipFill>
          <a:blip r:embed="rId2"/>
          <a:srcRect l="0" t="5019" r="0" b="0"/>
          <a:stretch/>
        </p:blipFill>
        <p:spPr>
          <a:xfrm>
            <a:off x="5234760" y="2352960"/>
            <a:ext cx="6890040" cy="4424760"/>
          </a:xfrm>
          <a:prstGeom prst="rect">
            <a:avLst/>
          </a:prstGeom>
          <a:ln w="0">
            <a:noFill/>
          </a:ln>
        </p:spPr>
      </p:pic>
      <p:sp>
        <p:nvSpPr>
          <p:cNvPr id="91" name="Rectangl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0d0d0d"/>
              </a:gs>
              <a:gs pos="100000">
                <a:srgbClr val="0d0d0d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600" y="168840"/>
            <a:ext cx="5799960" cy="3333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7000"/>
          </a:bodyPr>
          <a:p>
            <a:pPr>
              <a:lnSpc>
                <a:spcPct val="90000"/>
              </a:lnSpc>
              <a:buNone/>
            </a:pPr>
            <a:br>
              <a:rPr sz="5000"/>
            </a:br>
            <a:r>
              <a:rPr b="1" lang="de-DE" sz="4800" spc="-1" strike="noStrike">
                <a:solidFill>
                  <a:srgbClr val="ffffff"/>
                </a:solidFill>
                <a:latin typeface="Calibri Light"/>
              </a:rPr>
              <a:t>Revolution – Reform –Etikettenschwindel?</a:t>
            </a:r>
            <a:br>
              <a:rPr sz="4800"/>
            </a:br>
            <a:br>
              <a:rPr sz="4800"/>
            </a:br>
            <a:r>
              <a:rPr b="1" lang="de-DE" sz="3600" spc="-1" strike="noStrike">
                <a:solidFill>
                  <a:srgbClr val="ffffff"/>
                </a:solidFill>
                <a:latin typeface="Calibri Light"/>
              </a:rPr>
              <a:t>Einführung in die Krankenhausreform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251640" y="3721320"/>
            <a:ext cx="5576400" cy="284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Vorschläge der Regierungskommission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Eckpunkte-Papiere des BMG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Dr. Peter Hoffmann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94" name="Straight Connector 13"/>
          <p:cNvSpPr/>
          <p:nvPr/>
        </p:nvSpPr>
        <p:spPr>
          <a:xfrm flipH="1">
            <a:off x="838080" y="3681360"/>
            <a:ext cx="11353680" cy="360"/>
          </a:xfrm>
          <a:prstGeom prst="line">
            <a:avLst/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8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Freeform: Shape 10"/>
          <p:cNvSpPr/>
          <p:nvPr/>
        </p:nvSpPr>
        <p:spPr>
          <a:xfrm>
            <a:off x="0" y="0"/>
            <a:ext cx="4167000" cy="685764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6880" y="1153440"/>
            <a:ext cx="3200040" cy="4460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  <a:buNone/>
            </a:pPr>
            <a:r>
              <a:rPr b="1" lang="de-DE" sz="31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de-DE" sz="3100" spc="-1" strike="noStrike">
                <a:solidFill>
                  <a:srgbClr val="ffffff"/>
                </a:solidFill>
                <a:latin typeface="Calibri Light"/>
              </a:rPr>
              <a:t>Leistungsgruppen </a:t>
            </a:r>
            <a:endParaRPr b="0" lang="de-DE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Arc 12"/>
          <p:cNvSpPr/>
          <p:nvPr/>
        </p:nvSpPr>
        <p:spPr>
          <a:xfrm flipV="1">
            <a:off x="7550280" y="245520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447440" y="591480"/>
            <a:ext cx="6906240" cy="558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4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lang="de-DE" sz="3600" spc="-1" strike="noStrike">
                <a:solidFill>
                  <a:srgbClr val="000000"/>
                </a:solidFill>
                <a:latin typeface="Calibri"/>
              </a:rPr>
              <a:t>Die Definition von Leistungsgruppen beinhaltet 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900" spc="-1" strike="noStrike">
                <a:solidFill>
                  <a:srgbClr val="000000"/>
                </a:solidFill>
                <a:latin typeface="Calibri"/>
              </a:rPr>
              <a:t>Zuordnung von OPS- und ICD-Codes [statt DRGs]</a:t>
            </a: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900" spc="-1" strike="noStrike">
                <a:solidFill>
                  <a:srgbClr val="000000"/>
                </a:solidFill>
                <a:latin typeface="Calibri"/>
              </a:rPr>
              <a:t>Festlegung von sachgerechten, bundeseinheitlichen Qualitätskriterien je LG</a:t>
            </a: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de-DE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BundesSerifOffice"/>
              </a:rPr>
              <a:t>Zu den Qualitätskriterien einer Leistungsgruppe zählt (…)                               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900" spc="-1" strike="noStrike">
                <a:solidFill>
                  <a:srgbClr val="000000"/>
                </a:solidFill>
                <a:latin typeface="BundesSerifOffice"/>
              </a:rPr>
              <a:t>auch die Festlegung von verwandten Leistungsgruppen,                                                die ebenfalls an demselben Krankenhausstandort zu erbringen sind </a:t>
            </a: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900" spc="-1" strike="noStrike">
                <a:solidFill>
                  <a:srgbClr val="000000"/>
                </a:solidFill>
                <a:latin typeface="BundesSerifOffice"/>
              </a:rPr>
              <a:t>Die Qualitätskriterien je Leistungsgruppe beziehen sich auf den jeweiligen Krankenhausstandort </a:t>
            </a: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</a:rPr>
              <a:t>[Ausnahmen erlaubt, um] in der Fläche eine bedarfsnotwendige stationäre Versorgung sicherzustellen. 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900" spc="-1" strike="noStrike">
                <a:solidFill>
                  <a:srgbClr val="000000"/>
                </a:solidFill>
                <a:latin typeface="BundesSerifOffice"/>
              </a:rPr>
              <a:t>bundesweit einheitliche Kriterien</a:t>
            </a: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900" spc="-1" strike="noStrike">
                <a:solidFill>
                  <a:srgbClr val="000000"/>
                </a:solidFill>
                <a:latin typeface="BundesSerifOffice"/>
              </a:rPr>
              <a:t>(…) Ausnahmen sollen grundsätzlich zeitlich befristet und deren Ergebnisse evaluiert werden. </a:t>
            </a:r>
            <a:endParaRPr b="0" lang="de-DE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</a:rPr>
              <a:t>Bewertung:  Definition des Versorgungsauftrages über Leistungsgruppen verhindert, dass jedes KH alles macht,                                                             </a:t>
            </a:r>
            <a:r>
              <a:rPr b="0" lang="de-DE" sz="3400" spc="-1" strike="noStrike">
                <a:solidFill>
                  <a:srgbClr val="000000"/>
                </a:solidFill>
                <a:latin typeface="Calibri"/>
              </a:rPr>
              <a:t>obwohl es von den Voraussetzungen her ungeeignet ist</a:t>
            </a:r>
            <a:endParaRPr b="0" lang="de-DE" sz="3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</a:rPr>
              <a:t>offene Frage:  Mengensteuerung?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5"/>
          </p:nvPr>
        </p:nvSpPr>
        <p:spPr>
          <a:xfrm>
            <a:off x="9541440" y="6356520"/>
            <a:ext cx="1811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92BC6BB1-DCB4-4AD2-B433-70CB57A79C2B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26280"/>
            <a:ext cx="6575760" cy="98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000000"/>
                </a:solidFill>
                <a:latin typeface="Calibri Light"/>
              </a:rPr>
              <a:t>Level Ii   </a:t>
            </a:r>
            <a:r>
              <a:rPr b="1" lang="de-DE" sz="2800" spc="-1" strike="noStrike">
                <a:solidFill>
                  <a:srgbClr val="000000"/>
                </a:solidFill>
                <a:latin typeface="Calibri Light"/>
              </a:rPr>
              <a:t>integriert ambulant und stationär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069233165"/>
              </p:ext>
            </p:extLst>
          </p:nvPr>
        </p:nvGraphicFramePr>
        <p:xfrm>
          <a:off x="838080" y="973440"/>
          <a:ext cx="10515240" cy="574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07DFE4-C78D-4177-AACC-834E4D67C4B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1717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</a:rPr>
              <a:t>Finanzierungsvorschläge</a:t>
            </a:r>
            <a:endParaRPr b="0" lang="de-DE" sz="7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CC2511-6CD3-411C-9849-03A0D18960A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nhaltsplatzhalter 4" descr=""/>
          <p:cNvPicPr/>
          <p:nvPr/>
        </p:nvPicPr>
        <p:blipFill>
          <a:blip r:embed="rId1"/>
          <a:stretch/>
        </p:blipFill>
        <p:spPr>
          <a:xfrm>
            <a:off x="95040" y="146880"/>
            <a:ext cx="11931120" cy="65847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D8D7F55F-5790-42BA-99C3-84001B8A6D0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8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Freeform: Shape 10"/>
          <p:cNvSpPr/>
          <p:nvPr/>
        </p:nvSpPr>
        <p:spPr>
          <a:xfrm>
            <a:off x="0" y="0"/>
            <a:ext cx="4167000" cy="685764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77360" y="291600"/>
            <a:ext cx="3200040" cy="642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100000"/>
              </a:lnSpc>
              <a:buNone/>
            </a:pPr>
            <a:r>
              <a:rPr b="1" lang="de-DE" sz="3400" spc="-1" strike="noStrike">
                <a:solidFill>
                  <a:srgbClr val="ffffff"/>
                </a:solidFill>
                <a:latin typeface="Calibri Light"/>
              </a:rPr>
              <a:t>Kritikpunkt Festklammern am DRG-System </a:t>
            </a:r>
            <a:br>
              <a:rPr sz="3200"/>
            </a:br>
            <a:br>
              <a:rPr sz="1400"/>
            </a:br>
            <a:r>
              <a:rPr b="1" lang="de-DE" sz="2000" spc="-1" strike="noStrike">
                <a:solidFill>
                  <a:srgbClr val="ffffff"/>
                </a:solidFill>
                <a:latin typeface="Calibri Light"/>
              </a:rPr>
              <a:t>nur geringe Reduktion fallmengenabhängiger Vergütungen                     zugunsten Vorhaltefinanzierung </a:t>
            </a:r>
            <a:br>
              <a:rPr sz="2000"/>
            </a:br>
            <a:br>
              <a:rPr sz="2000"/>
            </a:br>
            <a:r>
              <a:rPr b="1" lang="de-DE" sz="2400" spc="-1" strike="noStrike">
                <a:solidFill>
                  <a:srgbClr val="ffffff"/>
                </a:solidFill>
                <a:latin typeface="Calibri Light"/>
              </a:rPr>
              <a:t>Warum keine Selbstkostendeckung </a:t>
            </a:r>
            <a:br>
              <a:rPr sz="2400"/>
            </a:br>
            <a:r>
              <a:rPr b="1" lang="de-DE" sz="2400" spc="-1" strike="noStrike">
                <a:solidFill>
                  <a:srgbClr val="ffffff"/>
                </a:solidFill>
                <a:latin typeface="Calibri Light"/>
              </a:rPr>
              <a:t>für alle notwendigen                  Berufsgruppen ?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Arc 12"/>
          <p:cNvSpPr/>
          <p:nvPr/>
        </p:nvSpPr>
        <p:spPr>
          <a:xfrm flipV="1">
            <a:off x="7550280" y="245520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446000" y="38880"/>
            <a:ext cx="7772040" cy="6554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7000"/>
          </a:bodyPr>
          <a:p>
            <a:pPr marL="228600" indent="-22860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Das DRG-System und seine Fehlanreize bleiben: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Zielkonflikt:  Gewinnoptimierung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Versorgung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Über-, Unter, Fehlversorgung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Mengensteigerung und Kostendumping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aktuell verstärkt wegen hoher Defizite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Ausgliederungen verstärken ökonomischen Druck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Beispiel Selbstkostendeckung für Pflege am Bett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Ausgliederung der Vorhaltekosten wird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       „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Überökonomisierung“ nicht abschwächen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17"/>
          </p:nvPr>
        </p:nvSpPr>
        <p:spPr>
          <a:xfrm>
            <a:off x="9541440" y="6356520"/>
            <a:ext cx="1811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7C4DA0AC-867C-42F3-B51C-43BE68F2368E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14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36" name="Pfeil nach links und rechts 6"/>
          <p:cNvSpPr/>
          <p:nvPr/>
        </p:nvSpPr>
        <p:spPr>
          <a:xfrm>
            <a:off x="9060840" y="1725480"/>
            <a:ext cx="696960" cy="432360"/>
          </a:xfrm>
          <a:prstGeom prst="leftRightArrow">
            <a:avLst>
              <a:gd name="adj1" fmla="val 24416"/>
              <a:gd name="adj2" fmla="val 70601"/>
            </a:avLst>
          </a:prstGeom>
          <a:solidFill>
            <a:schemeClr val="accent2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Pfeil nach rechts 7"/>
          <p:cNvSpPr/>
          <p:nvPr/>
        </p:nvSpPr>
        <p:spPr>
          <a:xfrm>
            <a:off x="4833360" y="5127120"/>
            <a:ext cx="343800" cy="55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Pfeil nach rechts 4"/>
          <p:cNvSpPr/>
          <p:nvPr/>
        </p:nvSpPr>
        <p:spPr>
          <a:xfrm>
            <a:off x="4906080" y="2257920"/>
            <a:ext cx="271080" cy="356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Pfeil nach rechts 5"/>
          <p:cNvSpPr/>
          <p:nvPr/>
        </p:nvSpPr>
        <p:spPr>
          <a:xfrm>
            <a:off x="4906080" y="2779920"/>
            <a:ext cx="271080" cy="356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Pfeil nach links 11"/>
          <p:cNvSpPr/>
          <p:nvPr/>
        </p:nvSpPr>
        <p:spPr>
          <a:xfrm>
            <a:off x="4167360" y="5108400"/>
            <a:ext cx="474120" cy="623520"/>
          </a:xfrm>
          <a:prstGeom prst="leftArrow">
            <a:avLst>
              <a:gd name="adj1" fmla="val 44531"/>
              <a:gd name="adj2" fmla="val 50000"/>
            </a:avLst>
          </a:prstGeom>
          <a:solidFill>
            <a:schemeClr val="accent2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8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Freeform: Shape 10"/>
          <p:cNvSpPr/>
          <p:nvPr/>
        </p:nvSpPr>
        <p:spPr>
          <a:xfrm>
            <a:off x="0" y="0"/>
            <a:ext cx="4167000" cy="685764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97000" y="789480"/>
            <a:ext cx="3870000" cy="5401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  <a:buNone/>
            </a:pPr>
            <a:br>
              <a:rPr sz="4000"/>
            </a:br>
            <a:br>
              <a:rPr sz="4000"/>
            </a:br>
            <a:r>
              <a:rPr b="1" lang="de-DE" sz="4000" spc="-1" strike="noStrike">
                <a:solidFill>
                  <a:srgbClr val="ffffff"/>
                </a:solidFill>
                <a:latin typeface="Calibri Light"/>
              </a:rPr>
              <a:t>Leistungsgruppen</a:t>
            </a:r>
            <a:br>
              <a:rPr sz="4000"/>
            </a:br>
            <a:br>
              <a:rPr sz="4000"/>
            </a:br>
            <a:br>
              <a:rPr sz="4000"/>
            </a:b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Arc 12"/>
          <p:cNvSpPr/>
          <p:nvPr/>
        </p:nvSpPr>
        <p:spPr>
          <a:xfrm flipV="1">
            <a:off x="7550280" y="245520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386960" y="-273240"/>
            <a:ext cx="7772040" cy="7092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85623"/>
                </a:solidFill>
                <a:latin typeface="BundesSerifOffice"/>
              </a:rPr>
              <a:t>„</a:t>
            </a:r>
            <a:r>
              <a:rPr b="0" lang="de-DE" sz="2400" spc="-1" strike="noStrike">
                <a:solidFill>
                  <a:srgbClr val="385623"/>
                </a:solidFill>
                <a:latin typeface="BundesSerifOffice"/>
              </a:rPr>
              <a:t>Die vorgesehene Vorhaltevergütung orientiert sich dabei an den Leistungsgruppen und nicht an der Levelzuordnung.“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85623"/>
                </a:solidFill>
                <a:latin typeface="BundesSerifOffice"/>
              </a:rPr>
              <a:t>Voraussetzung für die Zahlung der Vorhaltevergütung für die zugewiesenen Leistungsgruppen ist die Einhaltung ihrer jeweiligen bundeseinheitlichen Qualitätskriterien.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385623"/>
                </a:solidFill>
                <a:latin typeface="BundesSerifOffice"/>
              </a:rPr>
              <a:t>auf der Grundlage der in NRW eingeführten Leistungsgruppen                                                                 „</a:t>
            </a:r>
            <a:r>
              <a:rPr b="0" lang="de-DE" sz="1800" spc="-1" strike="noStrike">
                <a:solidFill>
                  <a:srgbClr val="385623"/>
                </a:solidFill>
                <a:latin typeface="BundesSerifOffice"/>
              </a:rPr>
              <a:t>zuzüglich</a:t>
            </a:r>
            <a:r>
              <a:rPr b="0" lang="de-DE" sz="2400" spc="-1" strike="noStrike">
                <a:solidFill>
                  <a:srgbClr val="385623"/>
                </a:solidFill>
                <a:latin typeface="BundesSerifOffice"/>
              </a:rPr>
              <a:t> </a:t>
            </a: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folgender fünf ergänzender, fachlich gebotener Leistungsgruppen: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BundesSerifOffice"/>
              </a:rPr>
              <a:t>Infektiologie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BundesSerifOffice"/>
              </a:rPr>
              <a:t>Notfallmedizin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BundesSerifOffice"/>
              </a:rPr>
              <a:t>spezielle Traumatologie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BundesSerifOffice"/>
              </a:rPr>
              <a:t>spezielle Kinder- und Jugendmedizin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BundesSerifOffice"/>
              </a:rPr>
              <a:t>und der speziellen Kinder- und Jugendchirurgie“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8"/>
          </p:nvPr>
        </p:nvSpPr>
        <p:spPr>
          <a:xfrm>
            <a:off x="9541440" y="6356520"/>
            <a:ext cx="1811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128ED976-88DA-48E4-9249-6232E99AF1B5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44640" y="-960120"/>
            <a:ext cx="10827000" cy="191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                      </a:t>
            </a:r>
            <a:r>
              <a:rPr b="0" lang="de-DE" sz="89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110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84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98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88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48" name="Picture 2" descr="page3image2757920"/>
          <p:cNvPicPr/>
          <p:nvPr/>
        </p:nvPicPr>
        <p:blipFill>
          <a:blip r:embed="rId1"/>
          <a:stretch/>
        </p:blipFill>
        <p:spPr>
          <a:xfrm>
            <a:off x="127080" y="-952560"/>
            <a:ext cx="1180800" cy="1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8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Freeform: Shape 10"/>
          <p:cNvSpPr/>
          <p:nvPr/>
        </p:nvSpPr>
        <p:spPr>
          <a:xfrm>
            <a:off x="0" y="0"/>
            <a:ext cx="4167000" cy="685764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97000" y="635040"/>
            <a:ext cx="3564360" cy="5401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>
              <a:lnSpc>
                <a:spcPct val="150000"/>
              </a:lnSpc>
              <a:buNone/>
            </a:pPr>
            <a:r>
              <a:rPr b="1" lang="de-DE" sz="2400" spc="-1" strike="noStrike">
                <a:solidFill>
                  <a:srgbClr val="ffffff"/>
                </a:solidFill>
                <a:latin typeface="Calibri Light"/>
              </a:rPr>
              <a:t>Gesamt-Erlösvolumen bleibt gleich </a:t>
            </a:r>
            <a:br>
              <a:rPr sz="1800"/>
            </a:br>
            <a:br>
              <a:rPr sz="2400"/>
            </a:br>
            <a:r>
              <a:rPr b="1" lang="de-DE" sz="3500" spc="-1" strike="noStrike">
                <a:solidFill>
                  <a:srgbClr val="ffffff"/>
                </a:solidFill>
                <a:latin typeface="Calibri Light"/>
              </a:rPr>
              <a:t>Vorhaltevergütung</a:t>
            </a:r>
            <a:br>
              <a:rPr sz="3200"/>
            </a:br>
            <a:br>
              <a:rPr sz="3200"/>
            </a:br>
            <a:br>
              <a:rPr sz="1400"/>
            </a:br>
            <a:r>
              <a:rPr b="1" lang="de-DE" sz="2000" spc="-1" strike="noStrike">
                <a:solidFill>
                  <a:srgbClr val="ffffff"/>
                </a:solidFill>
                <a:latin typeface="Calibri Light"/>
              </a:rPr>
              <a:t>für somatische Häuser</a:t>
            </a:r>
            <a:br>
              <a:rPr sz="2000"/>
            </a:br>
            <a:r>
              <a:rPr b="1" lang="de-DE" sz="2000" spc="-1" strike="noStrike">
                <a:solidFill>
                  <a:srgbClr val="ffffff"/>
                </a:solidFill>
                <a:latin typeface="Calibri Light"/>
              </a:rPr>
              <a:t>auch BG-Kliniken, Bundeswehr-KH, Fachkliniken … 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Arc 12"/>
          <p:cNvSpPr/>
          <p:nvPr/>
        </p:nvSpPr>
        <p:spPr>
          <a:xfrm flipV="1">
            <a:off x="7550280" y="245520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386960" y="104400"/>
            <a:ext cx="7772040" cy="6568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Krankenhäuser erhalten temporär unabhängig von der tatsächlichen Inanspruchnahme ihrer Leistungen eine in ihrer Höhe festgelegte Vorhaltevergütung. Die Vorhaltebewertungs</a:t>
            </a:r>
            <a:r>
              <a:rPr b="0" lang="de-DE" sz="1800" spc="-1" strike="noStrike">
                <a:solidFill>
                  <a:srgbClr val="ff0000"/>
                </a:solidFill>
                <a:latin typeface="BundesSerifOffice"/>
              </a:rPr>
              <a:t>relationen</a:t>
            </a: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 ergeben sich aus der Absenkung der bisherigen aDRG um einen Vorhalteanteil.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Die Absenkung erfolgt perspektivisch auf der Grundlage sachgerecht kalkulierter tatsächlicher Vorhaltekostenanteile der jeweiligen Fallpauschalen.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Das Vorhaltebudget eines Krankenhauses wird zunächst für eine budgetneutrale Phase auf Basis der Fallzahlen ermittelt.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385623"/>
                </a:solidFill>
                <a:latin typeface="BundesSerifOffice"/>
              </a:rPr>
              <a:t>In den Jahren 2025 und 2026 erfolgt </a:t>
            </a: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eine budgetneutrale Anwendung </a:t>
            </a:r>
            <a:r>
              <a:rPr b="0" lang="de-DE" sz="1800" spc="-1" strike="noStrike">
                <a:solidFill>
                  <a:srgbClr val="385623"/>
                </a:solidFill>
                <a:latin typeface="BundesSerifOffice"/>
              </a:rPr>
              <a:t>der Vorhalte</a:t>
            </a:r>
            <a:r>
              <a:rPr b="0" lang="de-DE" sz="1800" spc="-1" strike="noStrike">
                <a:solidFill>
                  <a:srgbClr val="c00000"/>
                </a:solidFill>
                <a:latin typeface="BundesSerifOffice"/>
              </a:rPr>
              <a:t>bewertungsrelationen</a:t>
            </a:r>
            <a:r>
              <a:rPr b="0" lang="de-DE" sz="1800" spc="-1" strike="noStrike">
                <a:solidFill>
                  <a:srgbClr val="385623"/>
                </a:solidFill>
                <a:latin typeface="BundesSerifOffice"/>
              </a:rPr>
              <a:t>. </a:t>
            </a:r>
            <a:r>
              <a:rPr b="1" lang="de-DE" sz="1800" spc="-1" strike="noStrike">
                <a:solidFill>
                  <a:srgbClr val="c00000"/>
                </a:solidFill>
                <a:latin typeface="BundesSerifOffice"/>
              </a:rPr>
              <a:t>[Wozu?]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Hierzu werden die Selbstverwaltungsparteien auf Bundesebene gesetzlich verpflichtet, die tatsächlichen Vorhaltekosten der Krankenhausbehandlungen auf Basis der Qualitätskriterien der Leistungsgruppen zu kalkulieren.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Eine Differenzierung des Vorhalteanteils nach Schweregraden und Leis-tungsmengen wird im weiteren Verfahren geprüft, </a:t>
            </a:r>
            <a:r>
              <a:rPr b="1" lang="de-DE" sz="1800" spc="-1" strike="noStrike">
                <a:solidFill>
                  <a:srgbClr val="c00000"/>
                </a:solidFill>
                <a:latin typeface="BundesSerifOffice"/>
              </a:rPr>
              <a:t>[Erst] In der Folge </a:t>
            </a:r>
            <a:r>
              <a:rPr b="0" lang="de-DE" sz="1800" spc="-1" strike="noStrike">
                <a:solidFill>
                  <a:srgbClr val="000000"/>
                </a:solidFill>
                <a:latin typeface="BundesSerifOffice"/>
              </a:rPr>
              <a:t>entfalten die Leistungsgruppen, zunächst im Rahmen einer mehrjährigen Konvergenzphase, finanzielle Wirkung auf die Vorhaltefinanzierung.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19"/>
          </p:nvPr>
        </p:nvSpPr>
        <p:spPr>
          <a:xfrm>
            <a:off x="9541440" y="6356520"/>
            <a:ext cx="1811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AE4ADD35-DD4C-44D9-A226-C44FAEE5E041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16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55" name="Rectangle 1"/>
          <p:cNvSpPr/>
          <p:nvPr/>
        </p:nvSpPr>
        <p:spPr>
          <a:xfrm>
            <a:off x="44640" y="-960120"/>
            <a:ext cx="10827000" cy="191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                      </a:t>
            </a:r>
            <a:r>
              <a:rPr b="0" lang="de-DE" sz="89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110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84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98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de-DE" sz="8800" spc="-1" strike="noStrike">
                <a:solidFill>
                  <a:srgbClr val="000000"/>
                </a:solidFill>
                <a:latin typeface="Arial"/>
              </a:rPr>
              <a:t> 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56" name="Picture 2" descr="page3image2757920"/>
          <p:cNvPicPr/>
          <p:nvPr/>
        </p:nvPicPr>
        <p:blipFill>
          <a:blip r:embed="rId1"/>
          <a:stretch/>
        </p:blipFill>
        <p:spPr>
          <a:xfrm>
            <a:off x="127080" y="-952560"/>
            <a:ext cx="1180800" cy="1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8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Freeform: Shape 10"/>
          <p:cNvSpPr/>
          <p:nvPr/>
        </p:nvSpPr>
        <p:spPr>
          <a:xfrm>
            <a:off x="0" y="0"/>
            <a:ext cx="4167000" cy="685764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77360" y="1352160"/>
            <a:ext cx="3200040" cy="4199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p>
            <a:pPr>
              <a:lnSpc>
                <a:spcPct val="150000"/>
              </a:lnSpc>
              <a:buNone/>
            </a:pPr>
            <a:r>
              <a:rPr b="1" lang="de-DE" sz="4400" spc="-1" strike="noStrike">
                <a:solidFill>
                  <a:srgbClr val="ffffff"/>
                </a:solidFill>
                <a:latin typeface="Calibri Light"/>
              </a:rPr>
              <a:t>Bewertung </a:t>
            </a:r>
            <a:br>
              <a:rPr sz="3100"/>
            </a:br>
            <a:r>
              <a:rPr b="1" lang="de-DE" sz="4400" spc="-1" strike="noStrike">
                <a:solidFill>
                  <a:srgbClr val="ffffff"/>
                </a:solidFill>
                <a:latin typeface="Calibri Light"/>
              </a:rPr>
              <a:t>Vorhalte- </a:t>
            </a:r>
            <a:br>
              <a:rPr sz="4400"/>
            </a:br>
            <a:r>
              <a:rPr b="1" lang="de-DE" sz="4400" spc="-1" strike="noStrike">
                <a:solidFill>
                  <a:srgbClr val="ffffff"/>
                </a:solidFill>
                <a:latin typeface="Calibri Light"/>
              </a:rPr>
              <a:t>Finanzierung</a:t>
            </a:r>
            <a:br>
              <a:rPr sz="3100"/>
            </a:br>
            <a:br>
              <a:rPr sz="1400"/>
            </a:b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Arc 12"/>
          <p:cNvSpPr/>
          <p:nvPr/>
        </p:nvSpPr>
        <p:spPr>
          <a:xfrm flipV="1">
            <a:off x="7550280" y="245520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247640" y="136440"/>
            <a:ext cx="7772040" cy="6721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Vorhaltefinanzierung wird eine gewisse Umverteilung bewirken zugunsten                                                      Notfall- und Maximalversorgungs-Krankenhäusern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keine Zweckbindung der Vorhaltebugets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Gewinnentnahme und Kostendumping möglich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so ist das aber keine Vorhaltekosten-Finanzierung: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200" spc="-1" strike="noStrike">
                <a:solidFill>
                  <a:srgbClr val="000000"/>
                </a:solidFill>
                <a:latin typeface="Calibri"/>
              </a:rPr>
              <a:t>Regierungskommission:  Mengenbezug und Qualitätsbezug </a:t>
            </a:r>
            <a:endParaRPr b="0" lang="de-DE" sz="2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200" spc="-1" strike="noStrike">
                <a:solidFill>
                  <a:srgbClr val="000000"/>
                </a:solidFill>
                <a:latin typeface="Calibri"/>
              </a:rPr>
              <a:t>BMG:  Vorhalte</a:t>
            </a:r>
            <a:r>
              <a:rPr b="0" lang="de-DE" sz="2200" spc="-1" strike="noStrike">
                <a:solidFill>
                  <a:srgbClr val="c00000"/>
                </a:solidFill>
                <a:latin typeface="Calibri"/>
              </a:rPr>
              <a:t>bewertungsrelationen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</a:rPr>
              <a:t> analog DRG-System</a:t>
            </a:r>
            <a:endParaRPr b="0" lang="de-DE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richtig wäre:                                                        kostendeckende Vorhaltefinanzierung               (</a:t>
            </a:r>
            <a:r>
              <a:rPr b="1" lang="de-DE" sz="2600" spc="-1" strike="noStrike">
                <a:solidFill>
                  <a:srgbClr val="000000"/>
                </a:solidFill>
                <a:latin typeface="Calibri"/>
              </a:rPr>
              <a:t>mindestens</a:t>
            </a: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 für das notwendige Personal) 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20"/>
          </p:nvPr>
        </p:nvSpPr>
        <p:spPr>
          <a:xfrm>
            <a:off x="9541440" y="6356520"/>
            <a:ext cx="1811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B5D4D2EA-846F-4F92-8752-B1804C2857E2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63" name="Pfeil nach rechts 5"/>
          <p:cNvSpPr/>
          <p:nvPr/>
        </p:nvSpPr>
        <p:spPr>
          <a:xfrm>
            <a:off x="4687920" y="2373120"/>
            <a:ext cx="499320" cy="281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nhaltsplatzhalter 4" descr=""/>
          <p:cNvPicPr/>
          <p:nvPr/>
        </p:nvPicPr>
        <p:blipFill>
          <a:blip r:embed="rId1"/>
          <a:stretch/>
        </p:blipFill>
        <p:spPr>
          <a:xfrm>
            <a:off x="4008600" y="16200"/>
            <a:ext cx="7679160" cy="6253560"/>
          </a:xfrm>
          <a:prstGeom prst="rect">
            <a:avLst/>
          </a:prstGeom>
          <a:ln w="0">
            <a:noFill/>
          </a:ln>
        </p:spPr>
      </p:pic>
      <p:sp>
        <p:nvSpPr>
          <p:cNvPr id="96" name="Down Arrow 7"/>
          <p:cNvSpPr/>
          <p:nvPr/>
        </p:nvSpPr>
        <p:spPr>
          <a:xfrm rot="16200000">
            <a:off x="800280" y="1491840"/>
            <a:ext cx="3333240" cy="349884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28880" y="1847880"/>
            <a:ext cx="2628720" cy="254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 algn="ctr">
              <a:lnSpc>
                <a:spcPct val="90000"/>
              </a:lnSpc>
              <a:buNone/>
            </a:pPr>
            <a:br>
              <a:rPr sz="3600"/>
            </a:br>
            <a:r>
              <a:rPr b="1" lang="en-US" sz="3600" spc="-1" strike="noStrike">
                <a:solidFill>
                  <a:srgbClr val="ffffff"/>
                </a:solidFill>
                <a:latin typeface="Calibri Light"/>
              </a:rPr>
              <a:t>Eine KH-Reform ist dringend</a:t>
            </a:r>
            <a:br>
              <a:rPr sz="3600"/>
            </a:br>
            <a:br>
              <a:rPr sz="3600"/>
            </a:br>
            <a:r>
              <a:rPr b="1" lang="en-US" sz="4400" spc="299" strike="noStrike">
                <a:solidFill>
                  <a:srgbClr val="ffffff"/>
                </a:solidFill>
                <a:latin typeface="Calibri Light"/>
              </a:rPr>
              <a:t>Finanzen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ldNum" idx="9"/>
          </p:nvPr>
        </p:nvSpPr>
        <p:spPr>
          <a:xfrm>
            <a:off x="1103436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en-US" sz="1200" spc="-1" strike="noStrike">
                <a:solidFill>
                  <a:srgbClr val="000000">
                    <a:alpha val="80000"/>
                  </a:srgbClr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85C2A7B9-CE28-4481-9D44-24CC68C4CC5B}" type="slidenum">
              <a:rPr b="0" lang="en-US" sz="12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2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91200" y="264240"/>
            <a:ext cx="10515240" cy="2265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p>
            <a:pPr>
              <a:lnSpc>
                <a:spcPct val="100000"/>
              </a:lnSpc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Einbruch der Leistungszahlen</a:t>
            </a:r>
            <a:br>
              <a:rPr sz="4400"/>
            </a:br>
            <a:r>
              <a:rPr b="0" lang="de-DE" sz="2200" spc="-1" strike="noStrike">
                <a:solidFill>
                  <a:srgbClr val="ffffff"/>
                </a:solidFill>
                <a:latin typeface="Calibri Light"/>
              </a:rPr>
              <a:t>a</a:t>
            </a:r>
            <a:br>
              <a:rPr sz="4400"/>
            </a:b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Ursache?</a:t>
            </a: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historisch gewachsene Überkapazitäten (Prof.Busse)             </a:t>
            </a:r>
            <a:br>
              <a:rPr sz="3600"/>
            </a:b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oder </a:t>
            </a:r>
            <a:r>
              <a:rPr b="1" lang="de-DE" sz="4000" spc="-1" strike="noStrike" u="sng">
                <a:solidFill>
                  <a:srgbClr val="000000"/>
                </a:solidFill>
                <a:uFillTx/>
                <a:latin typeface="Calibri Light"/>
              </a:rPr>
              <a:t>Personalmangel</a:t>
            </a:r>
            <a:r>
              <a:rPr b="1" lang="de-DE" sz="36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36840" y="2902680"/>
            <a:ext cx="11429640" cy="3829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MT"/>
              </a:rPr>
              <a:t>„</a:t>
            </a:r>
            <a:r>
              <a:rPr b="1" lang="de-DE" sz="2000" spc="-1" strike="noStrike">
                <a:solidFill>
                  <a:srgbClr val="000000"/>
                </a:solidFill>
                <a:latin typeface="ArialMT"/>
              </a:rPr>
              <a:t>Im Gesamtjahr 2022 waren durchschnittlich 64,0% der aufgestellten Betten belegt gewesen,               nach Abzug der gesperrten Betten wurden 83,3% Auslastung erreicht.                                                       Die Zahl der durchschnittlich gesperrten Betten lag bei 606 Betten,                                               davon 440 aus Personalmangel.“ 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6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Aufsichtsrat Städtisches Klinikum München gGmbH                                                                                 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Quartalsberichterstattung zur wirtschaftlichen Entwicklung (03.03.2023)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B13D734-8BA2-4795-9E50-B277E500681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nhaltsplatzhalter 4" descr=""/>
          <p:cNvPicPr/>
          <p:nvPr/>
        </p:nvPicPr>
        <p:blipFill>
          <a:blip r:embed="rId1"/>
          <a:stretch/>
        </p:blipFill>
        <p:spPr>
          <a:xfrm>
            <a:off x="4004640" y="136440"/>
            <a:ext cx="7989120" cy="6067080"/>
          </a:xfrm>
          <a:prstGeom prst="rect">
            <a:avLst/>
          </a:prstGeom>
          <a:ln w="0">
            <a:noFill/>
          </a:ln>
        </p:spPr>
      </p:pic>
      <p:sp>
        <p:nvSpPr>
          <p:cNvPr id="102" name="Down Arrow 7"/>
          <p:cNvSpPr/>
          <p:nvPr/>
        </p:nvSpPr>
        <p:spPr>
          <a:xfrm rot="16200000">
            <a:off x="800280" y="1491840"/>
            <a:ext cx="3333240" cy="349884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28880" y="2164320"/>
            <a:ext cx="2628720" cy="254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2000"/>
          </a:bodyPr>
          <a:p>
            <a:pPr algn="ctr">
              <a:lnSpc>
                <a:spcPct val="150000"/>
              </a:lnSpc>
              <a:buNone/>
            </a:pPr>
            <a:r>
              <a:rPr b="1" lang="en-US" sz="2200" spc="-1" strike="noStrike">
                <a:solidFill>
                  <a:srgbClr val="ffffff"/>
                </a:solidFill>
                <a:latin typeface="Calibri Light"/>
              </a:rPr>
              <a:t>Demografischer          Wandel </a:t>
            </a:r>
            <a:br>
              <a:rPr sz="2800"/>
            </a:br>
            <a:br>
              <a:rPr sz="2800"/>
            </a:br>
            <a:r>
              <a:rPr b="1" lang="en-US" sz="2800" spc="-1" strike="noStrike">
                <a:solidFill>
                  <a:srgbClr val="ffffff"/>
                </a:solidFill>
                <a:latin typeface="Calibri Light"/>
              </a:rPr>
              <a:t>Arbeitskräfte werden knapper</a:t>
            </a:r>
            <a:br>
              <a:rPr sz="2800"/>
            </a:b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ldNum" idx="10"/>
          </p:nvPr>
        </p:nvSpPr>
        <p:spPr>
          <a:xfrm>
            <a:off x="1103436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en-US" sz="1200" spc="-1" strike="noStrike">
                <a:solidFill>
                  <a:srgbClr val="000000">
                    <a:alpha val="80000"/>
                  </a:srgbClr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67F34131-629F-4C5B-A70A-5223817A0DFF}" type="slidenum">
              <a:rPr b="0" lang="en-US" sz="12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4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nhaltsplatzhalter 4" descr=""/>
          <p:cNvPicPr/>
          <p:nvPr/>
        </p:nvPicPr>
        <p:blipFill>
          <a:blip r:embed="rId1"/>
          <a:stretch/>
        </p:blipFill>
        <p:spPr>
          <a:xfrm>
            <a:off x="4017600" y="136440"/>
            <a:ext cx="8080560" cy="5999040"/>
          </a:xfrm>
          <a:prstGeom prst="rect">
            <a:avLst/>
          </a:prstGeom>
          <a:ln w="0">
            <a:noFill/>
          </a:ln>
        </p:spPr>
      </p:pic>
      <p:sp>
        <p:nvSpPr>
          <p:cNvPr id="106" name="Down Arrow 7"/>
          <p:cNvSpPr/>
          <p:nvPr/>
        </p:nvSpPr>
        <p:spPr>
          <a:xfrm rot="16200000">
            <a:off x="800280" y="1491840"/>
            <a:ext cx="3333240" cy="349884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28880" y="2164320"/>
            <a:ext cx="2628720" cy="254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4000"/>
          </a:bodyPr>
          <a:p>
            <a:pPr algn="ctr">
              <a:lnSpc>
                <a:spcPct val="150000"/>
              </a:lnSpc>
              <a:buNone/>
            </a:pPr>
            <a:r>
              <a:rPr b="1" lang="en-US" sz="3100" spc="-1" strike="noStrike">
                <a:solidFill>
                  <a:srgbClr val="ffffff"/>
                </a:solidFill>
                <a:latin typeface="Calibri Light"/>
              </a:rPr>
              <a:t>Finanzen</a:t>
            </a:r>
            <a:br>
              <a:rPr sz="2800"/>
            </a:b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Investitionen</a:t>
            </a:r>
            <a:r>
              <a:rPr b="1" lang="en-US" sz="2800" spc="-1" strike="noStrike">
                <a:solidFill>
                  <a:srgbClr val="ffffff"/>
                </a:solidFill>
                <a:latin typeface="Calibri Light"/>
              </a:rPr>
              <a:t> der Länder sind  </a:t>
            </a: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zu gering</a:t>
            </a:r>
            <a:br>
              <a:rPr sz="2800"/>
            </a:b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 idx="11"/>
          </p:nvPr>
        </p:nvSpPr>
        <p:spPr>
          <a:xfrm>
            <a:off x="1103436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en-US" sz="1200" spc="-1" strike="noStrike">
                <a:solidFill>
                  <a:srgbClr val="000000">
                    <a:alpha val="80000"/>
                  </a:srgbClr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87EB7662-AC48-4AE4-B024-E93B1E4E604E}" type="slidenum">
              <a:rPr b="0" lang="en-US" sz="1200" spc="-1" strike="noStrike">
                <a:solidFill>
                  <a:srgbClr val="000000">
                    <a:alpha val="80000"/>
                  </a:srgbClr>
                </a:solidFill>
                <a:latin typeface="Calibri"/>
              </a:rPr>
              <a:t>5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000000"/>
                </a:solidFill>
                <a:latin typeface="Calibri Light"/>
              </a:rPr>
              <a:t>überholt durch Blockade der Länder: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Inhaltsplatzhalter 4" descr=""/>
          <p:cNvPicPr/>
          <p:nvPr/>
        </p:nvPicPr>
        <p:blipFill>
          <a:blip r:embed="rId1"/>
          <a:stretch/>
        </p:blipFill>
        <p:spPr>
          <a:xfrm>
            <a:off x="951120" y="1166040"/>
            <a:ext cx="9412920" cy="51868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C38F6A-A450-483F-B87D-CC958F7AF03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000000"/>
                </a:solidFill>
                <a:latin typeface="Calibri Light"/>
              </a:rPr>
              <a:t>abgeschwächt durch Widerstand der Länder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Inhaltsplatzhalter 4" descr=""/>
          <p:cNvPicPr/>
          <p:nvPr/>
        </p:nvPicPr>
        <p:blipFill>
          <a:blip r:embed="rId1"/>
          <a:stretch/>
        </p:blipFill>
        <p:spPr>
          <a:xfrm>
            <a:off x="465840" y="1231560"/>
            <a:ext cx="10964880" cy="494496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 type="sldNum" idx="12"/>
          </p:nvPr>
        </p:nvSpPr>
        <p:spPr>
          <a:xfrm>
            <a:off x="7809480" y="63536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9609546B-C612-41DE-8B70-C1C29202731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7440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000000"/>
                </a:solidFill>
                <a:latin typeface="Calibri Light"/>
              </a:rPr>
              <a:t>abgeschwächt durch Widerstand der Länder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Inhaltsplatzhalter 4" descr=""/>
          <p:cNvPicPr/>
          <p:nvPr/>
        </p:nvPicPr>
        <p:blipFill>
          <a:blip r:embed="rId1"/>
          <a:stretch/>
        </p:blipFill>
        <p:spPr>
          <a:xfrm>
            <a:off x="250200" y="1232280"/>
            <a:ext cx="11382840" cy="494424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2"/>
          <p:cNvSpPr>
            <a:spLocks noGrp="1"/>
          </p:cNvSpPr>
          <p:nvPr>
            <p:ph type="sldNum" idx="13"/>
          </p:nvPr>
        </p:nvSpPr>
        <p:spPr>
          <a:xfrm>
            <a:off x="7809480" y="63536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fld id="{E234AAEF-F6F0-49C9-B54B-8EDACA728FD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136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de-DE" sz="4400" spc="-1" strike="noStrike">
                <a:solidFill>
                  <a:srgbClr val="000000"/>
                </a:solidFill>
                <a:latin typeface="Calibri Light"/>
              </a:rPr>
              <a:t>künftig entscheidend: Leistungsgruppen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Inhaltsplatzhalter 4" descr=""/>
          <p:cNvPicPr/>
          <p:nvPr/>
        </p:nvPicPr>
        <p:blipFill>
          <a:blip r:embed="rId1"/>
          <a:stretch/>
        </p:blipFill>
        <p:spPr>
          <a:xfrm>
            <a:off x="829440" y="1258920"/>
            <a:ext cx="9191520" cy="509436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sldNum" idx="14"/>
          </p:nvPr>
        </p:nvSpPr>
        <p:spPr>
          <a:xfrm>
            <a:off x="7809480" y="63536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42CC8529-B00B-4396-93E4-97745723961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9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  <Words>1007</Words>
  <Paragraphs>161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2022-05-17T13:58:58Z</dcterms:created>
  <dc:creator>Thomas Böhm</dc:creator>
  <dc:description/>
  <dc:language>de-DE</dc:language>
  <cp:lastModifiedBy>Peter Hoffmann</cp:lastModifiedBy>
  <dcterms:modified xsi:type="dcterms:W3CDTF">2023-08-23T07:22:10Z</dcterms:modified>
  <cp:revision>74</cp:revision>
  <dc:subject/>
  <dc:title>Wie kann ein leistungsfähiges und bezahlbares Gesundheitssystem funktionieren?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9</vt:i4>
  </property>
  <property fmtid="{D5CDD505-2E9C-101B-9397-08002B2CF9AE}" pid="4" name="PresentationFormat">
    <vt:lpwstr>Breitbild</vt:lpwstr>
  </property>
  <property fmtid="{D5CDD505-2E9C-101B-9397-08002B2CF9AE}" pid="5" name="Slides">
    <vt:i4>17</vt:i4>
  </property>
</Properties>
</file>