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notesMasterIdLst>
    <p:notesMasterId r:id="rId15"/>
  </p:notesMasterIdLst>
  <p:sldIdLst>
    <p:sldId id="256" r:id="rId4"/>
    <p:sldId id="480" r:id="rId5"/>
    <p:sldId id="404" r:id="rId6"/>
    <p:sldId id="408" r:id="rId7"/>
    <p:sldId id="495" r:id="rId8"/>
    <p:sldId id="463" r:id="rId9"/>
    <p:sldId id="315" r:id="rId10"/>
    <p:sldId id="311" r:id="rId11"/>
    <p:sldId id="283" r:id="rId12"/>
    <p:sldId id="494" r:id="rId13"/>
    <p:sldId id="497" r:id="rId14"/>
  </p:sldIdLst>
  <p:sldSz cx="12192000" cy="6858000"/>
  <p:notesSz cx="6858000" cy="9144000"/>
  <p:defaultTextStyle>
    <a:defPPr>
      <a:defRPr lang="de-DE"/>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fred F" initials="MF" lastIdx="24" clrIdx="0"/>
  <p:cmAuthor id="1" name="Arndt Dohmen" initials="AD"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09"/>
  </p:normalViewPr>
  <p:slideViewPr>
    <p:cSldViewPr snapToGrid="0">
      <p:cViewPr varScale="1">
        <p:scale>
          <a:sx n="65" d="100"/>
          <a:sy n="65" d="100"/>
        </p:scale>
        <p:origin x="-664" y="-5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7325026679357399E-2"/>
          <c:y val="3.5955056179775298E-2"/>
          <c:w val="0.87987643852210795"/>
          <c:h val="0.92314996018756101"/>
        </c:manualLayout>
      </c:layout>
      <c:barChart>
        <c:barDir val="bar"/>
        <c:grouping val="clustered"/>
        <c:varyColors val="0"/>
        <c:dLbls>
          <c:dLblPos val="inEnd"/>
          <c:showLegendKey val="0"/>
          <c:showVal val="1"/>
          <c:showCatName val="0"/>
          <c:showSerName val="0"/>
          <c:showPercent val="0"/>
          <c:showBubbleSize val="0"/>
        </c:dLbls>
        <c:gapWidth val="100"/>
        <c:axId val="45996288"/>
        <c:axId val="46002176"/>
      </c:barChart>
      <c:catAx>
        <c:axId val="459962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de-DE"/>
          </a:p>
        </c:txPr>
        <c:crossAx val="46002176"/>
        <c:crosses val="autoZero"/>
        <c:auto val="1"/>
        <c:lblAlgn val="ctr"/>
        <c:lblOffset val="100"/>
        <c:noMultiLvlLbl val="0"/>
      </c:catAx>
      <c:valAx>
        <c:axId val="46002176"/>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de-DE"/>
          </a:p>
        </c:txPr>
        <c:crossAx val="459962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dLbls>
          <c:dLblPos val="outEnd"/>
          <c:showLegendKey val="0"/>
          <c:showVal val="1"/>
          <c:showCatName val="0"/>
          <c:showSerName val="0"/>
          <c:showPercent val="0"/>
          <c:showBubbleSize val="0"/>
        </c:dLbls>
        <c:gapWidth val="100"/>
        <c:axId val="46031616"/>
        <c:axId val="46033152"/>
      </c:barChart>
      <c:catAx>
        <c:axId val="4603161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de-DE"/>
          </a:p>
        </c:txPr>
        <c:crossAx val="46033152"/>
        <c:crosses val="autoZero"/>
        <c:auto val="1"/>
        <c:lblAlgn val="ctr"/>
        <c:lblOffset val="100"/>
        <c:noMultiLvlLbl val="0"/>
      </c:catAx>
      <c:valAx>
        <c:axId val="46033152"/>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de-DE"/>
          </a:p>
        </c:txPr>
        <c:crossAx val="46031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manualLayout>
          <c:layoutTarget val="inner"/>
          <c:xMode val="edge"/>
          <c:yMode val="edge"/>
          <c:x val="0.208150322120537"/>
          <c:y val="6.7918260025931201E-3"/>
          <c:w val="0.86861124031526205"/>
          <c:h val="0.90865595639222996"/>
        </c:manualLayout>
      </c:layout>
      <c:barChart>
        <c:barDir val="bar"/>
        <c:grouping val="clustered"/>
        <c:varyColors val="0"/>
        <c:ser>
          <c:idx val="0"/>
          <c:order val="0"/>
          <c:invertIfNegative val="0"/>
          <c:dLbls>
            <c:spPr>
              <a:noFill/>
              <a:ln>
                <a:noFill/>
              </a:ln>
              <a:effectLst/>
            </c:spPr>
            <c:txPr>
              <a:bodyPr rot="0" vert="horz"/>
              <a:lstStyle/>
              <a:p>
                <a:pPr>
                  <a:defRPr/>
                </a:pPr>
                <a:endParaRPr lang="de-DE"/>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Tabelle1!$A$2:$A$13</c:f>
              <c:strCache>
                <c:ptCount val="12"/>
                <c:pt idx="0">
                  <c:v>Norwegen</c:v>
                </c:pt>
                <c:pt idx="1">
                  <c:v>Irland</c:v>
                </c:pt>
                <c:pt idx="2">
                  <c:v>Niederlande</c:v>
                </c:pt>
                <c:pt idx="3">
                  <c:v>Schweden</c:v>
                </c:pt>
                <c:pt idx="4">
                  <c:v>Schweiz</c:v>
                </c:pt>
                <c:pt idx="5">
                  <c:v>Finnland</c:v>
                </c:pt>
                <c:pt idx="6">
                  <c:v>Großbritanien</c:v>
                </c:pt>
                <c:pt idx="7">
                  <c:v>Griechenland</c:v>
                </c:pt>
                <c:pt idx="8">
                  <c:v>Polen</c:v>
                </c:pt>
                <c:pt idx="9">
                  <c:v>Belgien</c:v>
                </c:pt>
                <c:pt idx="10">
                  <c:v>Spanien</c:v>
                </c:pt>
                <c:pt idx="11">
                  <c:v>Deutschland</c:v>
                </c:pt>
              </c:strCache>
            </c:strRef>
          </c:cat>
          <c:val>
            <c:numRef>
              <c:f>Tabelle1!$B$2:$B$13</c:f>
              <c:numCache>
                <c:formatCode>General</c:formatCode>
                <c:ptCount val="12"/>
                <c:pt idx="0">
                  <c:v>5.4</c:v>
                </c:pt>
                <c:pt idx="1">
                  <c:v>6.9</c:v>
                </c:pt>
                <c:pt idx="2">
                  <c:v>7</c:v>
                </c:pt>
                <c:pt idx="3">
                  <c:v>7.7</c:v>
                </c:pt>
                <c:pt idx="4">
                  <c:v>7.9</c:v>
                </c:pt>
                <c:pt idx="5">
                  <c:v>8.3000000000000007</c:v>
                </c:pt>
                <c:pt idx="6">
                  <c:v>8.6</c:v>
                </c:pt>
                <c:pt idx="7">
                  <c:v>10.199999999999999</c:v>
                </c:pt>
                <c:pt idx="8">
                  <c:v>10.5</c:v>
                </c:pt>
                <c:pt idx="9">
                  <c:v>10.7</c:v>
                </c:pt>
                <c:pt idx="10">
                  <c:v>12.6</c:v>
                </c:pt>
                <c:pt idx="11">
                  <c:v>13</c:v>
                </c:pt>
              </c:numCache>
            </c:numRef>
          </c:val>
          <c:extLst xmlns:c16r2="http://schemas.microsoft.com/office/drawing/2015/06/chart">
            <c:ext xmlns:c16="http://schemas.microsoft.com/office/drawing/2014/chart" uri="{C3380CC4-5D6E-409C-BE32-E72D297353CC}">
              <c16:uniqueId val="{00000000-E38D-4ED4-9ACE-EEE9CA890DFC}"/>
            </c:ext>
          </c:extLst>
        </c:ser>
        <c:dLbls>
          <c:dLblPos val="outEnd"/>
          <c:showLegendKey val="0"/>
          <c:showVal val="1"/>
          <c:showCatName val="0"/>
          <c:showSerName val="0"/>
          <c:showPercent val="0"/>
          <c:showBubbleSize val="0"/>
        </c:dLbls>
        <c:gapWidth val="182"/>
        <c:axId val="166282368"/>
        <c:axId val="166285312"/>
      </c:barChart>
      <c:catAx>
        <c:axId val="166282368"/>
        <c:scaling>
          <c:orientation val="minMax"/>
        </c:scaling>
        <c:delete val="0"/>
        <c:axPos val="l"/>
        <c:numFmt formatCode="General" sourceLinked="1"/>
        <c:majorTickMark val="none"/>
        <c:minorTickMark val="none"/>
        <c:tickLblPos val="nextTo"/>
        <c:txPr>
          <a:bodyPr rot="-60000000" vert="horz"/>
          <a:lstStyle/>
          <a:p>
            <a:pPr>
              <a:defRPr/>
            </a:pPr>
            <a:endParaRPr lang="de-DE"/>
          </a:p>
        </c:txPr>
        <c:crossAx val="166285312"/>
        <c:crosses val="autoZero"/>
        <c:auto val="1"/>
        <c:lblAlgn val="ctr"/>
        <c:lblOffset val="100"/>
        <c:noMultiLvlLbl val="0"/>
      </c:catAx>
      <c:valAx>
        <c:axId val="166285312"/>
        <c:scaling>
          <c:orientation val="minMax"/>
        </c:scaling>
        <c:delete val="0"/>
        <c:axPos val="b"/>
        <c:majorGridlines/>
        <c:numFmt formatCode="General" sourceLinked="1"/>
        <c:majorTickMark val="none"/>
        <c:minorTickMark val="none"/>
        <c:tickLblPos val="nextTo"/>
        <c:txPr>
          <a:bodyPr rot="-60000000" vert="horz"/>
          <a:lstStyle/>
          <a:p>
            <a:pPr>
              <a:defRPr/>
            </a:pPr>
            <a:endParaRPr lang="de-DE"/>
          </a:p>
        </c:txPr>
        <c:crossAx val="166282368"/>
        <c:crosses val="autoZero"/>
        <c:crossBetween val="between"/>
      </c:valAx>
    </c:plotArea>
    <c:plotVisOnly val="1"/>
    <c:dispBlanksAs val="gap"/>
    <c:showDLblsOverMax val="0"/>
  </c:chart>
  <c:txPr>
    <a:bodyPr/>
    <a:lstStyle/>
    <a:p>
      <a:pPr>
        <a:defRPr sz="1800"/>
      </a:pPr>
      <a:endParaRPr lang="de-DE"/>
    </a:p>
  </c:txPr>
</c:chartSpace>
</file>

<file path=ppt/drawings/drawing1.xml><?xml version="1.0" encoding="utf-8"?>
<c:userShapes xmlns:c="http://schemas.openxmlformats.org/drawingml/2006/chart">
  <cdr:relSizeAnchor xmlns:cdr="http://schemas.openxmlformats.org/drawingml/2006/chartDrawing">
    <cdr:from>
      <cdr:x>0</cdr:x>
      <cdr:y>0.92451</cdr:y>
    </cdr:from>
    <cdr:to>
      <cdr:x>0.35504</cdr:x>
      <cdr:y>1</cdr:y>
    </cdr:to>
    <cdr:sp macro="" textlink="">
      <cdr:nvSpPr>
        <cdr:cNvPr id="2" name="Textfeld 1"/>
        <cdr:cNvSpPr txBox="1"/>
      </cdr:nvSpPr>
      <cdr:spPr>
        <a:xfrm xmlns:a="http://schemas.openxmlformats.org/drawingml/2006/main">
          <a:off x="-1072450" y="5224868"/>
          <a:ext cx="3077398" cy="4266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e-DE" sz="1100" b="1" i="1" dirty="0"/>
            <a:t>                                                                                             </a:t>
          </a:r>
          <a:r>
            <a:rPr lang="de-DE" sz="1200" b="1" i="1" dirty="0"/>
            <a:t>Patienten pro ausgebildeter Pflegekraft auf Station in einer Tagschicht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836ECF27-3C6B-6545-8D74-7FD065C957E2}" type="datetimeFigureOut">
              <a:rPr lang="de-DE"/>
              <a:pPr>
                <a:defRPr/>
              </a:pPr>
              <a:t>14.10.2020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24AA1490-FEBF-8145-80B8-EE40C298BB03}" type="slidenum">
              <a:rPr lang="de-DE"/>
              <a:pPr>
                <a:defRPr/>
              </a:pPr>
              <a:t>‹Nr.›</a:t>
            </a:fld>
            <a:endParaRPr lang="de-DE"/>
          </a:p>
        </p:txBody>
      </p:sp>
    </p:spTree>
    <p:extLst>
      <p:ext uri="{BB962C8B-B14F-4D97-AF65-F5344CB8AC3E}">
        <p14:creationId xmlns:p14="http://schemas.microsoft.com/office/powerpoint/2010/main" val="694483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a:p>
        </p:txBody>
      </p:sp>
      <p:sp>
        <p:nvSpPr>
          <p:cNvPr id="4" name="Foliennummernplatzhalter 3"/>
          <p:cNvSpPr>
            <a:spLocks noGrp="1"/>
          </p:cNvSpPr>
          <p:nvPr>
            <p:ph type="sldNum" sz="quarter" idx="10"/>
          </p:nvPr>
        </p:nvSpPr>
        <p:spPr/>
        <p:txBody>
          <a:bodyPr/>
          <a:lstStyle/>
          <a:p>
            <a:fld id="{6C1D4C4F-CFFB-465D-8C32-0D3AA827B28A}" type="slidenum">
              <a:rPr lang="de-DE" smtClean="0"/>
              <a:pPr/>
              <a:t>6</a:t>
            </a:fld>
            <a:endParaRPr lang="de-DE"/>
          </a:p>
        </p:txBody>
      </p:sp>
    </p:spTree>
    <p:extLst>
      <p:ext uri="{BB962C8B-B14F-4D97-AF65-F5344CB8AC3E}">
        <p14:creationId xmlns:p14="http://schemas.microsoft.com/office/powerpoint/2010/main" val="786160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C1D4C4F-CFFB-465D-8C32-0D3AA827B28A}" type="slidenum">
              <a:rPr lang="de-DE">
                <a:solidFill>
                  <a:prstClr val="black"/>
                </a:solidFill>
              </a:rPr>
              <a:pPr>
                <a:defRPr/>
              </a:pPr>
              <a:t>7</a:t>
            </a:fld>
            <a:endParaRPr lang="de-DE">
              <a:solidFill>
                <a:prstClr val="black"/>
              </a:solidFill>
            </a:endParaRPr>
          </a:p>
        </p:txBody>
      </p:sp>
    </p:spTree>
    <p:extLst>
      <p:ext uri="{BB962C8B-B14F-4D97-AF65-F5344CB8AC3E}">
        <p14:creationId xmlns:p14="http://schemas.microsoft.com/office/powerpoint/2010/main" val="65688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544268E-DB9D-4DEA-BE12-5AEBE589A773}" type="slidenum">
              <a:rPr lang="de-DE">
                <a:solidFill>
                  <a:prstClr val="black"/>
                </a:solidFill>
              </a:rPr>
              <a:pPr/>
              <a:t>8</a:t>
            </a:fld>
            <a:endParaRPr lang="de-DE">
              <a:solidFill>
                <a:prstClr val="black"/>
              </a:solidFill>
            </a:endParaRPr>
          </a:p>
        </p:txBody>
      </p:sp>
    </p:spTree>
    <p:extLst>
      <p:ext uri="{BB962C8B-B14F-4D97-AF65-F5344CB8AC3E}">
        <p14:creationId xmlns:p14="http://schemas.microsoft.com/office/powerpoint/2010/main" val="3265254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544268E-DB9D-4DEA-BE12-5AEBE589A773}"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2359115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365EE95D-B313-D746-BF28-F3D891CCBB53}" type="datetimeFigureOut">
              <a:rPr lang="de-DE"/>
              <a:pPr>
                <a:defRPr/>
              </a:pPr>
              <a:t>14.10.2020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FE9D7F4-A9B2-A54D-A069-854517569610}" type="slidenum">
              <a:rPr lang="de-DE"/>
              <a:pPr>
                <a:defRPr/>
              </a:pPr>
              <a:t>‹Nr.›</a:t>
            </a:fld>
            <a:endParaRPr lang="de-DE"/>
          </a:p>
        </p:txBody>
      </p:sp>
    </p:spTree>
    <p:extLst>
      <p:ext uri="{BB962C8B-B14F-4D97-AF65-F5344CB8AC3E}">
        <p14:creationId xmlns:p14="http://schemas.microsoft.com/office/powerpoint/2010/main" val="17365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1BE8611-7739-9344-8118-BF6F1637B279}" type="datetimeFigureOut">
              <a:rPr lang="de-DE"/>
              <a:pPr>
                <a:defRPr/>
              </a:pPr>
              <a:t>14.10.2020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B1F20F8-C4BF-8B4C-B843-365AE8C13181}" type="slidenum">
              <a:rPr lang="de-DE"/>
              <a:pPr>
                <a:defRPr/>
              </a:pPr>
              <a:t>‹Nr.›</a:t>
            </a:fld>
            <a:endParaRPr lang="de-DE"/>
          </a:p>
        </p:txBody>
      </p:sp>
    </p:spTree>
    <p:extLst>
      <p:ext uri="{BB962C8B-B14F-4D97-AF65-F5344CB8AC3E}">
        <p14:creationId xmlns:p14="http://schemas.microsoft.com/office/powerpoint/2010/main" val="196394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4843E1-CCE6-2648-AC27-D907B32F9CCB}" type="datetimeFigureOut">
              <a:rPr lang="de-DE"/>
              <a:pPr>
                <a:defRPr/>
              </a:pPr>
              <a:t>14.10.2020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8EA1354-7562-E34D-AE90-11946E2C4F54}" type="slidenum">
              <a:rPr lang="de-DE"/>
              <a:pPr>
                <a:defRPr/>
              </a:pPr>
              <a:t>‹Nr.›</a:t>
            </a:fld>
            <a:endParaRPr lang="de-DE"/>
          </a:p>
        </p:txBody>
      </p:sp>
    </p:spTree>
    <p:extLst>
      <p:ext uri="{BB962C8B-B14F-4D97-AF65-F5344CB8AC3E}">
        <p14:creationId xmlns:p14="http://schemas.microsoft.com/office/powerpoint/2010/main" val="1620804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b="1">
                <a:latin typeface="+mn-lt"/>
              </a:defRPr>
            </a:lvl1pPr>
          </a:lstStyle>
          <a:p>
            <a:r>
              <a:rPr lang="de-DE" dirty="0"/>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B6F5719-E964-43A0-B7DF-3503F92364F3}"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574120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38200" y="0"/>
            <a:ext cx="10515600" cy="1325563"/>
          </a:xfrm>
        </p:spPr>
        <p:txBody>
          <a:bodyPr>
            <a:normAutofit/>
          </a:bodyPr>
          <a:lstStyle>
            <a:lvl1pPr algn="ctr">
              <a:defRPr lang="de-DE" sz="3600" b="1" u="sng" kern="1200" dirty="0">
                <a:solidFill>
                  <a:schemeClr val="tx1"/>
                </a:solidFill>
                <a:latin typeface="+mn-lt"/>
                <a:ea typeface="+mn-ea"/>
                <a:cs typeface="+mn-cs"/>
              </a:defRPr>
            </a:lvl1p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A382CD1C-D3FA-4DEF-89FF-9BDCE4705466}"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pic>
        <p:nvPicPr>
          <p:cNvPr id="9" name="Grafik 8"/>
          <p:cNvPicPr>
            <a:picLocks noChangeAspect="1"/>
          </p:cNvPicPr>
          <p:nvPr userDrawn="1"/>
        </p:nvPicPr>
        <p:blipFill>
          <a:blip r:embed="rId2"/>
          <a:stretch>
            <a:fillRect/>
          </a:stretch>
        </p:blipFill>
        <p:spPr>
          <a:xfrm>
            <a:off x="10644749" y="6176963"/>
            <a:ext cx="1547251" cy="678619"/>
          </a:xfrm>
          <a:prstGeom prst="rect">
            <a:avLst/>
          </a:prstGeom>
        </p:spPr>
      </p:pic>
      <p:sp>
        <p:nvSpPr>
          <p:cNvPr id="6" name="Foliennummernplatzhalter 5"/>
          <p:cNvSpPr>
            <a:spLocks noGrp="1"/>
          </p:cNvSpPr>
          <p:nvPr>
            <p:ph type="sldNum" sz="quarter" idx="12"/>
          </p:nvPr>
        </p:nvSpPr>
        <p:spPr>
          <a:xfrm>
            <a:off x="9448800" y="5968585"/>
            <a:ext cx="2743200" cy="365125"/>
          </a:xfrm>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58108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lgn="ctr">
              <a:defRPr sz="6000" b="1">
                <a:latin typeface="+mn-lt"/>
              </a:defRPr>
            </a:lvl1pPr>
          </a:lstStyle>
          <a:p>
            <a:r>
              <a:rPr lang="de-DE" dirty="0"/>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2DA4224-FADE-4D92-BC2F-B9D357BB184C}"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197743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5A31E4B-8CA9-4E69-A602-DB90731AB3E3}"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441546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AE94DF8-95AC-4649-B456-348F03766930}"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latin typeface="Calibri"/>
            </a:endParaRPr>
          </a:p>
        </p:txBody>
      </p:sp>
      <p:sp>
        <p:nvSpPr>
          <p:cNvPr id="9" name="Foliennummernplatzhalter 8"/>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154198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D026576-D7AA-4467-B63A-E740EF3BD799}"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latin typeface="Calibri"/>
            </a:endParaRPr>
          </a:p>
        </p:txBody>
      </p:sp>
      <p:sp>
        <p:nvSpPr>
          <p:cNvPr id="5" name="Foliennummernplatzhalter 4"/>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48489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9BFF0D6-ACC3-4507-8090-B8F019E3330B}"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latin typeface="Calibri"/>
            </a:endParaRPr>
          </a:p>
        </p:txBody>
      </p:sp>
      <p:sp>
        <p:nvSpPr>
          <p:cNvPr id="4" name="Foliennummernplatzhalter 3"/>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7418930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55718D1-CA9C-4B6A-82E6-0D1175B047B6}"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85450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90AB42F-3B4B-A04D-92EA-02BC2FF4651C}" type="datetimeFigureOut">
              <a:rPr lang="de-DE"/>
              <a:pPr>
                <a:defRPr/>
              </a:pPr>
              <a:t>14.10.2020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AD96CE7-BE29-D24D-A980-668C5C965254}" type="slidenum">
              <a:rPr lang="de-DE"/>
              <a:pPr>
                <a:defRPr/>
              </a:pPr>
              <a:t>‹Nr.›</a:t>
            </a:fld>
            <a:endParaRPr lang="de-DE"/>
          </a:p>
        </p:txBody>
      </p:sp>
    </p:spTree>
    <p:extLst>
      <p:ext uri="{BB962C8B-B14F-4D97-AF65-F5344CB8AC3E}">
        <p14:creationId xmlns:p14="http://schemas.microsoft.com/office/powerpoint/2010/main" val="18739638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A780E733-55CD-4D75-A419-95117412CCCD}"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645628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C95D8AB-8B75-426F-8E2D-10ADC4A91E0B}"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19142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CDCBAC8-AAB3-47FC-918E-FE7032A11614}"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380128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b="1">
                <a:latin typeface="+mn-lt"/>
              </a:defRPr>
            </a:lvl1pPr>
          </a:lstStyle>
          <a:p>
            <a:r>
              <a:rPr lang="de-DE" dirty="0"/>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B6F5719-E964-43A0-B7DF-3503F92364F3}"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333072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38200" y="0"/>
            <a:ext cx="10515600" cy="1325563"/>
          </a:xfrm>
        </p:spPr>
        <p:txBody>
          <a:bodyPr>
            <a:normAutofit/>
          </a:bodyPr>
          <a:lstStyle>
            <a:lvl1pPr algn="ctr">
              <a:defRPr lang="de-DE" sz="3600" b="1" u="sng" kern="1200" dirty="0">
                <a:solidFill>
                  <a:schemeClr val="tx1"/>
                </a:solidFill>
                <a:latin typeface="+mn-lt"/>
                <a:ea typeface="+mn-ea"/>
                <a:cs typeface="+mn-cs"/>
              </a:defRPr>
            </a:lvl1p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A382CD1C-D3FA-4DEF-89FF-9BDCE4705466}"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pic>
        <p:nvPicPr>
          <p:cNvPr id="9" name="Grafik 8"/>
          <p:cNvPicPr>
            <a:picLocks noChangeAspect="1"/>
          </p:cNvPicPr>
          <p:nvPr userDrawn="1"/>
        </p:nvPicPr>
        <p:blipFill>
          <a:blip r:embed="rId2"/>
          <a:stretch>
            <a:fillRect/>
          </a:stretch>
        </p:blipFill>
        <p:spPr>
          <a:xfrm>
            <a:off x="10644749" y="6176963"/>
            <a:ext cx="1547251" cy="678619"/>
          </a:xfrm>
          <a:prstGeom prst="rect">
            <a:avLst/>
          </a:prstGeom>
        </p:spPr>
      </p:pic>
      <p:sp>
        <p:nvSpPr>
          <p:cNvPr id="6" name="Foliennummernplatzhalter 5"/>
          <p:cNvSpPr>
            <a:spLocks noGrp="1"/>
          </p:cNvSpPr>
          <p:nvPr>
            <p:ph type="sldNum" sz="quarter" idx="12"/>
          </p:nvPr>
        </p:nvSpPr>
        <p:spPr>
          <a:xfrm>
            <a:off x="9448800" y="5968585"/>
            <a:ext cx="2743200" cy="365125"/>
          </a:xfrm>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414571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lgn="ctr">
              <a:defRPr sz="6000" b="1">
                <a:latin typeface="+mn-lt"/>
              </a:defRPr>
            </a:lvl1pPr>
          </a:lstStyle>
          <a:p>
            <a:r>
              <a:rPr lang="de-DE" dirty="0"/>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2DA4224-FADE-4D92-BC2F-B9D357BB184C}"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095837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5A31E4B-8CA9-4E69-A602-DB90731AB3E3}"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9059821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AE94DF8-95AC-4649-B456-348F03766930}"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latin typeface="Calibri"/>
            </a:endParaRPr>
          </a:p>
        </p:txBody>
      </p:sp>
      <p:sp>
        <p:nvSpPr>
          <p:cNvPr id="9" name="Foliennummernplatzhalter 8"/>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947934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D026576-D7AA-4467-B63A-E740EF3BD799}"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latin typeface="Calibri"/>
            </a:endParaRPr>
          </a:p>
        </p:txBody>
      </p:sp>
      <p:sp>
        <p:nvSpPr>
          <p:cNvPr id="5" name="Foliennummernplatzhalter 4"/>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2963455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9BFF0D6-ACC3-4507-8090-B8F019E3330B}"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latin typeface="Calibri"/>
            </a:endParaRPr>
          </a:p>
        </p:txBody>
      </p:sp>
      <p:sp>
        <p:nvSpPr>
          <p:cNvPr id="4" name="Foliennummernplatzhalter 3"/>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56576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lvl1pPr>
              <a:defRPr/>
            </a:lvl1pPr>
          </a:lstStyle>
          <a:p>
            <a:pPr>
              <a:defRPr/>
            </a:pPr>
            <a:fld id="{16DD1C0C-DC4B-4E49-9CCB-9D2583DA3F85}" type="datetimeFigureOut">
              <a:rPr lang="de-DE"/>
              <a:pPr>
                <a:defRPr/>
              </a:pPr>
              <a:t>14.10.2020</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9CD05D3-E3E2-B04B-A01C-72BA638FB382}" type="slidenum">
              <a:rPr lang="de-DE"/>
              <a:pPr>
                <a:defRPr/>
              </a:pPr>
              <a:t>‹Nr.›</a:t>
            </a:fld>
            <a:endParaRPr lang="de-DE"/>
          </a:p>
        </p:txBody>
      </p:sp>
    </p:spTree>
    <p:extLst>
      <p:ext uri="{BB962C8B-B14F-4D97-AF65-F5344CB8AC3E}">
        <p14:creationId xmlns:p14="http://schemas.microsoft.com/office/powerpoint/2010/main" val="21094255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55718D1-CA9C-4B6A-82E6-0D1175B047B6}"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0318569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A780E733-55CD-4D75-A419-95117412CCCD}"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1882721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C95D8AB-8B75-426F-8E2D-10ADC4A91E0B}"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9399938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CDCBAC8-AAB3-47FC-918E-FE7032A11614}" type="datetime1">
              <a:rPr lang="de-DE" smtClean="0">
                <a:solidFill>
                  <a:prstClr val="black">
                    <a:tint val="75000"/>
                  </a:prstClr>
                </a:solidFill>
                <a:latin typeface="Calibri"/>
              </a:rPr>
              <a:pPr/>
              <a:t>14.10.2020</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28676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588D2DCD-C6EF-9848-A79A-3CCF1F2CA321}" type="datetimeFigureOut">
              <a:rPr lang="de-DE"/>
              <a:pPr>
                <a:defRPr/>
              </a:pPr>
              <a:t>14.10.2020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24FCF0-F663-B14D-9494-7A853B81257C}" type="slidenum">
              <a:rPr lang="de-DE"/>
              <a:pPr>
                <a:defRPr/>
              </a:pPr>
              <a:t>‹Nr.›</a:t>
            </a:fld>
            <a:endParaRPr lang="de-DE"/>
          </a:p>
        </p:txBody>
      </p:sp>
    </p:spTree>
    <p:extLst>
      <p:ext uri="{BB962C8B-B14F-4D97-AF65-F5344CB8AC3E}">
        <p14:creationId xmlns:p14="http://schemas.microsoft.com/office/powerpoint/2010/main" val="281381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9841F27C-6FC7-C843-AC80-EFFB53ABA07C}" type="datetimeFigureOut">
              <a:rPr lang="de-DE"/>
              <a:pPr>
                <a:defRPr/>
              </a:pPr>
              <a:t>14.10.2020</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C862BE3B-D353-4947-A1CE-EFED7A137A68}" type="slidenum">
              <a:rPr lang="de-DE"/>
              <a:pPr>
                <a:defRPr/>
              </a:pPr>
              <a:t>‹Nr.›</a:t>
            </a:fld>
            <a:endParaRPr lang="de-DE"/>
          </a:p>
        </p:txBody>
      </p:sp>
    </p:spTree>
    <p:extLst>
      <p:ext uri="{BB962C8B-B14F-4D97-AF65-F5344CB8AC3E}">
        <p14:creationId xmlns:p14="http://schemas.microsoft.com/office/powerpoint/2010/main" val="3207969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70C4D938-5B58-D340-AB0C-F3BE3D7A08E5}" type="datetimeFigureOut">
              <a:rPr lang="de-DE"/>
              <a:pPr>
                <a:defRPr/>
              </a:pPr>
              <a:t>14.10.2020</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D6281C4B-3C20-D449-B94D-6C790B2C9A02}" type="slidenum">
              <a:rPr lang="de-DE"/>
              <a:pPr>
                <a:defRPr/>
              </a:pPr>
              <a:t>‹Nr.›</a:t>
            </a:fld>
            <a:endParaRPr lang="de-DE"/>
          </a:p>
        </p:txBody>
      </p:sp>
    </p:spTree>
    <p:extLst>
      <p:ext uri="{BB962C8B-B14F-4D97-AF65-F5344CB8AC3E}">
        <p14:creationId xmlns:p14="http://schemas.microsoft.com/office/powerpoint/2010/main" val="1736124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1E73E354-AC05-4E4E-98D8-23741A576332}" type="datetimeFigureOut">
              <a:rPr lang="de-DE"/>
              <a:pPr>
                <a:defRPr/>
              </a:pPr>
              <a:t>14.10.2020</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B232D9B0-0277-B54F-80DD-C80E44C1886F}" type="slidenum">
              <a:rPr lang="de-DE"/>
              <a:pPr>
                <a:defRPr/>
              </a:pPr>
              <a:t>‹Nr.›</a:t>
            </a:fld>
            <a:endParaRPr lang="de-DE"/>
          </a:p>
        </p:txBody>
      </p:sp>
    </p:spTree>
    <p:extLst>
      <p:ext uri="{BB962C8B-B14F-4D97-AF65-F5344CB8AC3E}">
        <p14:creationId xmlns:p14="http://schemas.microsoft.com/office/powerpoint/2010/main" val="1671927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238B770D-56AD-C54F-9417-DE455CCFAEB3}" type="datetimeFigureOut">
              <a:rPr lang="de-DE"/>
              <a:pPr>
                <a:defRPr/>
              </a:pPr>
              <a:t>14.10.2020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DDE6F4A-B79C-BA46-9551-86C268ECD030}" type="slidenum">
              <a:rPr lang="de-DE"/>
              <a:pPr>
                <a:defRPr/>
              </a:pPr>
              <a:t>‹Nr.›</a:t>
            </a:fld>
            <a:endParaRPr lang="de-DE"/>
          </a:p>
        </p:txBody>
      </p:sp>
    </p:spTree>
    <p:extLst>
      <p:ext uri="{BB962C8B-B14F-4D97-AF65-F5344CB8AC3E}">
        <p14:creationId xmlns:p14="http://schemas.microsoft.com/office/powerpoint/2010/main" val="2683893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6B9BDA8B-DBB7-694D-B576-5A6CC72697E1}" type="datetimeFigureOut">
              <a:rPr lang="de-DE"/>
              <a:pPr>
                <a:defRPr/>
              </a:pPr>
              <a:t>14.10.2020</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F95063-1B91-C843-990E-293A358325A9}" type="slidenum">
              <a:rPr lang="de-DE"/>
              <a:pPr>
                <a:defRPr/>
              </a:pPr>
              <a:t>‹Nr.›</a:t>
            </a:fld>
            <a:endParaRPr lang="de-DE"/>
          </a:p>
        </p:txBody>
      </p:sp>
    </p:spTree>
    <p:extLst>
      <p:ext uri="{BB962C8B-B14F-4D97-AF65-F5344CB8AC3E}">
        <p14:creationId xmlns:p14="http://schemas.microsoft.com/office/powerpoint/2010/main" val="1966058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27" name="Textplatzhalt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C227D31E-EA52-0345-9D7A-928F3B814B8B}" type="datetimeFigureOut">
              <a:rPr lang="de-DE"/>
              <a:pPr>
                <a:defRPr/>
              </a:pPr>
              <a:t>14.10.2020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9768610A-33DA-8440-9EA5-33EE5B96AED2}"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63F4206-EB55-4407-8BE9-926151EF64A0}" type="datetime1">
              <a:rPr lang="de-DE" smtClean="0">
                <a:solidFill>
                  <a:prstClr val="black">
                    <a:tint val="75000"/>
                  </a:prstClr>
                </a:solidFill>
                <a:latin typeface="Calibri"/>
                <a:ea typeface="+mn-ea"/>
                <a:cs typeface="+mn-cs"/>
              </a:rPr>
              <a:pPr fontAlgn="auto">
                <a:spcBef>
                  <a:spcPts val="0"/>
                </a:spcBef>
                <a:spcAft>
                  <a:spcPts val="0"/>
                </a:spcAft>
              </a:pPr>
              <a:t>14.10.2020</a:t>
            </a:fld>
            <a:endParaRPr lang="de-DE">
              <a:solidFill>
                <a:prstClr val="black">
                  <a:tint val="75000"/>
                </a:prstClr>
              </a:solidFill>
              <a:latin typeface="Calibri"/>
              <a:ea typeface="+mn-ea"/>
              <a:cs typeface="+mn-cs"/>
            </a:endParaRP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de-DE">
              <a:solidFill>
                <a:prstClr val="black">
                  <a:tint val="75000"/>
                </a:prstClr>
              </a:solidFill>
              <a:latin typeface="Calibri"/>
              <a:ea typeface="+mn-ea"/>
              <a:cs typeface="+mn-cs"/>
            </a:endParaRP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0DC4106-D9F5-4DCC-B15D-428545D275B1}" type="slidenum">
              <a:rPr lang="de-DE" smtClean="0">
                <a:solidFill>
                  <a:prstClr val="black">
                    <a:tint val="75000"/>
                  </a:prstClr>
                </a:solidFill>
                <a:latin typeface="Calibri"/>
                <a:ea typeface="+mn-ea"/>
                <a:cs typeface="+mn-cs"/>
              </a:rPr>
              <a:pPr fontAlgn="auto">
                <a:spcBef>
                  <a:spcPts val="0"/>
                </a:spcBef>
                <a:spcAft>
                  <a:spcPts val="0"/>
                </a:spcAft>
              </a:pPr>
              <a:t>‹Nr.›</a:t>
            </a:fld>
            <a:endParaRPr lang="de-DE">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807872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63F4206-EB55-4407-8BE9-926151EF64A0}" type="datetime1">
              <a:rPr lang="de-DE" smtClean="0">
                <a:solidFill>
                  <a:prstClr val="black">
                    <a:tint val="75000"/>
                  </a:prstClr>
                </a:solidFill>
                <a:latin typeface="Calibri"/>
                <a:ea typeface="+mn-ea"/>
                <a:cs typeface="+mn-cs"/>
              </a:rPr>
              <a:pPr fontAlgn="auto">
                <a:spcBef>
                  <a:spcPts val="0"/>
                </a:spcBef>
                <a:spcAft>
                  <a:spcPts val="0"/>
                </a:spcAft>
              </a:pPr>
              <a:t>14.10.2020</a:t>
            </a:fld>
            <a:endParaRPr lang="de-DE">
              <a:solidFill>
                <a:prstClr val="black">
                  <a:tint val="75000"/>
                </a:prstClr>
              </a:solidFill>
              <a:latin typeface="Calibri"/>
              <a:ea typeface="+mn-ea"/>
              <a:cs typeface="+mn-cs"/>
            </a:endParaRP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de-DE">
              <a:solidFill>
                <a:prstClr val="black">
                  <a:tint val="75000"/>
                </a:prstClr>
              </a:solidFill>
              <a:latin typeface="Calibri"/>
              <a:ea typeface="+mn-ea"/>
              <a:cs typeface="+mn-cs"/>
            </a:endParaRP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0DC4106-D9F5-4DCC-B15D-428545D275B1}" type="slidenum">
              <a:rPr lang="de-DE" smtClean="0">
                <a:solidFill>
                  <a:prstClr val="black">
                    <a:tint val="75000"/>
                  </a:prstClr>
                </a:solidFill>
                <a:latin typeface="Calibri"/>
                <a:ea typeface="+mn-ea"/>
                <a:cs typeface="+mn-cs"/>
              </a:rPr>
              <a:pPr fontAlgn="auto">
                <a:spcBef>
                  <a:spcPts val="0"/>
                </a:spcBef>
                <a:spcAft>
                  <a:spcPts val="0"/>
                </a:spcAft>
              </a:pPr>
              <a:t>‹Nr.›</a:t>
            </a:fld>
            <a:endParaRPr lang="de-DE">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467409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7.jpeg"/><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69301" y="3525444"/>
            <a:ext cx="11002257" cy="2797200"/>
          </a:xfrm>
        </p:spPr>
        <p:txBody>
          <a:bodyPr rtlCol="0">
            <a:normAutofit fontScale="90000"/>
          </a:bodyPr>
          <a:lstStyle/>
          <a:p>
            <a:pPr fontAlgn="auto">
              <a:lnSpc>
                <a:spcPct val="150000"/>
              </a:lnSpc>
              <a:spcAft>
                <a:spcPts val="0"/>
              </a:spcAft>
              <a:defRPr/>
            </a:pPr>
            <a:r>
              <a:rPr lang="de-DE" sz="3600" b="1" dirty="0">
                <a:latin typeface="Arial" panose="020B0604020202020204" pitchFamily="34" charset="0"/>
                <a:ea typeface="+mj-ea"/>
                <a:cs typeface="Arial" panose="020B0604020202020204" pitchFamily="34" charset="0"/>
              </a:rPr>
              <a:t>Personal als Kostenfaktor: </a:t>
            </a:r>
            <a:br>
              <a:rPr lang="de-DE" sz="3600" b="1" dirty="0">
                <a:latin typeface="Arial" panose="020B0604020202020204" pitchFamily="34" charset="0"/>
                <a:ea typeface="+mj-ea"/>
                <a:cs typeface="Arial" panose="020B0604020202020204" pitchFamily="34" charset="0"/>
              </a:rPr>
            </a:br>
            <a:r>
              <a:rPr lang="de-DE" sz="3600" b="1" dirty="0">
                <a:latin typeface="Arial" panose="020B0604020202020204" pitchFamily="34" charset="0"/>
                <a:ea typeface="+mj-ea"/>
                <a:cs typeface="Arial" panose="020B0604020202020204" pitchFamily="34" charset="0"/>
              </a:rPr>
              <a:t>Wie haben DRGs Arbeitsbedingungen und professionelles Ethos in Krankenhäusern verändert?</a:t>
            </a:r>
            <a:r>
              <a:rPr lang="de-DE" sz="4000" b="1" dirty="0">
                <a:latin typeface="Arial" panose="020B0604020202020204" pitchFamily="34" charset="0"/>
                <a:ea typeface="+mj-ea"/>
                <a:cs typeface="Arial" panose="020B0604020202020204" pitchFamily="34" charset="0"/>
              </a:rPr>
              <a:t/>
            </a:r>
            <a:br>
              <a:rPr lang="de-DE" sz="4000" b="1" dirty="0">
                <a:latin typeface="Arial" panose="020B0604020202020204" pitchFamily="34" charset="0"/>
                <a:ea typeface="+mj-ea"/>
                <a:cs typeface="Arial" panose="020B0604020202020204" pitchFamily="34" charset="0"/>
              </a:rPr>
            </a:br>
            <a:r>
              <a:rPr lang="de-DE" sz="1600" b="1" dirty="0">
                <a:latin typeface="Arial" panose="020B0604020202020204" pitchFamily="34" charset="0"/>
                <a:ea typeface="+mj-ea"/>
                <a:cs typeface="Arial" panose="020B0604020202020204" pitchFamily="34" charset="0"/>
              </a:rPr>
              <a:t/>
            </a:r>
            <a:br>
              <a:rPr lang="de-DE" sz="1600" b="1" dirty="0">
                <a:latin typeface="Arial" panose="020B0604020202020204" pitchFamily="34" charset="0"/>
                <a:ea typeface="+mj-ea"/>
                <a:cs typeface="Arial" panose="020B0604020202020204" pitchFamily="34" charset="0"/>
              </a:rPr>
            </a:br>
            <a:r>
              <a:rPr lang="de-DE" sz="1800" dirty="0">
                <a:latin typeface="Arial" charset="0"/>
                <a:ea typeface="MS PGothic" charset="0"/>
                <a:cs typeface="+mj-cs"/>
              </a:rPr>
              <a:t>Dr. Peter Hoffmann</a:t>
            </a:r>
            <a:endParaRPr lang="de-DE" sz="1800" dirty="0">
              <a:latin typeface="Arial" panose="020B0604020202020204" pitchFamily="34" charset="0"/>
              <a:ea typeface="+mj-ea"/>
              <a:cs typeface="Arial" panose="020B0604020202020204" pitchFamily="34" charset="0"/>
            </a:endParaRPr>
          </a:p>
        </p:txBody>
      </p:sp>
      <p:pic>
        <p:nvPicPr>
          <p:cNvPr id="2051" name="Picture 7" descr="logo-vdaea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86292" y="952262"/>
            <a:ext cx="2956220" cy="160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Nadja\Dropbox\Bündnis Krankenhaus statt Fabrik\Logo - Layout - Homepage\KsF_logo.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294923" y="731064"/>
            <a:ext cx="6001262" cy="2062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3952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41A3D5F-544E-5249-AA7D-C8566816C55D}"/>
              </a:ext>
            </a:extLst>
          </p:cNvPr>
          <p:cNvSpPr>
            <a:spLocks noGrp="1"/>
          </p:cNvSpPr>
          <p:nvPr>
            <p:ph type="title"/>
          </p:nvPr>
        </p:nvSpPr>
        <p:spPr/>
        <p:txBody>
          <a:bodyPr>
            <a:normAutofit fontScale="90000"/>
          </a:bodyPr>
          <a:lstStyle/>
          <a:p>
            <a:pPr>
              <a:spcAft>
                <a:spcPts val="1200"/>
              </a:spcAft>
            </a:pPr>
            <a:r>
              <a:rPr lang="de-DE" sz="3600" dirty="0">
                <a:latin typeface="Arial" panose="020B0604020202020204" pitchFamily="34" charset="0"/>
                <a:cs typeface="Arial" panose="020B0604020202020204" pitchFamily="34" charset="0"/>
              </a:rPr>
              <a:t>II  </a:t>
            </a:r>
            <a:r>
              <a:rPr lang="de-DE" sz="3600" dirty="0" err="1">
                <a:latin typeface="Arial" panose="020B0604020202020204" pitchFamily="34" charset="0"/>
                <a:cs typeface="Arial" panose="020B0604020202020204" pitchFamily="34" charset="0"/>
              </a:rPr>
              <a:t>Deprofessionalisierung</a:t>
            </a:r>
            <a:r>
              <a:rPr lang="de-DE" sz="3600" dirty="0">
                <a:latin typeface="Arial" panose="020B0604020202020204" pitchFamily="34" charset="0"/>
                <a:cs typeface="Arial" panose="020B0604020202020204" pitchFamily="34" charset="0"/>
              </a:rPr>
              <a:t> der Gesundheits-Fachberufe:</a:t>
            </a:r>
            <a:r>
              <a:rPr lang="de-DE" sz="3200" dirty="0">
                <a:latin typeface="Arial" panose="020B0604020202020204" pitchFamily="34" charset="0"/>
                <a:cs typeface="Arial" panose="020B0604020202020204" pitchFamily="34" charset="0"/>
              </a:rPr>
              <a:t/>
            </a:r>
            <a:br>
              <a:rPr lang="de-DE" sz="3200" dirty="0">
                <a:latin typeface="Arial" panose="020B0604020202020204" pitchFamily="34" charset="0"/>
                <a:cs typeface="Arial" panose="020B0604020202020204" pitchFamily="34" charset="0"/>
              </a:rPr>
            </a:br>
            <a:r>
              <a:rPr lang="de-DE" sz="3100" dirty="0">
                <a:latin typeface="Arial" panose="020B0604020202020204" pitchFamily="34" charset="0"/>
                <a:cs typeface="Arial" panose="020B0604020202020204" pitchFamily="34" charset="0"/>
              </a:rPr>
              <a:t>im Zielkonflikt von Ethik und Geld sind </a:t>
            </a:r>
            <a:r>
              <a:rPr lang="de-DE" sz="3100" b="1" dirty="0" err="1">
                <a:latin typeface="Arial" panose="020B0604020202020204" pitchFamily="34" charset="0"/>
                <a:cs typeface="Arial" panose="020B0604020202020204" pitchFamily="34" charset="0"/>
              </a:rPr>
              <a:t>Ärzt</a:t>
            </a:r>
            <a:r>
              <a:rPr lang="de-DE" sz="3100" b="1" dirty="0">
                <a:latin typeface="Arial" panose="020B0604020202020204" pitchFamily="34" charset="0"/>
                <a:cs typeface="Arial" panose="020B0604020202020204" pitchFamily="34" charset="0"/>
              </a:rPr>
              <a:t>*innen </a:t>
            </a:r>
            <a:r>
              <a:rPr lang="de-DE" sz="3100" dirty="0">
                <a:latin typeface="Arial" panose="020B0604020202020204" pitchFamily="34" charset="0"/>
                <a:cs typeface="Arial" panose="020B0604020202020204" pitchFamily="34" charset="0"/>
              </a:rPr>
              <a:t>zwangsläufig </a:t>
            </a:r>
            <a:r>
              <a:rPr lang="de-DE" sz="3100" b="1" dirty="0">
                <a:latin typeface="Arial" panose="020B0604020202020204" pitchFamily="34" charset="0"/>
                <a:cs typeface="Arial" panose="020B0604020202020204" pitchFamily="34" charset="0"/>
              </a:rPr>
              <a:t>Täter </a:t>
            </a:r>
            <a:r>
              <a:rPr lang="de-DE" sz="3100" b="1" u="sng" dirty="0">
                <a:latin typeface="Arial" panose="020B0604020202020204" pitchFamily="34" charset="0"/>
                <a:cs typeface="Arial" panose="020B0604020202020204" pitchFamily="34" charset="0"/>
              </a:rPr>
              <a:t>und</a:t>
            </a:r>
            <a:r>
              <a:rPr lang="de-DE" sz="3100" b="1" dirty="0">
                <a:latin typeface="Arial" panose="020B0604020202020204" pitchFamily="34" charset="0"/>
                <a:cs typeface="Arial" panose="020B0604020202020204" pitchFamily="34" charset="0"/>
              </a:rPr>
              <a:t> Opfer </a:t>
            </a:r>
            <a:r>
              <a:rPr lang="de-DE" sz="3100" dirty="0">
                <a:latin typeface="Arial" panose="020B0604020202020204" pitchFamily="34" charset="0"/>
                <a:cs typeface="Arial" panose="020B0604020202020204" pitchFamily="34" charset="0"/>
              </a:rPr>
              <a:t>im G-DRG-System</a:t>
            </a:r>
            <a:br>
              <a:rPr lang="de-DE" sz="3100" dirty="0">
                <a:latin typeface="Arial" panose="020B0604020202020204" pitchFamily="34" charset="0"/>
                <a:cs typeface="Arial" panose="020B0604020202020204" pitchFamily="34" charset="0"/>
              </a:rPr>
            </a:br>
            <a:endParaRPr lang="de-DE" sz="3100" dirty="0">
              <a:latin typeface="Arial" panose="020B0604020202020204" pitchFamily="34" charset="0"/>
              <a:cs typeface="Arial" panose="020B0604020202020204" pitchFamily="34" charset="0"/>
            </a:endParaRPr>
          </a:p>
        </p:txBody>
      </p:sp>
      <p:sp>
        <p:nvSpPr>
          <p:cNvPr id="3" name="Textplatzhalter 2">
            <a:extLst>
              <a:ext uri="{FF2B5EF4-FFF2-40B4-BE49-F238E27FC236}">
                <a16:creationId xmlns="" xmlns:a16="http://schemas.microsoft.com/office/drawing/2014/main" id="{C47DDA4A-61ED-8D4D-835B-077EA5E8F0DF}"/>
              </a:ext>
            </a:extLst>
          </p:cNvPr>
          <p:cNvSpPr>
            <a:spLocks noGrp="1"/>
          </p:cNvSpPr>
          <p:nvPr>
            <p:ph type="body" idx="1"/>
          </p:nvPr>
        </p:nvSpPr>
        <p:spPr>
          <a:xfrm>
            <a:off x="839788" y="1542613"/>
            <a:ext cx="5157787" cy="823912"/>
          </a:xfrm>
        </p:spPr>
        <p:txBody>
          <a:bodyPr/>
          <a:lstStyle/>
          <a:p>
            <a:r>
              <a:rPr lang="de-DE" dirty="0"/>
              <a:t>individuelles Patientenwohl            </a:t>
            </a:r>
          </a:p>
        </p:txBody>
      </p:sp>
      <p:sp>
        <p:nvSpPr>
          <p:cNvPr id="4" name="Inhaltsplatzhalter 3">
            <a:extLst>
              <a:ext uri="{FF2B5EF4-FFF2-40B4-BE49-F238E27FC236}">
                <a16:creationId xmlns="" xmlns:a16="http://schemas.microsoft.com/office/drawing/2014/main" id="{B57DFABB-7688-BF4E-80CC-7A6A8B32025B}"/>
              </a:ext>
            </a:extLst>
          </p:cNvPr>
          <p:cNvSpPr>
            <a:spLocks noGrp="1"/>
          </p:cNvSpPr>
          <p:nvPr>
            <p:ph sz="half" idx="2"/>
          </p:nvPr>
        </p:nvSpPr>
        <p:spPr>
          <a:xfrm>
            <a:off x="839788" y="2725207"/>
            <a:ext cx="5157787" cy="3684588"/>
          </a:xfrm>
        </p:spPr>
        <p:txBody>
          <a:bodyPr>
            <a:normAutofit fontScale="70000" lnSpcReduction="20000"/>
          </a:bodyPr>
          <a:lstStyle/>
          <a:p>
            <a:r>
              <a:rPr lang="de-DE" dirty="0"/>
              <a:t>(§2) Ärztinnen und Ärzte haben ihren Beruf gewissenhaft auszuüben und dem ihnen (…) entgegengebrachten Vertrauen zu entsprechen. Sie haben dabei ihr ärztliches Handeln am Wohl der Patientinnen und Patienten auszurichten. Insbesondere dürfen sie nicht das Interesse Dritter über das Wohl der Patientinnen und Patienten stellen. </a:t>
            </a:r>
          </a:p>
          <a:p>
            <a:r>
              <a:rPr lang="de-DE" dirty="0"/>
              <a:t>(§4) Ärztinnen und Ärzte dürfen hinsichtlich ihrer ärztlichen Entscheidungen keine </a:t>
            </a:r>
            <a:r>
              <a:rPr lang="de-DE" dirty="0" err="1"/>
              <a:t>Weisungenvon</a:t>
            </a:r>
            <a:r>
              <a:rPr lang="de-DE" dirty="0"/>
              <a:t> Nichtärzten entgegennehmen. (Musterberufsordnung). </a:t>
            </a:r>
          </a:p>
          <a:p>
            <a:r>
              <a:rPr lang="de-DE" dirty="0"/>
              <a:t>siehe auch „Medizinische Indikationsstellung und Ökonomisierung“ (Stellungnahme der BÄK 2015)</a:t>
            </a:r>
          </a:p>
          <a:p>
            <a:endParaRPr lang="de-DE" dirty="0"/>
          </a:p>
        </p:txBody>
      </p:sp>
      <p:sp>
        <p:nvSpPr>
          <p:cNvPr id="5" name="Textplatzhalter 4">
            <a:extLst>
              <a:ext uri="{FF2B5EF4-FFF2-40B4-BE49-F238E27FC236}">
                <a16:creationId xmlns="" xmlns:a16="http://schemas.microsoft.com/office/drawing/2014/main" id="{012A1F8B-9301-9A41-96B9-A5C625B47750}"/>
              </a:ext>
            </a:extLst>
          </p:cNvPr>
          <p:cNvSpPr>
            <a:spLocks noGrp="1"/>
          </p:cNvSpPr>
          <p:nvPr>
            <p:ph type="body" sz="quarter" idx="3"/>
          </p:nvPr>
        </p:nvSpPr>
        <p:spPr>
          <a:xfrm>
            <a:off x="6527800" y="1542615"/>
            <a:ext cx="5698067" cy="823912"/>
          </a:xfrm>
        </p:spPr>
        <p:txBody>
          <a:bodyPr/>
          <a:lstStyle/>
          <a:p>
            <a:r>
              <a:rPr lang="de-DE" dirty="0"/>
              <a:t>   betriebswirtschaftliche „Optimierung“?</a:t>
            </a:r>
          </a:p>
        </p:txBody>
      </p:sp>
      <p:sp>
        <p:nvSpPr>
          <p:cNvPr id="6" name="Inhaltsplatzhalter 5">
            <a:extLst>
              <a:ext uri="{FF2B5EF4-FFF2-40B4-BE49-F238E27FC236}">
                <a16:creationId xmlns="" xmlns:a16="http://schemas.microsoft.com/office/drawing/2014/main" id="{74BDF9DC-145E-E74B-B882-D5E223FFE28C}"/>
              </a:ext>
            </a:extLst>
          </p:cNvPr>
          <p:cNvSpPr>
            <a:spLocks noGrp="1"/>
          </p:cNvSpPr>
          <p:nvPr>
            <p:ph sz="quarter" idx="4"/>
          </p:nvPr>
        </p:nvSpPr>
        <p:spPr>
          <a:xfrm>
            <a:off x="6697132" y="2640540"/>
            <a:ext cx="5183188" cy="3684588"/>
          </a:xfrm>
        </p:spPr>
        <p:txBody>
          <a:bodyPr>
            <a:normAutofit fontScale="92500"/>
          </a:bodyPr>
          <a:lstStyle/>
          <a:p>
            <a:r>
              <a:rPr lang="de-DE" dirty="0"/>
              <a:t>Boni und variable Gehaltsanteile korrumpieren Chefärzte</a:t>
            </a:r>
          </a:p>
          <a:p>
            <a:r>
              <a:rPr lang="de-DE" dirty="0"/>
              <a:t>Fachabteilungserlöse bestimmen über Stellenpläne </a:t>
            </a:r>
          </a:p>
          <a:p>
            <a:r>
              <a:rPr lang="de-DE" dirty="0"/>
              <a:t>defizitäre Fachabteilungen werden geschrumpft oder geschlossen</a:t>
            </a:r>
          </a:p>
          <a:p>
            <a:r>
              <a:rPr lang="de-DE" dirty="0"/>
              <a:t>Die verkehrte Welt erzeugt                            Über- Unter- und Fehlversorgung in            Pflege, Therapien und Medizin</a:t>
            </a:r>
          </a:p>
        </p:txBody>
      </p:sp>
      <p:sp>
        <p:nvSpPr>
          <p:cNvPr id="7" name="Foliennummernplatzhalter 6">
            <a:extLst>
              <a:ext uri="{FF2B5EF4-FFF2-40B4-BE49-F238E27FC236}">
                <a16:creationId xmlns="" xmlns:a16="http://schemas.microsoft.com/office/drawing/2014/main" id="{D20B95A6-76AB-CC40-A053-F2C2B1CA23BA}"/>
              </a:ext>
            </a:extLst>
          </p:cNvPr>
          <p:cNvSpPr>
            <a:spLocks noGrp="1"/>
          </p:cNvSpPr>
          <p:nvPr>
            <p:ph type="sldNum" sz="quarter" idx="12"/>
          </p:nvPr>
        </p:nvSpPr>
        <p:spPr/>
        <p:txBody>
          <a:bodyPr/>
          <a:lstStyle/>
          <a:p>
            <a:fld id="{B0DC4106-D9F5-4DCC-B15D-428545D275B1}" type="slidenum">
              <a:rPr lang="de-DE" smtClean="0">
                <a:solidFill>
                  <a:prstClr val="black">
                    <a:tint val="75000"/>
                  </a:prstClr>
                </a:solidFill>
                <a:latin typeface="Calibri"/>
              </a:rPr>
              <a:pPr/>
              <a:t>10</a:t>
            </a:fld>
            <a:endParaRPr lang="de-DE">
              <a:solidFill>
                <a:prstClr val="black">
                  <a:tint val="75000"/>
                </a:prstClr>
              </a:solidFill>
              <a:latin typeface="Calibri"/>
            </a:endParaRPr>
          </a:p>
        </p:txBody>
      </p:sp>
      <p:sp>
        <p:nvSpPr>
          <p:cNvPr id="8" name="Legende m. Pfeil nach links u. rechts 7">
            <a:extLst>
              <a:ext uri="{FF2B5EF4-FFF2-40B4-BE49-F238E27FC236}">
                <a16:creationId xmlns="" xmlns:a16="http://schemas.microsoft.com/office/drawing/2014/main" id="{9FF68A32-B442-C04C-A6B2-C54CDB001949}"/>
              </a:ext>
            </a:extLst>
          </p:cNvPr>
          <p:cNvSpPr/>
          <p:nvPr/>
        </p:nvSpPr>
        <p:spPr>
          <a:xfrm>
            <a:off x="5325530" y="1964704"/>
            <a:ext cx="1163107" cy="372435"/>
          </a:xfrm>
          <a:prstGeom prst="leftRigh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FF0000"/>
              </a:solidFill>
            </a:endParaRPr>
          </a:p>
        </p:txBody>
      </p:sp>
    </p:spTree>
    <p:extLst>
      <p:ext uri="{BB962C8B-B14F-4D97-AF65-F5344CB8AC3E}">
        <p14:creationId xmlns:p14="http://schemas.microsoft.com/office/powerpoint/2010/main" val="344069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1E31F59-3A7F-634D-94B1-492C9DC377CA}"/>
              </a:ext>
            </a:extLst>
          </p:cNvPr>
          <p:cNvSpPr>
            <a:spLocks noGrp="1"/>
          </p:cNvSpPr>
          <p:nvPr>
            <p:ph type="title"/>
          </p:nvPr>
        </p:nvSpPr>
        <p:spPr>
          <a:xfrm>
            <a:off x="838200" y="890058"/>
            <a:ext cx="10515600" cy="1325563"/>
          </a:xfrm>
        </p:spPr>
        <p:txBody>
          <a:bodyPr/>
          <a:lstStyle/>
          <a:p>
            <a:r>
              <a:rPr lang="de-DE" sz="2800" b="1" dirty="0">
                <a:latin typeface="+mn-lt"/>
              </a:rPr>
              <a:t>Ökonomisierung </a:t>
            </a:r>
            <a:r>
              <a:rPr lang="de-DE" sz="2800" b="1" dirty="0" smtClean="0">
                <a:latin typeface="+mn-lt"/>
              </a:rPr>
              <a:t>verkehrt </a:t>
            </a:r>
            <a:r>
              <a:rPr lang="de-DE" sz="2800" b="1" dirty="0">
                <a:latin typeface="+mn-lt"/>
              </a:rPr>
              <a:t>das Verhältnis von Mittel (Geld) und Zweck (Patientenwohl) </a:t>
            </a:r>
            <a:r>
              <a:rPr lang="de-DE" sz="2800" b="1" dirty="0" smtClean="0">
                <a:latin typeface="+mn-lt"/>
              </a:rPr>
              <a:t> beschädigt </a:t>
            </a:r>
            <a:r>
              <a:rPr lang="de-DE" sz="2800" b="1" dirty="0">
                <a:latin typeface="+mn-lt"/>
              </a:rPr>
              <a:t>die innere Struktur eines Krankenhauses</a:t>
            </a:r>
          </a:p>
        </p:txBody>
      </p:sp>
      <p:sp>
        <p:nvSpPr>
          <p:cNvPr id="3" name="Inhaltsplatzhalter 2">
            <a:extLst>
              <a:ext uri="{FF2B5EF4-FFF2-40B4-BE49-F238E27FC236}">
                <a16:creationId xmlns="" xmlns:a16="http://schemas.microsoft.com/office/drawing/2014/main" id="{E6889CD1-1290-9849-9C0F-EA63400413A3}"/>
              </a:ext>
            </a:extLst>
          </p:cNvPr>
          <p:cNvSpPr>
            <a:spLocks noGrp="1"/>
          </p:cNvSpPr>
          <p:nvPr>
            <p:ph idx="1"/>
          </p:nvPr>
        </p:nvSpPr>
        <p:spPr>
          <a:xfrm>
            <a:off x="838200" y="2217907"/>
            <a:ext cx="10515600" cy="4470760"/>
          </a:xfrm>
        </p:spPr>
        <p:txBody>
          <a:bodyPr/>
          <a:lstStyle/>
          <a:p>
            <a:r>
              <a:rPr lang="de-DE" dirty="0"/>
              <a:t>Kaputtsparen von Notwendigem (Sozialdienst, Physio-, Logopädie…)</a:t>
            </a:r>
          </a:p>
          <a:p>
            <a:r>
              <a:rPr lang="de-DE" dirty="0"/>
              <a:t>Abgrenzung der Funktionseinheiten und </a:t>
            </a:r>
            <a:r>
              <a:rPr lang="de-DE" dirty="0" err="1"/>
              <a:t>Kostenstellen“logik</a:t>
            </a:r>
            <a:r>
              <a:rPr lang="de-DE" dirty="0"/>
              <a:t>“  insbesondere bei Outsourcing von Diensten</a:t>
            </a:r>
          </a:p>
          <a:p>
            <a:r>
              <a:rPr lang="de-DE" dirty="0"/>
              <a:t>Organisatorische Zersplitterung  statt  Netzwerkstruktur</a:t>
            </a:r>
          </a:p>
          <a:p>
            <a:pPr>
              <a:buFont typeface="Wingdings" pitchFamily="2" charset="2"/>
              <a:buChar char="Ø"/>
            </a:pPr>
            <a:r>
              <a:rPr lang="de-DE" dirty="0"/>
              <a:t>Jede Schnittstelle ist ein Problem</a:t>
            </a:r>
          </a:p>
          <a:p>
            <a:r>
              <a:rPr lang="de-DE" dirty="0"/>
              <a:t>Befehl und Gehorsam  statt  Kooperation und Verantwortung</a:t>
            </a:r>
          </a:p>
          <a:p>
            <a:r>
              <a:rPr lang="de-DE" dirty="0"/>
              <a:t>Organisierte Verantwortungslosigkeit statt Führung</a:t>
            </a:r>
          </a:p>
          <a:p>
            <a:r>
              <a:rPr lang="de-DE" dirty="0"/>
              <a:t>Patient*innen beklagen Desorganisation von Behandlungsabläufen</a:t>
            </a:r>
          </a:p>
        </p:txBody>
      </p:sp>
    </p:spTree>
    <p:extLst>
      <p:ext uri="{BB962C8B-B14F-4D97-AF65-F5344CB8AC3E}">
        <p14:creationId xmlns:p14="http://schemas.microsoft.com/office/powerpoint/2010/main" val="124650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54182" y="692725"/>
            <a:ext cx="10744200" cy="1169535"/>
          </a:xfrm>
        </p:spPr>
        <p:txBody>
          <a:bodyPr>
            <a:normAutofit fontScale="90000"/>
          </a:bodyPr>
          <a:lstStyle/>
          <a:p>
            <a:r>
              <a:rPr lang="de-DE" sz="4000" dirty="0"/>
              <a:t> </a:t>
            </a:r>
            <a:br>
              <a:rPr lang="de-DE" sz="4000" dirty="0"/>
            </a:br>
            <a:r>
              <a:rPr lang="de-DE" sz="1300" dirty="0"/>
              <a:t>  </a:t>
            </a:r>
            <a:r>
              <a:rPr lang="de-DE" sz="4000" dirty="0"/>
              <a:t>                                          </a:t>
            </a:r>
            <a:br>
              <a:rPr lang="de-DE" sz="4000" dirty="0"/>
            </a:br>
            <a:r>
              <a:rPr lang="de-DE" sz="3600" u="sng" dirty="0"/>
              <a:t>I  ökonomische Gesetzmäßigkeiten des G-DRG-Systems </a:t>
            </a:r>
            <a:br>
              <a:rPr lang="de-DE" sz="3600" u="sng" dirty="0"/>
            </a:br>
            <a:r>
              <a:rPr lang="de-DE" sz="3600" u="sng" dirty="0"/>
              <a:t>machen das Personal zum „Kostenfaktor“</a:t>
            </a:r>
          </a:p>
        </p:txBody>
      </p:sp>
      <p:sp>
        <p:nvSpPr>
          <p:cNvPr id="3" name="Rectangle 3"/>
          <p:cNvSpPr txBox="1">
            <a:spLocks noChangeArrowheads="1"/>
          </p:cNvSpPr>
          <p:nvPr/>
        </p:nvSpPr>
        <p:spPr>
          <a:xfrm>
            <a:off x="800100" y="2437609"/>
            <a:ext cx="10744200" cy="3500991"/>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Aft>
                <a:spcPts val="1200"/>
              </a:spcAft>
              <a:defRPr/>
            </a:pPr>
            <a:r>
              <a:rPr lang="de-DE" sz="3600" dirty="0">
                <a:solidFill>
                  <a:srgbClr val="FF0000"/>
                </a:solidFill>
              </a:rPr>
              <a:t>DRGs </a:t>
            </a:r>
            <a:r>
              <a:rPr lang="de-DE" sz="3600" dirty="0"/>
              <a:t> =  Diagnosis </a:t>
            </a:r>
            <a:r>
              <a:rPr lang="de-DE" sz="3600" dirty="0" err="1"/>
              <a:t>Related</a:t>
            </a:r>
            <a:r>
              <a:rPr lang="de-DE" sz="3600" dirty="0"/>
              <a:t> Groups  =  Fallgruppen</a:t>
            </a:r>
          </a:p>
          <a:p>
            <a:pPr>
              <a:spcAft>
                <a:spcPts val="1200"/>
              </a:spcAft>
              <a:defRPr/>
            </a:pPr>
            <a:r>
              <a:rPr lang="de-DE" sz="3600" dirty="0"/>
              <a:t>einheitliche Pauschale </a:t>
            </a:r>
          </a:p>
          <a:p>
            <a:pPr>
              <a:spcAft>
                <a:spcPts val="1200"/>
              </a:spcAft>
              <a:defRPr/>
            </a:pPr>
            <a:r>
              <a:rPr lang="de-DE" sz="3600" dirty="0"/>
              <a:t>für eine bestimmte Behandlung </a:t>
            </a:r>
          </a:p>
          <a:p>
            <a:pPr>
              <a:spcAft>
                <a:spcPts val="1200"/>
              </a:spcAft>
              <a:defRPr/>
            </a:pPr>
            <a:r>
              <a:rPr lang="de-DE" sz="3600" dirty="0"/>
              <a:t>einer bestimmten Diagnose </a:t>
            </a:r>
          </a:p>
          <a:p>
            <a:pPr>
              <a:lnSpc>
                <a:spcPct val="100000"/>
              </a:lnSpc>
              <a:spcBef>
                <a:spcPts val="1800"/>
              </a:spcBef>
            </a:pPr>
            <a:r>
              <a:rPr lang="de-DE" sz="3600" dirty="0"/>
              <a:t>2020:   1292 DRGs     </a:t>
            </a:r>
          </a:p>
          <a:p>
            <a:pPr>
              <a:spcAft>
                <a:spcPts val="1200"/>
              </a:spcAft>
              <a:defRPr/>
            </a:pPr>
            <a:endParaRPr lang="de-DE" sz="3600" dirty="0"/>
          </a:p>
        </p:txBody>
      </p:sp>
      <p:pic>
        <p:nvPicPr>
          <p:cNvPr id="4" name="Picture 2" descr="D:\Nadja\Dropbox\Bündnis Krankenhaus statt Fabrik\Logo - Layout - Homepage\KsF_logo.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417954" y="5837601"/>
            <a:ext cx="2356197" cy="80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42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el 1"/>
          <p:cNvSpPr>
            <a:spLocks noGrp="1"/>
          </p:cNvSpPr>
          <p:nvPr>
            <p:ph type="title"/>
          </p:nvPr>
        </p:nvSpPr>
        <p:spPr>
          <a:xfrm>
            <a:off x="516139" y="120949"/>
            <a:ext cx="8836025" cy="810384"/>
          </a:xfrm>
        </p:spPr>
        <p:txBody>
          <a:bodyPr/>
          <a:lstStyle/>
          <a:p>
            <a:pPr algn="ctr">
              <a:lnSpc>
                <a:spcPct val="110000"/>
              </a:lnSpc>
            </a:pPr>
            <a:r>
              <a:rPr lang="de-DE" sz="3200" u="sng" dirty="0">
                <a:latin typeface="Arial" charset="0"/>
                <a:cs typeface="Arial" charset="0"/>
              </a:rPr>
              <a:t>so funktioniert das G-DRG-System</a:t>
            </a:r>
          </a:p>
        </p:txBody>
      </p:sp>
      <p:sp>
        <p:nvSpPr>
          <p:cNvPr id="3" name="Inhaltsplatzhalter 2"/>
          <p:cNvSpPr>
            <a:spLocks noGrp="1"/>
          </p:cNvSpPr>
          <p:nvPr>
            <p:ph idx="1"/>
          </p:nvPr>
        </p:nvSpPr>
        <p:spPr>
          <a:xfrm>
            <a:off x="866775" y="1558925"/>
            <a:ext cx="8845550" cy="4751388"/>
          </a:xfrm>
        </p:spPr>
        <p:txBody>
          <a:bodyPr rtlCol="0">
            <a:normAutofit/>
          </a:bodyPr>
          <a:lstStyle/>
          <a:p>
            <a:pPr marL="0" indent="0" fontAlgn="auto">
              <a:spcAft>
                <a:spcPts val="0"/>
              </a:spcAft>
              <a:buFont typeface="Arial" panose="020B0604020202020204" pitchFamily="34" charset="0"/>
              <a:buNone/>
              <a:defRPr/>
            </a:pPr>
            <a:endParaRPr lang="de-DE" sz="1200" dirty="0">
              <a:ea typeface="+mn-ea"/>
              <a:cs typeface="+mn-cs"/>
            </a:endParaRPr>
          </a:p>
          <a:p>
            <a:pPr marL="0" indent="0" fontAlgn="auto">
              <a:spcAft>
                <a:spcPts val="0"/>
              </a:spcAft>
              <a:buFont typeface="Arial" panose="020B0604020202020204" pitchFamily="34" charset="0"/>
              <a:buNone/>
              <a:defRPr/>
            </a:pPr>
            <a:endParaRPr lang="de-DE" sz="1200" dirty="0">
              <a:solidFill>
                <a:srgbClr val="FFFFFF"/>
              </a:solidFill>
              <a:ea typeface="+mn-ea"/>
              <a:cs typeface="+mn-cs"/>
            </a:endParaRPr>
          </a:p>
          <a:p>
            <a:pPr fontAlgn="auto">
              <a:spcAft>
                <a:spcPts val="0"/>
              </a:spcAft>
              <a:buFont typeface="Arial" panose="020B0604020202020204" pitchFamily="34" charset="0"/>
              <a:buChar char="•"/>
              <a:defRPr/>
            </a:pPr>
            <a:r>
              <a:rPr lang="de-DE" sz="2200" dirty="0">
                <a:solidFill>
                  <a:srgbClr val="FFFFFF"/>
                </a:solidFill>
                <a:ea typeface="+mn-ea"/>
                <a:cs typeface="+mn-cs"/>
              </a:rPr>
              <a:t>politische Regulierung des Preisniveaus über Landesbasisfallwerte</a:t>
            </a:r>
            <a:endParaRPr lang="de-DE" sz="1200" dirty="0">
              <a:solidFill>
                <a:srgbClr val="FFFFFF"/>
              </a:solidFill>
              <a:ea typeface="+mn-ea"/>
              <a:cs typeface="+mn-cs"/>
            </a:endParaRPr>
          </a:p>
          <a:p>
            <a:pPr fontAlgn="auto">
              <a:spcAft>
                <a:spcPts val="0"/>
              </a:spcAft>
              <a:buFont typeface="Arial" panose="020B0604020202020204" pitchFamily="34" charset="0"/>
              <a:buChar char="•"/>
              <a:defRPr/>
            </a:pPr>
            <a:r>
              <a:rPr lang="de-DE" sz="2200" dirty="0">
                <a:solidFill>
                  <a:srgbClr val="FFFFFF"/>
                </a:solidFill>
                <a:ea typeface="+mn-ea"/>
                <a:cs typeface="+mn-cs"/>
              </a:rPr>
              <a:t>Regulierung der Menge über Vereinbarungen auf Landesebene</a:t>
            </a:r>
          </a:p>
          <a:p>
            <a:pPr marL="0" indent="0" fontAlgn="auto">
              <a:spcAft>
                <a:spcPts val="0"/>
              </a:spcAft>
              <a:buFont typeface="Arial" panose="020B0604020202020204" pitchFamily="34" charset="0"/>
              <a:buNone/>
              <a:defRPr/>
            </a:pPr>
            <a:endParaRPr lang="de-DE" sz="800" dirty="0">
              <a:solidFill>
                <a:srgbClr val="FFFFFF"/>
              </a:solidFill>
              <a:ea typeface="+mn-ea"/>
              <a:cs typeface="+mn-cs"/>
            </a:endParaRPr>
          </a:p>
        </p:txBody>
      </p:sp>
      <p:pic>
        <p:nvPicPr>
          <p:cNvPr id="6" name="Picture 2" descr="D:\Nadja\Dropbox\Bündnis Krankenhaus statt Fabrik\Logo - Layout - Homepage\KsF_logo.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608457" y="5837601"/>
            <a:ext cx="2356197" cy="809942"/>
          </a:xfrm>
          <a:prstGeom prst="rect">
            <a:avLst/>
          </a:prstGeom>
          <a:noFill/>
          <a:extLst>
            <a:ext uri="{909E8E84-426E-40DD-AFC4-6F175D3DCCD1}">
              <a14:hiddenFill xmlns:a14="http://schemas.microsoft.com/office/drawing/2010/main">
                <a:solidFill>
                  <a:srgbClr val="FFFFFF"/>
                </a:solidFill>
              </a14:hiddenFill>
            </a:ext>
          </a:extLst>
        </p:spPr>
      </p:pic>
      <p:sp>
        <p:nvSpPr>
          <p:cNvPr id="4" name="Inhaltsplatzhalter 2"/>
          <p:cNvSpPr txBox="1">
            <a:spLocks/>
          </p:cNvSpPr>
          <p:nvPr/>
        </p:nvSpPr>
        <p:spPr>
          <a:xfrm>
            <a:off x="341700" y="834763"/>
            <a:ext cx="11769010" cy="582663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endParaRPr lang="de-DE" sz="1200" b="1" dirty="0"/>
          </a:p>
          <a:p>
            <a:pPr fontAlgn="auto">
              <a:spcAft>
                <a:spcPts val="0"/>
              </a:spcAft>
              <a:defRPr/>
            </a:pPr>
            <a:r>
              <a:rPr lang="de-DE" sz="2200" b="1" dirty="0">
                <a:latin typeface="Arial"/>
                <a:cs typeface="Arial"/>
              </a:rPr>
              <a:t>Nur behandelte „Fälle“ werden bezahlt    	    </a:t>
            </a:r>
            <a:r>
              <a:rPr lang="de-DE" sz="2400" b="1" dirty="0">
                <a:latin typeface="Arial"/>
                <a:cs typeface="Arial"/>
              </a:rPr>
              <a:t>nicht</a:t>
            </a:r>
            <a:r>
              <a:rPr lang="de-DE" sz="2200" b="1" dirty="0">
                <a:latin typeface="Arial"/>
                <a:cs typeface="Arial"/>
              </a:rPr>
              <a:t> Vorhaltekosten </a:t>
            </a:r>
          </a:p>
          <a:p>
            <a:pPr fontAlgn="auto">
              <a:spcAft>
                <a:spcPts val="0"/>
              </a:spcAft>
              <a:defRPr/>
            </a:pPr>
            <a:endParaRPr lang="de-DE" sz="1400" b="1" dirty="0">
              <a:latin typeface="Arial"/>
              <a:cs typeface="Arial"/>
            </a:endParaRPr>
          </a:p>
          <a:p>
            <a:pPr fontAlgn="auto">
              <a:spcAft>
                <a:spcPts val="0"/>
              </a:spcAft>
              <a:defRPr/>
            </a:pPr>
            <a:r>
              <a:rPr lang="de-DE" sz="2200" b="1" dirty="0">
                <a:latin typeface="Arial"/>
                <a:cs typeface="Arial"/>
              </a:rPr>
              <a:t>Abgrenzung von Fallgruppen   	    		anhand tatsächlicher Ist-Kosten</a:t>
            </a:r>
          </a:p>
          <a:p>
            <a:pPr lvl="1" fontAlgn="auto">
              <a:spcAft>
                <a:spcPts val="0"/>
              </a:spcAft>
              <a:defRPr/>
            </a:pPr>
            <a:endParaRPr lang="de-DE" sz="1400" b="1" dirty="0">
              <a:latin typeface="Arial" panose="020B0604020202020204" pitchFamily="34" charset="0"/>
              <a:cs typeface="Arial" panose="020B0604020202020204" pitchFamily="34" charset="0"/>
            </a:endParaRPr>
          </a:p>
          <a:p>
            <a:pPr fontAlgn="auto">
              <a:spcAft>
                <a:spcPts val="0"/>
              </a:spcAft>
              <a:defRPr/>
            </a:pPr>
            <a:r>
              <a:rPr lang="de-DE" sz="2200" b="1" dirty="0">
                <a:latin typeface="Arial"/>
                <a:cs typeface="Arial"/>
              </a:rPr>
              <a:t>Berechnung von Relativgewichten    	der Fallgruppen und des Durchschnitts </a:t>
            </a:r>
          </a:p>
          <a:p>
            <a:pPr lvl="1" fontAlgn="auto">
              <a:spcAft>
                <a:spcPts val="0"/>
              </a:spcAft>
              <a:defRPr/>
            </a:pPr>
            <a:endParaRPr lang="de-DE" sz="1400" b="1" dirty="0">
              <a:latin typeface="Arial" panose="020B0604020202020204" pitchFamily="34" charset="0"/>
              <a:cs typeface="Arial" panose="020B0604020202020204" pitchFamily="34" charset="0"/>
            </a:endParaRPr>
          </a:p>
          <a:p>
            <a:pPr lvl="1" fontAlgn="auto">
              <a:lnSpc>
                <a:spcPct val="80000"/>
              </a:lnSpc>
              <a:spcAft>
                <a:spcPts val="0"/>
              </a:spcAft>
              <a:defRPr/>
            </a:pPr>
            <a:r>
              <a:rPr lang="de-DE" sz="1500" b="1" dirty="0">
                <a:latin typeface="Arial" panose="020B0604020202020204" pitchFamily="34" charset="0"/>
                <a:cs typeface="Arial" panose="020B0604020202020204" pitchFamily="34" charset="0"/>
              </a:rPr>
              <a:t>z.B. C17Z Eingriffe an Tränendrüse und Tränenwegen		RG = 0.541</a:t>
            </a:r>
          </a:p>
          <a:p>
            <a:pPr lvl="1" fontAlgn="auto">
              <a:lnSpc>
                <a:spcPct val="100000"/>
              </a:lnSpc>
              <a:spcAft>
                <a:spcPts val="1200"/>
              </a:spcAft>
              <a:defRPr/>
            </a:pPr>
            <a:r>
              <a:rPr lang="de-DE" sz="1500" b="1" dirty="0">
                <a:latin typeface="Arial" panose="020B0604020202020204" pitchFamily="34" charset="0"/>
                <a:cs typeface="Arial" panose="020B0604020202020204" pitchFamily="34" charset="0"/>
              </a:rPr>
              <a:t>Z.B. A01A Lebertransplantation mit Beatmung &gt; 179 Stunden 		RG = 32,718</a:t>
            </a:r>
          </a:p>
          <a:p>
            <a:pPr fontAlgn="auto">
              <a:spcAft>
                <a:spcPts val="0"/>
              </a:spcAft>
              <a:defRPr/>
            </a:pPr>
            <a:r>
              <a:rPr lang="de-DE" sz="2200" b="1" dirty="0">
                <a:latin typeface="Arial"/>
                <a:cs typeface="Arial"/>
              </a:rPr>
              <a:t>Regulierung der Preise</a:t>
            </a:r>
            <a:endParaRPr lang="de-DE" sz="1400" b="1" dirty="0">
              <a:latin typeface="Arial"/>
              <a:cs typeface="Arial"/>
            </a:endParaRPr>
          </a:p>
          <a:p>
            <a:pPr lvl="1" fontAlgn="auto">
              <a:lnSpc>
                <a:spcPct val="110000"/>
              </a:lnSpc>
              <a:spcAft>
                <a:spcPts val="0"/>
              </a:spcAft>
              <a:defRPr/>
            </a:pPr>
            <a:r>
              <a:rPr lang="de-DE" sz="1900" b="1" dirty="0">
                <a:latin typeface="Arial"/>
                <a:cs typeface="Arial"/>
              </a:rPr>
              <a:t>der Landesbasisfallwert wird als </a:t>
            </a:r>
            <a:r>
              <a:rPr lang="de-DE" b="1" dirty="0">
                <a:latin typeface="Arial"/>
                <a:cs typeface="Arial"/>
              </a:rPr>
              <a:t>Festpreis</a:t>
            </a:r>
            <a:r>
              <a:rPr lang="de-DE" sz="1900" b="1" dirty="0">
                <a:latin typeface="Arial"/>
                <a:cs typeface="Arial"/>
              </a:rPr>
              <a:t> für eine durchschnittlich aufwendige Krankenhausbehandlung ( = Relativgewicht 1,0 ) politisch festgelegt (BY 3.660,92 €)</a:t>
            </a:r>
          </a:p>
          <a:p>
            <a:pPr lvl="1" fontAlgn="auto">
              <a:lnSpc>
                <a:spcPct val="110000"/>
              </a:lnSpc>
              <a:spcAft>
                <a:spcPts val="0"/>
              </a:spcAft>
              <a:defRPr/>
            </a:pPr>
            <a:r>
              <a:rPr lang="de-DE" sz="1900" b="1" dirty="0">
                <a:latin typeface="Arial"/>
                <a:cs typeface="Arial"/>
              </a:rPr>
              <a:t>das Preisniveau ist also von den tatsächlichen Ist-Kosten abgekoppelt</a:t>
            </a:r>
          </a:p>
          <a:p>
            <a:pPr marL="457200" lvl="1" indent="0" fontAlgn="auto">
              <a:spcAft>
                <a:spcPts val="0"/>
              </a:spcAft>
              <a:buNone/>
              <a:defRPr/>
            </a:pPr>
            <a:endParaRPr lang="de-DE" sz="1700" b="1" dirty="0">
              <a:latin typeface="Arial"/>
              <a:cs typeface="Arial"/>
            </a:endParaRPr>
          </a:p>
          <a:p>
            <a:pPr fontAlgn="auto">
              <a:spcAft>
                <a:spcPts val="0"/>
              </a:spcAft>
              <a:defRPr/>
            </a:pPr>
            <a:r>
              <a:rPr lang="de-DE" sz="2200" b="1" dirty="0">
                <a:latin typeface="Arial"/>
                <a:cs typeface="Arial"/>
              </a:rPr>
              <a:t>Fallpauschale  in €     =    Relativgewicht  x  Landesbasisfallwert</a:t>
            </a:r>
            <a:endParaRPr lang="de-DE" sz="1000" b="1" dirty="0">
              <a:latin typeface="Arial"/>
              <a:cs typeface="Arial"/>
            </a:endParaRPr>
          </a:p>
          <a:p>
            <a:pPr marL="0" indent="0" fontAlgn="auto">
              <a:spcAft>
                <a:spcPts val="0"/>
              </a:spcAft>
              <a:buNone/>
              <a:defRPr/>
            </a:pPr>
            <a:endParaRPr lang="de-DE" sz="2200" b="1" dirty="0">
              <a:latin typeface="Arial"/>
              <a:cs typeface="Arial"/>
            </a:endParaRPr>
          </a:p>
          <a:p>
            <a:pPr marL="0" indent="0" fontAlgn="auto">
              <a:spcAft>
                <a:spcPts val="0"/>
              </a:spcAft>
              <a:buFont typeface="Arial" panose="020B0604020202020204" pitchFamily="34" charset="0"/>
              <a:buNone/>
              <a:defRPr/>
            </a:pPr>
            <a:endParaRPr lang="de-DE" sz="1200" dirty="0"/>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el 1"/>
          <p:cNvSpPr>
            <a:spLocks noGrp="1"/>
          </p:cNvSpPr>
          <p:nvPr>
            <p:ph type="title"/>
          </p:nvPr>
        </p:nvSpPr>
        <p:spPr>
          <a:xfrm>
            <a:off x="346364" y="436984"/>
            <a:ext cx="11618290" cy="917683"/>
          </a:xfrm>
        </p:spPr>
        <p:txBody>
          <a:bodyPr/>
          <a:lstStyle/>
          <a:p>
            <a:pPr algn="ctr"/>
            <a:r>
              <a:rPr lang="de-DE" sz="2400" b="1" dirty="0">
                <a:latin typeface="Arial" charset="0"/>
                <a:cs typeface="Arial" charset="0"/>
              </a:rPr>
              <a:t/>
            </a:r>
            <a:br>
              <a:rPr lang="de-DE" sz="2400" b="1" dirty="0">
                <a:latin typeface="Arial" charset="0"/>
                <a:cs typeface="Arial" charset="0"/>
              </a:rPr>
            </a:br>
            <a:r>
              <a:rPr lang="de-DE" sz="3200" u="sng" dirty="0">
                <a:latin typeface="Arial" charset="0"/>
                <a:cs typeface="Arial" charset="0"/>
              </a:rPr>
              <a:t>diese ökonomischen Anreize setzt das DRG-System</a:t>
            </a:r>
          </a:p>
        </p:txBody>
      </p:sp>
      <p:sp>
        <p:nvSpPr>
          <p:cNvPr id="3" name="Inhaltsplatzhalter 2"/>
          <p:cNvSpPr>
            <a:spLocks noGrp="1"/>
          </p:cNvSpPr>
          <p:nvPr>
            <p:ph idx="1"/>
          </p:nvPr>
        </p:nvSpPr>
        <p:spPr>
          <a:xfrm>
            <a:off x="1789219" y="1746347"/>
            <a:ext cx="8804079" cy="4601675"/>
          </a:xfrm>
        </p:spPr>
        <p:txBody>
          <a:bodyPr rtlCol="0">
            <a:normAutofit/>
          </a:bodyPr>
          <a:lstStyle/>
          <a:p>
            <a:pPr marL="0" indent="0" fontAlgn="auto">
              <a:spcAft>
                <a:spcPts val="0"/>
              </a:spcAft>
              <a:buFont typeface="Arial" panose="020B0604020202020204" pitchFamily="34" charset="0"/>
              <a:buNone/>
              <a:defRPr/>
            </a:pPr>
            <a:endParaRPr lang="de-DE" sz="1600" b="1" dirty="0">
              <a:effectLst>
                <a:glow rad="101600">
                  <a:schemeClr val="accent1">
                    <a:satMod val="175000"/>
                    <a:alpha val="40000"/>
                  </a:schemeClr>
                </a:glow>
              </a:effectLst>
              <a:ea typeface="+mn-ea"/>
              <a:cs typeface="+mn-cs"/>
            </a:endParaRPr>
          </a:p>
          <a:p>
            <a:pPr marL="0" indent="0" algn="ctr" fontAlgn="auto">
              <a:spcAft>
                <a:spcPts val="0"/>
              </a:spcAft>
              <a:buFont typeface="Arial" panose="020B0604020202020204" pitchFamily="34" charset="0"/>
              <a:buNone/>
              <a:defRPr/>
            </a:pPr>
            <a:r>
              <a:rPr lang="de-DE" b="1" dirty="0">
                <a:effectLst>
                  <a:glow>
                    <a:schemeClr val="accent1">
                      <a:satMod val="175000"/>
                    </a:schemeClr>
                  </a:glow>
                </a:effectLst>
                <a:ea typeface="+mn-ea"/>
                <a:cs typeface="+mn-cs"/>
              </a:rPr>
              <a:t>    Gewinn	=	DRG-Erlöse  </a:t>
            </a:r>
            <a:r>
              <a:rPr lang="de-DE" b="1" i="1" dirty="0">
                <a:effectLst>
                  <a:glow>
                    <a:schemeClr val="accent1">
                      <a:satMod val="175000"/>
                    </a:schemeClr>
                  </a:glow>
                </a:effectLst>
                <a:ea typeface="+mn-ea"/>
                <a:cs typeface="+mn-cs"/>
              </a:rPr>
              <a:t>minus</a:t>
            </a:r>
            <a:r>
              <a:rPr lang="de-DE" b="1" dirty="0">
                <a:effectLst>
                  <a:glow>
                    <a:schemeClr val="accent1">
                      <a:satMod val="175000"/>
                    </a:schemeClr>
                  </a:glow>
                </a:effectLst>
                <a:ea typeface="+mn-ea"/>
                <a:cs typeface="+mn-cs"/>
              </a:rPr>
              <a:t>  Kosten      </a:t>
            </a:r>
            <a:r>
              <a:rPr lang="de-DE" sz="1600" b="1" dirty="0">
                <a:ea typeface="+mn-ea"/>
                <a:cs typeface="+mn-cs"/>
              </a:rPr>
              <a:t>	</a:t>
            </a:r>
          </a:p>
          <a:p>
            <a:pPr marL="0" indent="0" fontAlgn="auto">
              <a:spcAft>
                <a:spcPts val="0"/>
              </a:spcAft>
              <a:buFont typeface="Arial" panose="020B0604020202020204" pitchFamily="34" charset="0"/>
              <a:buNone/>
              <a:defRPr/>
            </a:pPr>
            <a:endParaRPr lang="de-DE" sz="1600" b="1" dirty="0">
              <a:ea typeface="+mn-ea"/>
              <a:cs typeface="+mn-cs"/>
            </a:endParaRPr>
          </a:p>
          <a:p>
            <a:pPr marL="0" indent="0" fontAlgn="auto">
              <a:spcAft>
                <a:spcPts val="0"/>
              </a:spcAft>
              <a:buFont typeface="Arial" panose="020B0604020202020204" pitchFamily="34" charset="0"/>
              <a:buNone/>
              <a:defRPr/>
            </a:pPr>
            <a:endParaRPr lang="de-DE" sz="1600" b="1" dirty="0">
              <a:ea typeface="+mn-ea"/>
              <a:cs typeface="+mn-cs"/>
            </a:endParaRPr>
          </a:p>
          <a:p>
            <a:pPr marL="0" indent="0" fontAlgn="auto">
              <a:spcAft>
                <a:spcPts val="0"/>
              </a:spcAft>
              <a:buFont typeface="Arial" panose="020B0604020202020204" pitchFamily="34" charset="0"/>
              <a:buNone/>
              <a:defRPr/>
            </a:pPr>
            <a:endParaRPr lang="de-DE" sz="1600" b="1" dirty="0">
              <a:ea typeface="+mn-ea"/>
              <a:cs typeface="+mn-cs"/>
            </a:endParaRPr>
          </a:p>
          <a:p>
            <a:pPr marL="0" indent="0" fontAlgn="auto">
              <a:spcAft>
                <a:spcPts val="0"/>
              </a:spcAft>
              <a:buFont typeface="Arial" panose="020B0604020202020204" pitchFamily="34" charset="0"/>
              <a:buNone/>
              <a:defRPr/>
            </a:pPr>
            <a:endParaRPr lang="de-DE" sz="1200" b="1" dirty="0">
              <a:ea typeface="+mn-ea"/>
              <a:cs typeface="+mn-cs"/>
            </a:endParaRPr>
          </a:p>
          <a:p>
            <a:pPr marL="0" indent="0" fontAlgn="auto">
              <a:spcAft>
                <a:spcPts val="0"/>
              </a:spcAft>
              <a:buFont typeface="Arial" panose="020B0604020202020204" pitchFamily="34" charset="0"/>
              <a:buNone/>
              <a:defRPr/>
            </a:pPr>
            <a:r>
              <a:rPr lang="de-DE" sz="2400" b="1" dirty="0">
                <a:ea typeface="+mn-ea"/>
                <a:cs typeface="+mn-cs"/>
              </a:rPr>
              <a:t>			</a:t>
            </a:r>
            <a:endParaRPr lang="de-DE" b="1" dirty="0">
              <a:ea typeface="+mn-ea"/>
              <a:cs typeface="+mn-cs"/>
            </a:endParaRPr>
          </a:p>
          <a:p>
            <a:pPr marL="0" indent="0" fontAlgn="auto">
              <a:spcAft>
                <a:spcPts val="0"/>
              </a:spcAft>
              <a:buFont typeface="Arial" panose="020B0604020202020204" pitchFamily="34" charset="0"/>
              <a:buNone/>
              <a:defRPr/>
            </a:pPr>
            <a:r>
              <a:rPr lang="de-DE" sz="1600" b="1" dirty="0">
                <a:ea typeface="+mn-ea"/>
                <a:cs typeface="+mn-cs"/>
              </a:rPr>
              <a:t>      </a:t>
            </a:r>
            <a:r>
              <a:rPr lang="de-DE" b="1" dirty="0">
                <a:ea typeface="+mn-ea"/>
                <a:cs typeface="+mn-cs"/>
              </a:rPr>
              <a:t>Zahl lukrativer Fälle </a:t>
            </a:r>
            <a:r>
              <a:rPr lang="de-DE" b="1" dirty="0">
                <a:latin typeface="Wingdings"/>
                <a:ea typeface="Wingdings"/>
                <a:cs typeface="Wingdings"/>
                <a:sym typeface="Wingdings"/>
              </a:rPr>
              <a:t></a:t>
            </a:r>
            <a:r>
              <a:rPr lang="de-DE" b="1" dirty="0">
                <a:ea typeface="+mn-ea"/>
                <a:cs typeface="+mn-cs"/>
              </a:rPr>
              <a:t> 		     Zahl defizitärer Fälle  </a:t>
            </a:r>
            <a:r>
              <a:rPr lang="de-DE" b="1" dirty="0">
                <a:latin typeface="Wingdings"/>
                <a:ea typeface="Wingdings"/>
                <a:cs typeface="Wingdings"/>
                <a:sym typeface="Wingdings"/>
              </a:rPr>
              <a:t></a:t>
            </a:r>
          </a:p>
          <a:p>
            <a:pPr marL="0" indent="0" fontAlgn="auto">
              <a:spcAft>
                <a:spcPts val="0"/>
              </a:spcAft>
              <a:buFont typeface="Arial" panose="020B0604020202020204" pitchFamily="34" charset="0"/>
              <a:buNone/>
              <a:defRPr/>
            </a:pPr>
            <a:r>
              <a:rPr lang="de-DE" b="1" dirty="0">
                <a:ea typeface="+mn-ea"/>
                <a:cs typeface="+mn-cs"/>
              </a:rPr>
              <a:t>    Operationen </a:t>
            </a:r>
            <a:r>
              <a:rPr lang="de-DE" b="1" dirty="0">
                <a:latin typeface="Wingdings"/>
                <a:ea typeface="Wingdings"/>
                <a:cs typeface="Wingdings"/>
                <a:sym typeface="Wingdings"/>
              </a:rPr>
              <a:t></a:t>
            </a:r>
            <a:r>
              <a:rPr lang="de-DE" b="1" dirty="0">
                <a:ea typeface="+mn-ea"/>
                <a:cs typeface="+mn-cs"/>
              </a:rPr>
              <a:t>			     Behandlungskosten   </a:t>
            </a:r>
            <a:r>
              <a:rPr lang="de-DE" b="1" dirty="0">
                <a:latin typeface="Wingdings"/>
                <a:ea typeface="Wingdings"/>
                <a:cs typeface="Wingdings"/>
                <a:sym typeface="Wingdings"/>
              </a:rPr>
              <a:t></a:t>
            </a:r>
          </a:p>
          <a:p>
            <a:pPr marL="0" indent="0" fontAlgn="auto">
              <a:spcAft>
                <a:spcPts val="0"/>
              </a:spcAft>
              <a:buFont typeface="Arial" panose="020B0604020202020204" pitchFamily="34" charset="0"/>
              <a:buNone/>
              <a:defRPr/>
            </a:pPr>
            <a:r>
              <a:rPr lang="de-DE" b="1" dirty="0">
                <a:latin typeface="Wingdings"/>
                <a:ea typeface="Wingdings"/>
                <a:cs typeface="Wingdings"/>
                <a:sym typeface="Wingdings"/>
              </a:rPr>
              <a:t> </a:t>
            </a:r>
            <a:r>
              <a:rPr lang="de-DE" b="1" dirty="0">
                <a:ea typeface="+mn-ea"/>
                <a:cs typeface="+mn-cs"/>
              </a:rPr>
              <a:t>Prozeduren </a:t>
            </a:r>
            <a:r>
              <a:rPr lang="de-DE" b="1" dirty="0">
                <a:latin typeface="Wingdings"/>
                <a:ea typeface="Wingdings"/>
                <a:cs typeface="Wingdings"/>
                <a:sym typeface="Wingdings"/>
              </a:rPr>
              <a:t></a:t>
            </a:r>
            <a:r>
              <a:rPr lang="de-DE" b="1" dirty="0">
                <a:ea typeface="+mn-ea"/>
                <a:cs typeface="+mn-cs"/>
                <a:sym typeface="Wingdings"/>
              </a:rPr>
              <a:t>		</a:t>
            </a:r>
            <a:r>
              <a:rPr lang="de-DE" b="1" dirty="0">
                <a:effectLst>
                  <a:glow rad="101600">
                    <a:schemeClr val="accent1">
                      <a:satMod val="175000"/>
                      <a:alpha val="40000"/>
                    </a:schemeClr>
                  </a:glow>
                </a:effectLst>
                <a:ea typeface="+mn-ea"/>
                <a:cs typeface="+mn-cs"/>
              </a:rPr>
              <a:t>		 </a:t>
            </a:r>
            <a:r>
              <a:rPr lang="de-DE" dirty="0">
                <a:ea typeface="+mn-ea"/>
                <a:cs typeface="+mn-cs"/>
              </a:rPr>
              <a:t>						</a:t>
            </a:r>
          </a:p>
        </p:txBody>
      </p:sp>
      <p:sp>
        <p:nvSpPr>
          <p:cNvPr id="6" name="Pfeil nach unten 5"/>
          <p:cNvSpPr/>
          <p:nvPr/>
        </p:nvSpPr>
        <p:spPr>
          <a:xfrm>
            <a:off x="4540127" y="3269405"/>
            <a:ext cx="3168650" cy="690563"/>
          </a:xfrm>
          <a:prstGeom prst="downArrow">
            <a:avLst>
              <a:gd name="adj1" fmla="val 50000"/>
              <a:gd name="adj2" fmla="val 52190"/>
            </a:avLst>
          </a:prstGeom>
          <a:no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220" name="Textfeld 6"/>
          <p:cNvSpPr txBox="1">
            <a:spLocks noChangeArrowheads="1"/>
          </p:cNvSpPr>
          <p:nvPr/>
        </p:nvSpPr>
        <p:spPr bwMode="auto">
          <a:xfrm>
            <a:off x="9652000" y="10604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endParaRPr lang="de-DE"/>
          </a:p>
        </p:txBody>
      </p:sp>
      <p:pic>
        <p:nvPicPr>
          <p:cNvPr id="7" name="Picture 2" descr="D:\Nadja\Dropbox\Bündnis Krankenhaus statt Fabrik\Logo - Layout - Homepage\KsF_logo.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608457" y="5837601"/>
            <a:ext cx="2356197" cy="8099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 xmlns:a16="http://schemas.microsoft.com/office/drawing/2014/main" id="{7E326793-3435-0C48-9E2D-3389143807EE}"/>
              </a:ext>
            </a:extLst>
          </p:cNvPr>
          <p:cNvSpPr>
            <a:spLocks noGrp="1"/>
          </p:cNvSpPr>
          <p:nvPr>
            <p:ph type="body" idx="1"/>
          </p:nvPr>
        </p:nvSpPr>
        <p:spPr>
          <a:xfrm>
            <a:off x="749437" y="388676"/>
            <a:ext cx="5157787" cy="823912"/>
          </a:xfrm>
        </p:spPr>
        <p:txBody>
          <a:bodyPr/>
          <a:lstStyle/>
          <a:p>
            <a:r>
              <a:rPr lang="de-DE" dirty="0"/>
              <a:t>Privatisierung und Stellenstreichungen bzw. Outsourcing</a:t>
            </a:r>
          </a:p>
        </p:txBody>
      </p:sp>
      <p:sp>
        <p:nvSpPr>
          <p:cNvPr id="5" name="Textplatzhalter 4">
            <a:extLst>
              <a:ext uri="{FF2B5EF4-FFF2-40B4-BE49-F238E27FC236}">
                <a16:creationId xmlns="" xmlns:a16="http://schemas.microsoft.com/office/drawing/2014/main" id="{7467B9B4-3752-A14A-B840-C25959DAEC0A}"/>
              </a:ext>
            </a:extLst>
          </p:cNvPr>
          <p:cNvSpPr>
            <a:spLocks noGrp="1"/>
          </p:cNvSpPr>
          <p:nvPr>
            <p:ph type="body" sz="quarter" idx="3"/>
          </p:nvPr>
        </p:nvSpPr>
        <p:spPr>
          <a:xfrm>
            <a:off x="6172200" y="320942"/>
            <a:ext cx="5183188" cy="575467"/>
          </a:xfrm>
        </p:spPr>
        <p:txBody>
          <a:bodyPr/>
          <a:lstStyle/>
          <a:p>
            <a:r>
              <a:rPr lang="de-DE" dirty="0"/>
              <a:t>Privatisierung und Lohndumping</a:t>
            </a:r>
          </a:p>
        </p:txBody>
      </p:sp>
      <p:sp>
        <p:nvSpPr>
          <p:cNvPr id="7" name="Foliennummernplatzhalter 6">
            <a:extLst>
              <a:ext uri="{FF2B5EF4-FFF2-40B4-BE49-F238E27FC236}">
                <a16:creationId xmlns="" xmlns:a16="http://schemas.microsoft.com/office/drawing/2014/main" id="{C88449D6-55C2-684A-86C9-C9443360851E}"/>
              </a:ext>
            </a:extLst>
          </p:cNvPr>
          <p:cNvSpPr>
            <a:spLocks noGrp="1"/>
          </p:cNvSpPr>
          <p:nvPr>
            <p:ph type="sldNum" sz="quarter" idx="12"/>
          </p:nvPr>
        </p:nvSpPr>
        <p:spPr/>
        <p:txBody>
          <a:bodyPr/>
          <a:lstStyle/>
          <a:p>
            <a:endParaRPr lang="de-DE" dirty="0">
              <a:solidFill>
                <a:prstClr val="black">
                  <a:tint val="75000"/>
                </a:prstClr>
              </a:solidFill>
              <a:latin typeface="Calibri"/>
            </a:endParaRPr>
          </a:p>
        </p:txBody>
      </p:sp>
      <p:pic>
        <p:nvPicPr>
          <p:cNvPr id="8" name="Inhaltsplatzhalter 7">
            <a:extLst>
              <a:ext uri="{FF2B5EF4-FFF2-40B4-BE49-F238E27FC236}">
                <a16:creationId xmlns="" xmlns:a16="http://schemas.microsoft.com/office/drawing/2014/main" id="{ACDBA28A-8B49-294B-9D00-314EA24D63BC}"/>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2314751" y="1703659"/>
            <a:ext cx="2308049" cy="4512503"/>
          </a:xfrm>
          <a:prstGeom prst="rect">
            <a:avLst/>
          </a:prstGeom>
        </p:spPr>
      </p:pic>
      <p:sp>
        <p:nvSpPr>
          <p:cNvPr id="11" name="Textfeld 10">
            <a:extLst>
              <a:ext uri="{FF2B5EF4-FFF2-40B4-BE49-F238E27FC236}">
                <a16:creationId xmlns="" xmlns:a16="http://schemas.microsoft.com/office/drawing/2014/main" id="{38AFCA97-934D-814A-B51B-1D7DDDFE0D65}"/>
              </a:ext>
            </a:extLst>
          </p:cNvPr>
          <p:cNvSpPr txBox="1"/>
          <p:nvPr/>
        </p:nvSpPr>
        <p:spPr>
          <a:xfrm>
            <a:off x="169495" y="2801227"/>
            <a:ext cx="2180710" cy="1200329"/>
          </a:xfrm>
          <a:prstGeom prst="rect">
            <a:avLst/>
          </a:prstGeom>
          <a:noFill/>
        </p:spPr>
        <p:txBody>
          <a:bodyPr wrap="square" rtlCol="0">
            <a:spAutoFit/>
          </a:bodyPr>
          <a:lstStyle/>
          <a:p>
            <a:pPr>
              <a:defRPr/>
            </a:pPr>
            <a:r>
              <a:rPr lang="de-DE" b="1" dirty="0">
                <a:solidFill>
                  <a:prstClr val="black"/>
                </a:solidFill>
              </a:rPr>
              <a:t>Belastungskennziffer (Patienten pro Beschäftigter)</a:t>
            </a:r>
          </a:p>
          <a:p>
            <a:pPr>
              <a:defRPr/>
            </a:pPr>
            <a:r>
              <a:rPr lang="de-DE" b="1" dirty="0">
                <a:solidFill>
                  <a:prstClr val="black"/>
                </a:solidFill>
              </a:rPr>
              <a:t>Allg. KHs nach Träger</a:t>
            </a:r>
          </a:p>
        </p:txBody>
      </p:sp>
      <p:sp>
        <p:nvSpPr>
          <p:cNvPr id="12" name="Inhaltsplatzhalter 11">
            <a:extLst>
              <a:ext uri="{FF2B5EF4-FFF2-40B4-BE49-F238E27FC236}">
                <a16:creationId xmlns="" xmlns:a16="http://schemas.microsoft.com/office/drawing/2014/main" id="{BE66A6D2-ACCF-9F4F-AE56-2B7B543F2CAE}"/>
              </a:ext>
            </a:extLst>
          </p:cNvPr>
          <p:cNvSpPr>
            <a:spLocks noGrp="1"/>
          </p:cNvSpPr>
          <p:nvPr>
            <p:ph sz="quarter" idx="4"/>
          </p:nvPr>
        </p:nvSpPr>
        <p:spPr>
          <a:xfrm>
            <a:off x="6145212" y="3924863"/>
            <a:ext cx="5183188" cy="2614049"/>
          </a:xfrm>
          <a:prstGeom prst="rect">
            <a:avLst/>
          </a:prstGeom>
        </p:spPr>
        <p:txBody>
          <a:bodyPr wrap="square">
            <a:spAutoFit/>
          </a:bodyPr>
          <a:lstStyle/>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a:p>
            <a:pPr>
              <a:defRPr/>
            </a:pPr>
            <a:endParaRPr lang="de-DE" sz="1200" b="1" i="1" dirty="0">
              <a:solidFill>
                <a:prstClr val="black"/>
              </a:solidFill>
            </a:endParaRPr>
          </a:p>
        </p:txBody>
      </p:sp>
      <p:sp>
        <p:nvSpPr>
          <p:cNvPr id="13" name="Rechteck 12">
            <a:extLst>
              <a:ext uri="{FF2B5EF4-FFF2-40B4-BE49-F238E27FC236}">
                <a16:creationId xmlns="" xmlns:a16="http://schemas.microsoft.com/office/drawing/2014/main" id="{F51BB08D-C594-A641-A798-F2960B547E46}"/>
              </a:ext>
            </a:extLst>
          </p:cNvPr>
          <p:cNvSpPr/>
          <p:nvPr/>
        </p:nvSpPr>
        <p:spPr>
          <a:xfrm>
            <a:off x="147450" y="5139383"/>
            <a:ext cx="2202755" cy="1169551"/>
          </a:xfrm>
          <a:prstGeom prst="rect">
            <a:avLst/>
          </a:prstGeom>
        </p:spPr>
        <p:txBody>
          <a:bodyPr wrap="square">
            <a:spAutoFit/>
          </a:bodyPr>
          <a:lstStyle/>
          <a:p>
            <a:pPr>
              <a:defRPr/>
            </a:pPr>
            <a:r>
              <a:rPr lang="de-DE" sz="1400" i="1" dirty="0">
                <a:solidFill>
                  <a:prstClr val="black"/>
                </a:solidFill>
              </a:rPr>
              <a:t>Quelle: </a:t>
            </a:r>
            <a:r>
              <a:rPr lang="de-DE" sz="1400" i="1" dirty="0" err="1">
                <a:solidFill>
                  <a:prstClr val="black"/>
                </a:solidFill>
              </a:rPr>
              <a:t>Destatis</a:t>
            </a:r>
            <a:r>
              <a:rPr lang="de-DE" sz="1400" i="1" dirty="0">
                <a:solidFill>
                  <a:prstClr val="black"/>
                </a:solidFill>
              </a:rPr>
              <a:t>, Grunddaten Krankenhäuser, Fachserie 12 Reihe 6.1, verschiedene Jahrgänge, eigene Berechnung</a:t>
            </a:r>
          </a:p>
        </p:txBody>
      </p:sp>
      <p:pic>
        <p:nvPicPr>
          <p:cNvPr id="14" name="Grafik 13">
            <a:extLst>
              <a:ext uri="{FF2B5EF4-FFF2-40B4-BE49-F238E27FC236}">
                <a16:creationId xmlns="" xmlns:a16="http://schemas.microsoft.com/office/drawing/2014/main" id="{13B36B2D-CC37-F849-B230-42C6523C17C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49080" y="1618983"/>
            <a:ext cx="6536531" cy="3867416"/>
          </a:xfrm>
          <a:prstGeom prst="rect">
            <a:avLst/>
          </a:prstGeom>
        </p:spPr>
      </p:pic>
      <p:pic>
        <p:nvPicPr>
          <p:cNvPr id="17" name="Picture 2" descr="D:\Nadja\Dropbox\Bündnis Krankenhaus statt Fabrik\Logo - Layout - Homepage\KsF_logo.jpg">
            <a:extLst>
              <a:ext uri="{FF2B5EF4-FFF2-40B4-BE49-F238E27FC236}">
                <a16:creationId xmlns="" xmlns:a16="http://schemas.microsoft.com/office/drawing/2014/main" id="{21AA1B62-D978-E048-B65D-8167AEDE32FD}"/>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371394" y="5837601"/>
            <a:ext cx="2356197" cy="80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88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DE" dirty="0"/>
              <a:t>         </a:t>
            </a:r>
            <a:fld id="{252AF656-F593-496C-8BC4-F34B23596D84}" type="slidenum">
              <a:rPr lang="de-DE" smtClean="0"/>
              <a:pPr/>
              <a:t>6</a:t>
            </a:fld>
            <a:endParaRPr lang="de-DE" dirty="0"/>
          </a:p>
        </p:txBody>
      </p:sp>
      <p:sp>
        <p:nvSpPr>
          <p:cNvPr id="2" name="Titel 1"/>
          <p:cNvSpPr>
            <a:spLocks noGrp="1"/>
          </p:cNvSpPr>
          <p:nvPr>
            <p:ph type="title" idx="4294967295"/>
          </p:nvPr>
        </p:nvSpPr>
        <p:spPr>
          <a:xfrm>
            <a:off x="862301" y="280777"/>
            <a:ext cx="10514153" cy="1030933"/>
          </a:xfrm>
        </p:spPr>
        <p:txBody>
          <a:bodyPr>
            <a:normAutofit/>
          </a:bodyPr>
          <a:lstStyle/>
          <a:p>
            <a:r>
              <a:rPr lang="de-DE" dirty="0"/>
              <a:t>Betreuungsschlüssel </a:t>
            </a:r>
            <a:r>
              <a:rPr lang="de-DE" b="1" dirty="0">
                <a:solidFill>
                  <a:srgbClr val="FFFFFF"/>
                </a:solidFill>
              </a:rPr>
              <a:t> Patienten pro Pflegekraft</a:t>
            </a:r>
          </a:p>
        </p:txBody>
      </p:sp>
      <p:graphicFrame>
        <p:nvGraphicFramePr>
          <p:cNvPr id="7" name="Inhaltsplatzhalter 6"/>
          <p:cNvGraphicFramePr>
            <a:graphicFrameLocks noGrp="1"/>
          </p:cNvGraphicFramePr>
          <p:nvPr>
            <p:ph idx="4294967295"/>
            <p:extLst>
              <p:ext uri="{D42A27DB-BD31-4B8C-83A1-F6EECF244321}">
                <p14:modId xmlns:p14="http://schemas.microsoft.com/office/powerpoint/2010/main" val="3868457057"/>
              </p:ext>
            </p:extLst>
          </p:nvPr>
        </p:nvGraphicFramePr>
        <p:xfrm>
          <a:off x="0" y="632094"/>
          <a:ext cx="8666166" cy="565140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feld 2"/>
          <p:cNvSpPr txBox="1"/>
          <p:nvPr/>
        </p:nvSpPr>
        <p:spPr>
          <a:xfrm>
            <a:off x="9728729" y="3649511"/>
            <a:ext cx="2432196" cy="1200329"/>
          </a:xfrm>
          <a:prstGeom prst="rect">
            <a:avLst/>
          </a:prstGeom>
          <a:noFill/>
        </p:spPr>
        <p:txBody>
          <a:bodyPr wrap="square" rtlCol="0">
            <a:spAutoFit/>
          </a:bodyPr>
          <a:lstStyle/>
          <a:p>
            <a:r>
              <a:rPr lang="en-US" sz="1200" b="1" i="1" dirty="0" err="1"/>
              <a:t>Quelle</a:t>
            </a:r>
            <a:r>
              <a:rPr lang="en-US" sz="1200" b="1" i="1" dirty="0"/>
              <a:t>: “Patient safety, satisfaction, and quality of hospital care: cross sectional surveys of nurses and patients in 12 countries in Europe and the United States”</a:t>
            </a:r>
            <a:br>
              <a:rPr lang="en-US" sz="1200" b="1" i="1" dirty="0"/>
            </a:br>
            <a:r>
              <a:rPr lang="en-US" sz="1200" b="1" i="1" dirty="0"/>
              <a:t>BMJ 2012;344:e1717</a:t>
            </a:r>
            <a:endParaRPr lang="de-DE" sz="1200" b="1" i="1" dirty="0"/>
          </a:p>
        </p:txBody>
      </p:sp>
      <p:graphicFrame>
        <p:nvGraphicFramePr>
          <p:cNvPr id="8" name="Diagramm 7"/>
          <p:cNvGraphicFramePr>
            <a:graphicFrameLocks/>
          </p:cNvGraphicFramePr>
          <p:nvPr>
            <p:extLst>
              <p:ext uri="{D42A27DB-BD31-4B8C-83A1-F6EECF244321}">
                <p14:modId xmlns:p14="http://schemas.microsoft.com/office/powerpoint/2010/main" val="1539012373"/>
              </p:ext>
            </p:extLst>
          </p:nvPr>
        </p:nvGraphicFramePr>
        <p:xfrm>
          <a:off x="1437693" y="971108"/>
          <a:ext cx="7836367" cy="47350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Diagramm 8">
            <a:extLst>
              <a:ext uri="{FF2B5EF4-FFF2-40B4-BE49-F238E27FC236}">
                <a16:creationId xmlns=""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081547776"/>
              </p:ext>
            </p:extLst>
          </p:nvPr>
        </p:nvGraphicFramePr>
        <p:xfrm>
          <a:off x="1062562" y="1383531"/>
          <a:ext cx="8586627" cy="4958379"/>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2" descr="D:\Nadja\Dropbox\Bündnis Krankenhaus statt Fabrik\Logo - Layout - Homepage\KsF_logo.jp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9811221" y="5793555"/>
            <a:ext cx="2005671" cy="689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455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838200" y="198866"/>
            <a:ext cx="10515600" cy="667198"/>
          </a:xfrm>
        </p:spPr>
        <p:txBody>
          <a:bodyPr/>
          <a:lstStyle/>
          <a:p>
            <a:r>
              <a:rPr lang="de-DE" sz="3200" dirty="0">
                <a:latin typeface="Arial" panose="020B0604020202020204" pitchFamily="34" charset="0"/>
                <a:cs typeface="Arial" panose="020B0604020202020204" pitchFamily="34" charset="0"/>
              </a:rPr>
              <a:t>Belastung: Patienten/Pflegekraft </a:t>
            </a:r>
            <a:r>
              <a:rPr lang="de-DE" sz="3200" i="1" dirty="0">
                <a:latin typeface="Arial" panose="020B0604020202020204" pitchFamily="34" charset="0"/>
                <a:cs typeface="Arial" panose="020B0604020202020204" pitchFamily="34" charset="0"/>
              </a:rPr>
              <a:t>(alle KHs)</a:t>
            </a:r>
          </a:p>
        </p:txBody>
      </p:sp>
      <p:sp>
        <p:nvSpPr>
          <p:cNvPr id="6" name="Foliennummernplatzhalter 5"/>
          <p:cNvSpPr>
            <a:spLocks noGrp="1"/>
          </p:cNvSpPr>
          <p:nvPr>
            <p:ph type="sldNum" sz="quarter" idx="12"/>
          </p:nvPr>
        </p:nvSpPr>
        <p:spPr/>
        <p:txBody>
          <a:bodyPr/>
          <a:lstStyle/>
          <a:p>
            <a:pPr>
              <a:defRPr/>
            </a:pPr>
            <a:r>
              <a:rPr lang="de-DE" dirty="0">
                <a:solidFill>
                  <a:prstClr val="black">
                    <a:tint val="75000"/>
                  </a:prstClr>
                </a:solidFill>
              </a:rPr>
              <a:t>           </a:t>
            </a:r>
            <a:fld id="{252AF656-F593-496C-8BC4-F34B23596D84}" type="slidenum">
              <a:rPr lang="de-DE" smtClean="0">
                <a:solidFill>
                  <a:prstClr val="black">
                    <a:tint val="75000"/>
                  </a:prstClr>
                </a:solidFill>
              </a:rPr>
              <a:pPr>
                <a:defRPr/>
              </a:pPr>
              <a:t>7</a:t>
            </a:fld>
            <a:endParaRPr lang="de-DE" dirty="0">
              <a:solidFill>
                <a:prstClr val="black">
                  <a:tint val="75000"/>
                </a:prstClr>
              </a:solidFill>
            </a:endParaRPr>
          </a:p>
        </p:txBody>
      </p:sp>
      <p:sp>
        <p:nvSpPr>
          <p:cNvPr id="8" name="Textfeld 7"/>
          <p:cNvSpPr txBox="1"/>
          <p:nvPr/>
        </p:nvSpPr>
        <p:spPr>
          <a:xfrm>
            <a:off x="2710379" y="952565"/>
            <a:ext cx="9519236" cy="523220"/>
          </a:xfrm>
          <a:prstGeom prst="rect">
            <a:avLst/>
          </a:prstGeom>
          <a:noFill/>
        </p:spPr>
        <p:txBody>
          <a:bodyPr wrap="square" rtlCol="0">
            <a:spAutoFit/>
          </a:bodyPr>
          <a:lstStyle/>
          <a:p>
            <a:pPr>
              <a:defRPr/>
            </a:pPr>
            <a:r>
              <a:rPr lang="de-DE" sz="1400" i="1" dirty="0">
                <a:solidFill>
                  <a:prstClr val="black"/>
                </a:solidFill>
              </a:rPr>
              <a:t>Berechnung der Kennzahl Patienten/Pflegekraft: </a:t>
            </a:r>
          </a:p>
          <a:p>
            <a:pPr>
              <a:defRPr/>
            </a:pPr>
            <a:r>
              <a:rPr lang="de-DE" sz="1400" i="1" dirty="0">
                <a:solidFill>
                  <a:prstClr val="black"/>
                </a:solidFill>
              </a:rPr>
              <a:t>Alle Patienten eines Jahres werden durch alle Vollkräfte desselben Jahres geteilt </a:t>
            </a:r>
          </a:p>
        </p:txBody>
      </p:sp>
      <p:sp>
        <p:nvSpPr>
          <p:cNvPr id="7" name="Textfeld 6">
            <a:extLst>
              <a:ext uri="{FF2B5EF4-FFF2-40B4-BE49-F238E27FC236}">
                <a16:creationId xmlns="" xmlns:a16="http://schemas.microsoft.com/office/drawing/2014/main" id="{AEE16E0D-F087-432A-8704-0C3F4E5983CF}"/>
              </a:ext>
            </a:extLst>
          </p:cNvPr>
          <p:cNvSpPr txBox="1"/>
          <p:nvPr/>
        </p:nvSpPr>
        <p:spPr>
          <a:xfrm>
            <a:off x="373466" y="2114630"/>
            <a:ext cx="1981807" cy="2862322"/>
          </a:xfrm>
          <a:prstGeom prst="rect">
            <a:avLst/>
          </a:prstGeom>
          <a:noFill/>
        </p:spPr>
        <p:txBody>
          <a:bodyPr wrap="square" rtlCol="0">
            <a:spAutoFit/>
          </a:bodyPr>
          <a:lstStyle/>
          <a:p>
            <a:r>
              <a:rPr lang="de-DE" b="1" dirty="0">
                <a:solidFill>
                  <a:srgbClr val="FF0000"/>
                </a:solidFill>
              </a:rPr>
              <a:t>Bedingt durch die massiven Protestaktionen gab es 2017 erstmals eine leichte Trendumkehr bei der Kennzahl Patienten/Pflegekraft (60,1 auf 59,2)</a:t>
            </a:r>
          </a:p>
        </p:txBody>
      </p:sp>
      <p:sp>
        <p:nvSpPr>
          <p:cNvPr id="2" name="Rechteck 1">
            <a:extLst>
              <a:ext uri="{FF2B5EF4-FFF2-40B4-BE49-F238E27FC236}">
                <a16:creationId xmlns="" xmlns:a16="http://schemas.microsoft.com/office/drawing/2014/main" id="{E7A1AF19-16E2-4034-B251-C93F3F7412C7}"/>
              </a:ext>
            </a:extLst>
          </p:cNvPr>
          <p:cNvSpPr/>
          <p:nvPr/>
        </p:nvSpPr>
        <p:spPr>
          <a:xfrm>
            <a:off x="9781370" y="3618607"/>
            <a:ext cx="2262638" cy="830997"/>
          </a:xfrm>
          <a:prstGeom prst="rect">
            <a:avLst/>
          </a:prstGeom>
        </p:spPr>
        <p:txBody>
          <a:bodyPr wrap="square">
            <a:spAutoFit/>
          </a:bodyPr>
          <a:lstStyle/>
          <a:p>
            <a:pPr>
              <a:defRPr/>
            </a:pPr>
            <a:r>
              <a:rPr lang="de-DE" sz="1200" b="1" i="1" dirty="0">
                <a:solidFill>
                  <a:prstClr val="black"/>
                </a:solidFill>
              </a:rPr>
              <a:t>Quelle: Destatis, Grunddaten Krankenhäuser, Fachserie 12 Reihe 6.1, verschiedene Jahrgänge, eigene Berechnung</a:t>
            </a:r>
          </a:p>
        </p:txBody>
      </p:sp>
      <p:pic>
        <p:nvPicPr>
          <p:cNvPr id="3" name="Grafik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73984" y="1325563"/>
            <a:ext cx="6444031" cy="4944285"/>
          </a:xfrm>
          <a:prstGeom prst="rect">
            <a:avLst/>
          </a:prstGeom>
        </p:spPr>
      </p:pic>
      <p:pic>
        <p:nvPicPr>
          <p:cNvPr id="10" name="Picture 2" descr="D:\Nadja\Dropbox\Bündnis Krankenhaus statt Fabrik\Logo - Layout - Homepage\KsF_logo.jpg">
            <a:extLst>
              <a:ext uri="{FF2B5EF4-FFF2-40B4-BE49-F238E27FC236}">
                <a16:creationId xmlns="" xmlns:a16="http://schemas.microsoft.com/office/drawing/2014/main" id="{6B536C56-80EC-474E-A604-A2E0B96D7E1C}"/>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636167" y="5823746"/>
            <a:ext cx="2356197" cy="80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331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838200" y="323562"/>
            <a:ext cx="10515600" cy="1325563"/>
          </a:xfrm>
        </p:spPr>
        <p:txBody>
          <a:bodyPr/>
          <a:lstStyle/>
          <a:p>
            <a:r>
              <a:rPr lang="de-DE" sz="3200" dirty="0">
                <a:latin typeface="Arial" panose="020B0604020202020204" pitchFamily="34" charset="0"/>
                <a:cs typeface="Arial" panose="020B0604020202020204" pitchFamily="34" charset="0"/>
              </a:rPr>
              <a:t>Patienten, Pflegekräfte, Ärzte - Entwicklung der Zahlen </a:t>
            </a:r>
            <a:br>
              <a:rPr lang="de-DE" sz="3200" dirty="0">
                <a:latin typeface="Arial" panose="020B0604020202020204" pitchFamily="34" charset="0"/>
                <a:cs typeface="Arial" panose="020B0604020202020204" pitchFamily="34" charset="0"/>
              </a:rPr>
            </a:br>
            <a:r>
              <a:rPr lang="de-DE" sz="3200" dirty="0">
                <a:latin typeface="Arial" panose="020B0604020202020204" pitchFamily="34" charset="0"/>
                <a:cs typeface="Arial" panose="020B0604020202020204" pitchFamily="34" charset="0"/>
              </a:rPr>
              <a:t/>
            </a:r>
            <a:br>
              <a:rPr lang="de-DE" sz="3200" dirty="0">
                <a:latin typeface="Arial" panose="020B0604020202020204" pitchFamily="34" charset="0"/>
                <a:cs typeface="Arial" panose="020B0604020202020204" pitchFamily="34" charset="0"/>
              </a:rPr>
            </a:br>
            <a:r>
              <a:rPr lang="de-DE" sz="2400" i="1" dirty="0">
                <a:latin typeface="Arial" panose="020B0604020202020204" pitchFamily="34" charset="0"/>
                <a:cs typeface="Arial" panose="020B0604020202020204" pitchFamily="34" charset="0"/>
              </a:rPr>
              <a:t>(alle KHs, 1991 = 100%)</a:t>
            </a:r>
          </a:p>
        </p:txBody>
      </p:sp>
      <p:sp>
        <p:nvSpPr>
          <p:cNvPr id="4" name="Foliennummernplatzhalter 3"/>
          <p:cNvSpPr>
            <a:spLocks noGrp="1"/>
          </p:cNvSpPr>
          <p:nvPr>
            <p:ph type="sldNum" sz="quarter" idx="12"/>
          </p:nvPr>
        </p:nvSpPr>
        <p:spPr/>
        <p:txBody>
          <a:bodyPr/>
          <a:lstStyle/>
          <a:p>
            <a:pPr>
              <a:defRPr/>
            </a:pPr>
            <a:r>
              <a:rPr lang="de-DE" dirty="0">
                <a:solidFill>
                  <a:prstClr val="black">
                    <a:tint val="75000"/>
                  </a:prstClr>
                </a:solidFill>
              </a:rPr>
              <a:t>        </a:t>
            </a:r>
            <a:fld id="{252AF656-F593-496C-8BC4-F34B23596D84}" type="slidenum">
              <a:rPr lang="de-DE" smtClean="0">
                <a:solidFill>
                  <a:prstClr val="black">
                    <a:tint val="75000"/>
                  </a:prstClr>
                </a:solidFill>
              </a:rPr>
              <a:pPr>
                <a:defRPr/>
              </a:pPr>
              <a:t>8</a:t>
            </a:fld>
            <a:endParaRPr lang="de-DE" dirty="0">
              <a:solidFill>
                <a:prstClr val="black">
                  <a:tint val="75000"/>
                </a:prstClr>
              </a:solidFill>
            </a:endParaRPr>
          </a:p>
        </p:txBody>
      </p:sp>
      <p:sp>
        <p:nvSpPr>
          <p:cNvPr id="2" name="Rechteck 1">
            <a:extLst>
              <a:ext uri="{FF2B5EF4-FFF2-40B4-BE49-F238E27FC236}">
                <a16:creationId xmlns="" xmlns:a16="http://schemas.microsoft.com/office/drawing/2014/main" id="{3C3A2E34-5418-4A00-8602-3E2C12D874A6}"/>
              </a:ext>
            </a:extLst>
          </p:cNvPr>
          <p:cNvSpPr/>
          <p:nvPr/>
        </p:nvSpPr>
        <p:spPr>
          <a:xfrm>
            <a:off x="479304" y="4766152"/>
            <a:ext cx="1628702" cy="1384995"/>
          </a:xfrm>
          <a:prstGeom prst="rect">
            <a:avLst/>
          </a:prstGeom>
        </p:spPr>
        <p:txBody>
          <a:bodyPr wrap="square">
            <a:spAutoFit/>
          </a:bodyPr>
          <a:lstStyle/>
          <a:p>
            <a:pPr>
              <a:defRPr/>
            </a:pPr>
            <a:r>
              <a:rPr lang="de-DE" sz="1200" b="1" i="1" dirty="0">
                <a:solidFill>
                  <a:prstClr val="black"/>
                </a:solidFill>
              </a:rPr>
              <a:t>Quelle: Destatis, Grunddaten Krankenhäuser, Fachserie 12 Reihe 6.1, verschiedene Jahrgänge, eigene Berechnung</a:t>
            </a:r>
          </a:p>
        </p:txBody>
      </p:sp>
      <p:pic>
        <p:nvPicPr>
          <p:cNvPr id="3" name="Grafik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80921" y="1577830"/>
            <a:ext cx="6730567" cy="5157663"/>
          </a:xfrm>
          <a:prstGeom prst="rect">
            <a:avLst/>
          </a:prstGeom>
        </p:spPr>
      </p:pic>
      <p:pic>
        <p:nvPicPr>
          <p:cNvPr id="7" name="Picture 2" descr="D:\Nadja\Dropbox\Bündnis Krankenhaus statt Fabrik\Logo - Layout - Homepage\KsF_logo.jpg">
            <a:extLst>
              <a:ext uri="{FF2B5EF4-FFF2-40B4-BE49-F238E27FC236}">
                <a16:creationId xmlns="" xmlns:a16="http://schemas.microsoft.com/office/drawing/2014/main" id="{D7692F6E-7C16-9242-9271-7D7D3F05367F}"/>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636167" y="5823746"/>
            <a:ext cx="2356197" cy="80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56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95745" y="135466"/>
            <a:ext cx="10758055" cy="1549068"/>
          </a:xfrm>
        </p:spPr>
        <p:txBody>
          <a:bodyPr>
            <a:normAutofit/>
          </a:bodyPr>
          <a:lstStyle/>
          <a:p>
            <a:pPr algn="ctr">
              <a:lnSpc>
                <a:spcPct val="100000"/>
              </a:lnSpc>
              <a:spcAft>
                <a:spcPts val="600"/>
              </a:spcAft>
              <a:defRPr/>
            </a:pPr>
            <a:r>
              <a:rPr lang="de-DE" sz="2600" dirty="0">
                <a:latin typeface="Arial" panose="020B0604020202020204" pitchFamily="34" charset="0"/>
                <a:cs typeface="Arial" panose="020B0604020202020204" pitchFamily="34" charset="0"/>
              </a:rPr>
              <a:t>II  </a:t>
            </a:r>
            <a:r>
              <a:rPr lang="de-DE" sz="2600" dirty="0" err="1">
                <a:latin typeface="Arial" panose="020B0604020202020204" pitchFamily="34" charset="0"/>
                <a:cs typeface="Arial" panose="020B0604020202020204" pitchFamily="34" charset="0"/>
              </a:rPr>
              <a:t>Deprofessionalisierung</a:t>
            </a:r>
            <a:r>
              <a:rPr lang="de-DE" sz="2600" dirty="0">
                <a:latin typeface="Arial" panose="020B0604020202020204" pitchFamily="34" charset="0"/>
                <a:cs typeface="Arial" panose="020B0604020202020204" pitchFamily="34" charset="0"/>
              </a:rPr>
              <a:t> der Gesundheits-Fachberufe:</a:t>
            </a:r>
            <a:br>
              <a:rPr lang="de-DE" sz="2600" dirty="0">
                <a:latin typeface="Arial" panose="020B0604020202020204" pitchFamily="34" charset="0"/>
                <a:cs typeface="Arial" panose="020B0604020202020204" pitchFamily="34" charset="0"/>
              </a:rPr>
            </a:br>
            <a:r>
              <a:rPr lang="de-DE" sz="2600" dirty="0">
                <a:latin typeface="Arial" panose="020B0604020202020204" pitchFamily="34" charset="0"/>
                <a:cs typeface="Arial" panose="020B0604020202020204" pitchFamily="34" charset="0"/>
              </a:rPr>
              <a:t>im Zielkonflikt von Ethik und Geld sind </a:t>
            </a:r>
            <a:r>
              <a:rPr lang="de-DE" sz="2600" b="1" dirty="0" err="1">
                <a:latin typeface="Arial" panose="020B0604020202020204" pitchFamily="34" charset="0"/>
                <a:cs typeface="Arial" panose="020B0604020202020204" pitchFamily="34" charset="0"/>
              </a:rPr>
              <a:t>Ärzt</a:t>
            </a:r>
            <a:r>
              <a:rPr lang="de-DE" sz="2600" b="1" dirty="0">
                <a:latin typeface="Arial" panose="020B0604020202020204" pitchFamily="34" charset="0"/>
                <a:cs typeface="Arial" panose="020B0604020202020204" pitchFamily="34" charset="0"/>
              </a:rPr>
              <a:t>*innen </a:t>
            </a:r>
            <a:r>
              <a:rPr lang="de-DE" sz="2600" dirty="0">
                <a:latin typeface="Arial" panose="020B0604020202020204" pitchFamily="34" charset="0"/>
                <a:cs typeface="Arial" panose="020B0604020202020204" pitchFamily="34" charset="0"/>
              </a:rPr>
              <a:t>zwangsläufig </a:t>
            </a:r>
            <a:r>
              <a:rPr lang="de-DE" sz="2600" b="1" dirty="0">
                <a:latin typeface="Arial" panose="020B0604020202020204" pitchFamily="34" charset="0"/>
                <a:cs typeface="Arial" panose="020B0604020202020204" pitchFamily="34" charset="0"/>
              </a:rPr>
              <a:t>Täter </a:t>
            </a:r>
            <a:r>
              <a:rPr lang="de-DE" sz="2600" b="1" u="sng" dirty="0">
                <a:latin typeface="Arial" panose="020B0604020202020204" pitchFamily="34" charset="0"/>
                <a:cs typeface="Arial" panose="020B0604020202020204" pitchFamily="34" charset="0"/>
              </a:rPr>
              <a:t>und</a:t>
            </a:r>
            <a:r>
              <a:rPr lang="de-DE" sz="2600" b="1" dirty="0">
                <a:latin typeface="Arial" panose="020B0604020202020204" pitchFamily="34" charset="0"/>
                <a:cs typeface="Arial" panose="020B0604020202020204" pitchFamily="34" charset="0"/>
              </a:rPr>
              <a:t> Opfer </a:t>
            </a:r>
            <a:r>
              <a:rPr lang="de-DE" sz="2600" dirty="0">
                <a:latin typeface="Arial" panose="020B0604020202020204" pitchFamily="34" charset="0"/>
                <a:cs typeface="Arial" panose="020B0604020202020204" pitchFamily="34" charset="0"/>
              </a:rPr>
              <a:t>im G-DRG-System</a:t>
            </a:r>
          </a:p>
        </p:txBody>
      </p:sp>
      <p:sp>
        <p:nvSpPr>
          <p:cNvPr id="32771" name="Rectangle 3"/>
          <p:cNvSpPr>
            <a:spLocks noGrp="1" noChangeArrowheads="1"/>
          </p:cNvSpPr>
          <p:nvPr>
            <p:ph idx="1"/>
          </p:nvPr>
        </p:nvSpPr>
        <p:spPr>
          <a:xfrm>
            <a:off x="838200" y="1742778"/>
            <a:ext cx="10515600" cy="4516585"/>
          </a:xfrm>
        </p:spPr>
        <p:txBody>
          <a:bodyPr/>
          <a:lstStyle/>
          <a:p>
            <a:pPr>
              <a:lnSpc>
                <a:spcPct val="100000"/>
              </a:lnSpc>
              <a:spcAft>
                <a:spcPts val="1200"/>
              </a:spcAft>
              <a:defRPr/>
            </a:pPr>
            <a:r>
              <a:rPr lang="de-DE" sz="1800" dirty="0">
                <a:latin typeface="Arial" panose="020B0604020202020204" pitchFamily="34" charset="0"/>
                <a:cs typeface="Arial" panose="020B0604020202020204" pitchFamily="34" charset="0"/>
              </a:rPr>
              <a:t>ärztliche Tätigkeit bestimmt wesentlich die Höhe der Erlöse eines KH</a:t>
            </a:r>
          </a:p>
          <a:p>
            <a:pPr>
              <a:lnSpc>
                <a:spcPct val="100000"/>
              </a:lnSpc>
              <a:spcAft>
                <a:spcPts val="1200"/>
              </a:spcAft>
              <a:defRPr/>
            </a:pPr>
            <a:r>
              <a:rPr lang="de-DE" sz="1800" dirty="0">
                <a:latin typeface="Arial" panose="020B0604020202020204" pitchFamily="34" charset="0"/>
                <a:cs typeface="Arial" panose="020B0604020202020204" pitchFamily="34" charset="0"/>
              </a:rPr>
              <a:t>Entscheidung über stationäre Aufnahme einer erkrankten Person</a:t>
            </a:r>
          </a:p>
          <a:p>
            <a:pPr>
              <a:lnSpc>
                <a:spcPct val="100000"/>
              </a:lnSpc>
              <a:spcAft>
                <a:spcPts val="1200"/>
              </a:spcAft>
              <a:defRPr/>
            </a:pPr>
            <a:r>
              <a:rPr lang="de-DE" sz="1800" dirty="0">
                <a:latin typeface="Arial" panose="020B0604020202020204" pitchFamily="34" charset="0"/>
                <a:cs typeface="Arial" panose="020B0604020202020204" pitchFamily="34" charset="0"/>
              </a:rPr>
              <a:t>Zuordnung eines „Falls“ zu einer DRG (Fallgruppe) </a:t>
            </a:r>
            <a:endParaRPr lang="de-DE" sz="1800" dirty="0"/>
          </a:p>
          <a:p>
            <a:pPr lvl="1">
              <a:lnSpc>
                <a:spcPct val="100000"/>
              </a:lnSpc>
              <a:spcAft>
                <a:spcPts val="1200"/>
              </a:spcAft>
              <a:defRPr/>
            </a:pPr>
            <a:r>
              <a:rPr lang="de-DE" sz="1800" dirty="0"/>
              <a:t>Festlegung der Hauptdiagnose (ICD 10)</a:t>
            </a:r>
          </a:p>
          <a:p>
            <a:pPr lvl="1">
              <a:lnSpc>
                <a:spcPct val="100000"/>
              </a:lnSpc>
              <a:spcAft>
                <a:spcPts val="1200"/>
              </a:spcAft>
              <a:defRPr/>
            </a:pPr>
            <a:r>
              <a:rPr lang="de-DE" sz="1800" dirty="0"/>
              <a:t>Festlegung von Nebendiagnosen und Komplikationen</a:t>
            </a:r>
          </a:p>
          <a:p>
            <a:pPr lvl="1">
              <a:lnSpc>
                <a:spcPct val="100000"/>
              </a:lnSpc>
              <a:spcAft>
                <a:spcPts val="1200"/>
              </a:spcAft>
              <a:defRPr/>
            </a:pPr>
            <a:r>
              <a:rPr lang="de-DE" sz="1800" dirty="0"/>
              <a:t>Indikationsstellung und Durchführung von OPs und Prozeduren (OPS 2020)</a:t>
            </a:r>
          </a:p>
          <a:p>
            <a:pPr>
              <a:lnSpc>
                <a:spcPct val="100000"/>
              </a:lnSpc>
              <a:spcAft>
                <a:spcPts val="1200"/>
              </a:spcAft>
              <a:buFont typeface="Wingdings" pitchFamily="2" charset="2"/>
              <a:buChar char="Ø"/>
              <a:defRPr/>
            </a:pPr>
            <a:r>
              <a:rPr lang="de-DE" sz="1800" dirty="0"/>
              <a:t> In der verkehrten Logik von Ökonomisierung und </a:t>
            </a:r>
            <a:r>
              <a:rPr lang="de-DE" sz="1800" dirty="0" err="1"/>
              <a:t>Verbetriebswirtschaftlichung</a:t>
            </a:r>
            <a:endParaRPr lang="de-DE" sz="1800" dirty="0"/>
          </a:p>
          <a:p>
            <a:pPr lvl="1">
              <a:lnSpc>
                <a:spcPct val="100000"/>
              </a:lnSpc>
              <a:spcAft>
                <a:spcPts val="1200"/>
              </a:spcAft>
              <a:defRPr/>
            </a:pPr>
            <a:r>
              <a:rPr lang="de-DE" sz="1800" dirty="0"/>
              <a:t>bringt der ärztliche Dienst Geld ins Krankenhaus, während</a:t>
            </a:r>
          </a:p>
          <a:p>
            <a:pPr lvl="1">
              <a:lnSpc>
                <a:spcPct val="100000"/>
              </a:lnSpc>
              <a:spcAft>
                <a:spcPts val="1200"/>
              </a:spcAft>
              <a:defRPr/>
            </a:pPr>
            <a:r>
              <a:rPr lang="de-DE" sz="1800" dirty="0"/>
              <a:t>alle anderen Beschäftigten vermeintlich nur Geld kosten</a:t>
            </a:r>
          </a:p>
        </p:txBody>
      </p:sp>
      <p:sp>
        <p:nvSpPr>
          <p:cNvPr id="3" name="Foliennummernplatzhalter 2"/>
          <p:cNvSpPr>
            <a:spLocks noGrp="1"/>
          </p:cNvSpPr>
          <p:nvPr>
            <p:ph type="sldNum" sz="quarter" idx="12"/>
          </p:nvPr>
        </p:nvSpPr>
        <p:spPr/>
        <p:txBody>
          <a:bodyPr/>
          <a:lstStyle/>
          <a:p>
            <a:pPr>
              <a:defRPr/>
            </a:pPr>
            <a:fld id="{96C42A59-BDC7-4E9F-BE00-B54221B17006}" type="slidenum">
              <a:rPr lang="de-DE" smtClean="0">
                <a:solidFill>
                  <a:prstClr val="black">
                    <a:tint val="75000"/>
                  </a:prstClr>
                </a:solidFill>
              </a:rPr>
              <a:pPr>
                <a:defRPr/>
              </a:pPr>
              <a:t>9</a:t>
            </a:fld>
            <a:endParaRPr lang="de-DE">
              <a:solidFill>
                <a:prstClr val="black">
                  <a:tint val="75000"/>
                </a:prstClr>
              </a:solidFill>
            </a:endParaRPr>
          </a:p>
        </p:txBody>
      </p:sp>
      <p:pic>
        <p:nvPicPr>
          <p:cNvPr id="5" name="Picture 2" descr="D:\Nadja\Dropbox\Bündnis Krankenhaus statt Fabrik\Logo - Layout - Homepage\KsF_logo.jpg">
            <a:extLst>
              <a:ext uri="{FF2B5EF4-FFF2-40B4-BE49-F238E27FC236}">
                <a16:creationId xmlns="" xmlns:a16="http://schemas.microsoft.com/office/drawing/2014/main" id="{3AB1854E-32FD-E747-98F1-241F7D900357}"/>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636167" y="5823746"/>
            <a:ext cx="2356197" cy="80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66040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504</Words>
  <Application>Microsoft Office PowerPoint</Application>
  <PresentationFormat>Benutzerdefiniert</PresentationFormat>
  <Paragraphs>96</Paragraphs>
  <Slides>11</Slides>
  <Notes>4</Notes>
  <HiddenSlides>0</HiddenSlides>
  <MMClips>0</MMClips>
  <ScaleCrop>false</ScaleCrop>
  <HeadingPairs>
    <vt:vector size="4" baseType="variant">
      <vt:variant>
        <vt:lpstr>Design</vt:lpstr>
      </vt:variant>
      <vt:variant>
        <vt:i4>3</vt:i4>
      </vt:variant>
      <vt:variant>
        <vt:lpstr>Folientitel</vt:lpstr>
      </vt:variant>
      <vt:variant>
        <vt:i4>11</vt:i4>
      </vt:variant>
    </vt:vector>
  </HeadingPairs>
  <TitlesOfParts>
    <vt:vector size="14" baseType="lpstr">
      <vt:lpstr>Office</vt:lpstr>
      <vt:lpstr>1_Office</vt:lpstr>
      <vt:lpstr>3_Office</vt:lpstr>
      <vt:lpstr>Personal als Kostenfaktor:  Wie haben DRGs Arbeitsbedingungen und professionelles Ethos in Krankenhäusern verändert?  Dr. Peter Hoffmann</vt:lpstr>
      <vt:lpstr>                                               I  ökonomische Gesetzmäßigkeiten des G-DRG-Systems  machen das Personal zum „Kostenfaktor“</vt:lpstr>
      <vt:lpstr>so funktioniert das G-DRG-System</vt:lpstr>
      <vt:lpstr> diese ökonomischen Anreize setzt das DRG-System</vt:lpstr>
      <vt:lpstr>PowerPoint-Präsentation</vt:lpstr>
      <vt:lpstr>Betreuungsschlüssel  Patienten pro Pflegekraft</vt:lpstr>
      <vt:lpstr>Belastung: Patienten/Pflegekraft (alle KHs)</vt:lpstr>
      <vt:lpstr>Patienten, Pflegekräfte, Ärzte - Entwicklung der Zahlen   (alle KHs, 1991 = 100%)</vt:lpstr>
      <vt:lpstr>II  Deprofessionalisierung der Gesundheits-Fachberufe: im Zielkonflikt von Ethik und Geld sind Ärzt*innen zwangsläufig Täter und Opfer im G-DRG-System</vt:lpstr>
      <vt:lpstr>II  Deprofessionalisierung der Gesundheits-Fachberufe: im Zielkonflikt von Ethik und Geld sind Ärzt*innen zwangsläufig Täter und Opfer im G-DRG-System </vt:lpstr>
      <vt:lpstr>Ökonomisierung verkehrt das Verhältnis von Mittel (Geld) und Zweck (Patientenwohl)  beschädigt die innere Struktur eines Krankenhauses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DRG  und Kommerzialisierung  im Krankenhaus</dc:title>
  <dc:creator>Arndt Dohmen</dc:creator>
  <cp:lastModifiedBy>Nadja Rakowitz</cp:lastModifiedBy>
  <cp:revision>711</cp:revision>
  <cp:lastPrinted>2019-11-28T19:21:01Z</cp:lastPrinted>
  <dcterms:created xsi:type="dcterms:W3CDTF">2016-03-11T17:09:18Z</dcterms:created>
  <dcterms:modified xsi:type="dcterms:W3CDTF">2020-10-14T05:43:00Z</dcterms:modified>
</cp:coreProperties>
</file>