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363" r:id="rId3"/>
    <p:sldId id="261" r:id="rId4"/>
    <p:sldId id="270" r:id="rId5"/>
    <p:sldId id="274" r:id="rId6"/>
    <p:sldId id="329" r:id="rId7"/>
    <p:sldId id="330" r:id="rId8"/>
    <p:sldId id="332" r:id="rId9"/>
    <p:sldId id="333" r:id="rId10"/>
    <p:sldId id="364" r:id="rId11"/>
    <p:sldId id="336" r:id="rId12"/>
    <p:sldId id="337" r:id="rId13"/>
    <p:sldId id="334" r:id="rId14"/>
    <p:sldId id="335" r:id="rId15"/>
    <p:sldId id="362" r:id="rId16"/>
    <p:sldId id="365" r:id="rId17"/>
    <p:sldId id="358" r:id="rId18"/>
    <p:sldId id="357" r:id="rId19"/>
    <p:sldId id="356" r:id="rId20"/>
    <p:sldId id="360"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06775-9E7F-43F7-BC85-F7688F1FF667}" v="3" dt="2020-09-16T11:34:18.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6433" autoAdjust="0"/>
  </p:normalViewPr>
  <p:slideViewPr>
    <p:cSldViewPr snapToGrid="0">
      <p:cViewPr varScale="1">
        <p:scale>
          <a:sx n="66" d="100"/>
          <a:sy n="66" d="100"/>
        </p:scale>
        <p:origin x="-504" y="-64"/>
      </p:cViewPr>
      <p:guideLst>
        <p:guide orient="horz" pos="2160"/>
        <p:guide pos="3840"/>
      </p:guideLst>
    </p:cSldViewPr>
  </p:slideViewPr>
  <p:outlineViewPr>
    <p:cViewPr>
      <p:scale>
        <a:sx n="33" d="100"/>
        <a:sy n="33" d="100"/>
      </p:scale>
      <p:origin x="0" y="-22896"/>
    </p:cViewPr>
  </p:outlineViewPr>
  <p:notesTextViewPr>
    <p:cViewPr>
      <p:scale>
        <a:sx n="1" d="1"/>
        <a:sy n="1" d="1"/>
      </p:scale>
      <p:origin x="0" y="0"/>
    </p:cViewPr>
  </p:notesTextViewPr>
  <p:notesViewPr>
    <p:cSldViewPr snapToGrid="0">
      <p:cViewPr varScale="1">
        <p:scale>
          <a:sx n="124" d="100"/>
          <a:sy n="124" d="100"/>
        </p:scale>
        <p:origin x="49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Böhm" userId="2507687ede6d6c8d" providerId="LiveId" clId="{B0E59575-5303-430F-8520-1FF988A2445B}"/>
    <pc:docChg chg="delSld modSld">
      <pc:chgData name="Thomas Böhm" userId="2507687ede6d6c8d" providerId="LiveId" clId="{B0E59575-5303-430F-8520-1FF988A2445B}" dt="2020-09-07T14:42:21.390" v="52" actId="1076"/>
      <pc:docMkLst>
        <pc:docMk/>
      </pc:docMkLst>
      <pc:sldChg chg="modSp mod">
        <pc:chgData name="Thomas Böhm" userId="2507687ede6d6c8d" providerId="LiveId" clId="{B0E59575-5303-430F-8520-1FF988A2445B}" dt="2020-09-07T14:42:21.390" v="52" actId="1076"/>
        <pc:sldMkLst>
          <pc:docMk/>
          <pc:sldMk cId="2196926734" sldId="257"/>
        </pc:sldMkLst>
        <pc:spChg chg="mod">
          <ac:chgData name="Thomas Böhm" userId="2507687ede6d6c8d" providerId="LiveId" clId="{B0E59575-5303-430F-8520-1FF988A2445B}" dt="2020-09-07T14:41:55.238" v="41" actId="1076"/>
          <ac:spMkLst>
            <pc:docMk/>
            <pc:sldMk cId="2196926734" sldId="257"/>
            <ac:spMk id="2" creationId="{00000000-0000-0000-0000-000000000000}"/>
          </ac:spMkLst>
        </pc:spChg>
        <pc:spChg chg="mod">
          <ac:chgData name="Thomas Böhm" userId="2507687ede6d6c8d" providerId="LiveId" clId="{B0E59575-5303-430F-8520-1FF988A2445B}" dt="2020-09-07T14:42:21.390" v="52" actId="1076"/>
          <ac:spMkLst>
            <pc:docMk/>
            <pc:sldMk cId="2196926734" sldId="257"/>
            <ac:spMk id="3" creationId="{00000000-0000-0000-0000-000000000000}"/>
          </ac:spMkLst>
        </pc:spChg>
      </pc:sldChg>
      <pc:sldChg chg="del">
        <pc:chgData name="Thomas Böhm" userId="2507687ede6d6c8d" providerId="LiveId" clId="{B0E59575-5303-430F-8520-1FF988A2445B}" dt="2020-09-07T14:39:48.910" v="1" actId="47"/>
        <pc:sldMkLst>
          <pc:docMk/>
          <pc:sldMk cId="2717119574" sldId="262"/>
        </pc:sldMkLst>
      </pc:sldChg>
      <pc:sldChg chg="del">
        <pc:chgData name="Thomas Böhm" userId="2507687ede6d6c8d" providerId="LiveId" clId="{B0E59575-5303-430F-8520-1FF988A2445B}" dt="2020-09-07T14:40:01.447" v="4" actId="47"/>
        <pc:sldMkLst>
          <pc:docMk/>
          <pc:sldMk cId="3174844105" sldId="328"/>
        </pc:sldMkLst>
      </pc:sldChg>
      <pc:sldChg chg="del">
        <pc:chgData name="Thomas Böhm" userId="2507687ede6d6c8d" providerId="LiveId" clId="{B0E59575-5303-430F-8520-1FF988A2445B}" dt="2020-09-07T14:40:15.498" v="5" actId="47"/>
        <pc:sldMkLst>
          <pc:docMk/>
          <pc:sldMk cId="808265955" sldId="331"/>
        </pc:sldMkLst>
      </pc:sldChg>
      <pc:sldChg chg="del">
        <pc:chgData name="Thomas Böhm" userId="2507687ede6d6c8d" providerId="LiveId" clId="{B0E59575-5303-430F-8520-1FF988A2445B}" dt="2020-09-07T14:40:56.445" v="34" actId="2696"/>
        <pc:sldMkLst>
          <pc:docMk/>
          <pc:sldMk cId="3134439861" sldId="338"/>
        </pc:sldMkLst>
      </pc:sldChg>
      <pc:sldChg chg="del">
        <pc:chgData name="Thomas Böhm" userId="2507687ede6d6c8d" providerId="LiveId" clId="{B0E59575-5303-430F-8520-1FF988A2445B}" dt="2020-09-07T14:39:45.942" v="0" actId="47"/>
        <pc:sldMkLst>
          <pc:docMk/>
          <pc:sldMk cId="2697983313" sldId="361"/>
        </pc:sldMkLst>
      </pc:sldChg>
      <pc:sldChg chg="modSp mod modShow">
        <pc:chgData name="Thomas Böhm" userId="2507687ede6d6c8d" providerId="LiveId" clId="{B0E59575-5303-430F-8520-1FF988A2445B}" dt="2020-09-07T14:40:49" v="33" actId="20577"/>
        <pc:sldMkLst>
          <pc:docMk/>
          <pc:sldMk cId="336938424" sldId="362"/>
        </pc:sldMkLst>
        <pc:spChg chg="mod">
          <ac:chgData name="Thomas Böhm" userId="2507687ede6d6c8d" providerId="LiveId" clId="{B0E59575-5303-430F-8520-1FF988A2445B}" dt="2020-09-07T14:40:35.935" v="7" actId="20577"/>
          <ac:spMkLst>
            <pc:docMk/>
            <pc:sldMk cId="336938424" sldId="362"/>
            <ac:spMk id="2" creationId="{BE43867F-07CA-4FEA-AE3E-1DEF737D9FAA}"/>
          </ac:spMkLst>
        </pc:spChg>
        <pc:spChg chg="mod">
          <ac:chgData name="Thomas Böhm" userId="2507687ede6d6c8d" providerId="LiveId" clId="{B0E59575-5303-430F-8520-1FF988A2445B}" dt="2020-09-07T14:40:49" v="33" actId="20577"/>
          <ac:spMkLst>
            <pc:docMk/>
            <pc:sldMk cId="336938424" sldId="362"/>
            <ac:spMk id="3" creationId="{FE4CC339-E903-4DB2-A1A5-FAC6E56A9295}"/>
          </ac:spMkLst>
        </pc:spChg>
      </pc:sldChg>
      <pc:sldChg chg="modSp mod">
        <pc:chgData name="Thomas Böhm" userId="2507687ede6d6c8d" providerId="LiveId" clId="{B0E59575-5303-430F-8520-1FF988A2445B}" dt="2020-09-07T14:39:56.109" v="3" actId="207"/>
        <pc:sldMkLst>
          <pc:docMk/>
          <pc:sldMk cId="1553063876" sldId="363"/>
        </pc:sldMkLst>
        <pc:spChg chg="mod">
          <ac:chgData name="Thomas Böhm" userId="2507687ede6d6c8d" providerId="LiveId" clId="{B0E59575-5303-430F-8520-1FF988A2445B}" dt="2020-09-07T14:39:56.109" v="3" actId="207"/>
          <ac:spMkLst>
            <pc:docMk/>
            <pc:sldMk cId="1553063876" sldId="363"/>
            <ac:spMk id="3" creationId="{0F20AA79-6604-456A-9FC3-E96C217C9A16}"/>
          </ac:spMkLst>
        </pc:spChg>
      </pc:sldChg>
    </pc:docChg>
  </pc:docChgLst>
  <pc:docChgLst>
    <pc:chgData name="Thomas Böhm" userId="2507687ede6d6c8d" providerId="LiveId" clId="{56D06775-9E7F-43F7-BC85-F7688F1FF667}"/>
    <pc:docChg chg="undo custSel addSld delSld modSld sldOrd">
      <pc:chgData name="Thomas Böhm" userId="2507687ede6d6c8d" providerId="LiveId" clId="{56D06775-9E7F-43F7-BC85-F7688F1FF667}" dt="2020-09-17T07:47:24.218" v="1379" actId="20577"/>
      <pc:docMkLst>
        <pc:docMk/>
      </pc:docMkLst>
      <pc:sldChg chg="modSp mod">
        <pc:chgData name="Thomas Böhm" userId="2507687ede6d6c8d" providerId="LiveId" clId="{56D06775-9E7F-43F7-BC85-F7688F1FF667}" dt="2020-09-16T11:14:11.665" v="397" actId="20577"/>
        <pc:sldMkLst>
          <pc:docMk/>
          <pc:sldMk cId="1545724146" sldId="261"/>
        </pc:sldMkLst>
        <pc:spChg chg="mod">
          <ac:chgData name="Thomas Böhm" userId="2507687ede6d6c8d" providerId="LiveId" clId="{56D06775-9E7F-43F7-BC85-F7688F1FF667}" dt="2020-09-16T11:14:11.665" v="397" actId="20577"/>
          <ac:spMkLst>
            <pc:docMk/>
            <pc:sldMk cId="1545724146" sldId="261"/>
            <ac:spMk id="2" creationId="{00000000-0000-0000-0000-000000000000}"/>
          </ac:spMkLst>
        </pc:spChg>
      </pc:sldChg>
      <pc:sldChg chg="modSp mod">
        <pc:chgData name="Thomas Böhm" userId="2507687ede6d6c8d" providerId="LiveId" clId="{56D06775-9E7F-43F7-BC85-F7688F1FF667}" dt="2020-09-16T15:48:20.172" v="1352" actId="5793"/>
        <pc:sldMkLst>
          <pc:docMk/>
          <pc:sldMk cId="3638983056" sldId="270"/>
        </pc:sldMkLst>
        <pc:spChg chg="mod">
          <ac:chgData name="Thomas Böhm" userId="2507687ede6d6c8d" providerId="LiveId" clId="{56D06775-9E7F-43F7-BC85-F7688F1FF667}" dt="2020-09-16T15:48:20.172" v="1352" actId="5793"/>
          <ac:spMkLst>
            <pc:docMk/>
            <pc:sldMk cId="3638983056" sldId="270"/>
            <ac:spMk id="3" creationId="{00000000-0000-0000-0000-000000000000}"/>
          </ac:spMkLst>
        </pc:spChg>
      </pc:sldChg>
      <pc:sldChg chg="modSp mod">
        <pc:chgData name="Thomas Böhm" userId="2507687ede6d6c8d" providerId="LiveId" clId="{56D06775-9E7F-43F7-BC85-F7688F1FF667}" dt="2020-09-16T11:16:06.404" v="398" actId="113"/>
        <pc:sldMkLst>
          <pc:docMk/>
          <pc:sldMk cId="2403686650" sldId="274"/>
        </pc:sldMkLst>
        <pc:spChg chg="mod">
          <ac:chgData name="Thomas Böhm" userId="2507687ede6d6c8d" providerId="LiveId" clId="{56D06775-9E7F-43F7-BC85-F7688F1FF667}" dt="2020-09-16T11:16:06.404" v="398" actId="113"/>
          <ac:spMkLst>
            <pc:docMk/>
            <pc:sldMk cId="2403686650" sldId="274"/>
            <ac:spMk id="5" creationId="{00000000-0000-0000-0000-000000000000}"/>
          </ac:spMkLst>
        </pc:spChg>
      </pc:sldChg>
      <pc:sldChg chg="mod ord modShow">
        <pc:chgData name="Thomas Böhm" userId="2507687ede6d6c8d" providerId="LiveId" clId="{56D06775-9E7F-43F7-BC85-F7688F1FF667}" dt="2020-09-16T11:19:25.740" v="404" actId="729"/>
        <pc:sldMkLst>
          <pc:docMk/>
          <pc:sldMk cId="3693989048" sldId="334"/>
        </pc:sldMkLst>
      </pc:sldChg>
      <pc:sldChg chg="modSp mod">
        <pc:chgData name="Thomas Böhm" userId="2507687ede6d6c8d" providerId="LiveId" clId="{56D06775-9E7F-43F7-BC85-F7688F1FF667}" dt="2020-09-14T16:36:46.549" v="169" actId="20577"/>
        <pc:sldMkLst>
          <pc:docMk/>
          <pc:sldMk cId="2303609727" sldId="335"/>
        </pc:sldMkLst>
        <pc:spChg chg="mod">
          <ac:chgData name="Thomas Böhm" userId="2507687ede6d6c8d" providerId="LiveId" clId="{56D06775-9E7F-43F7-BC85-F7688F1FF667}" dt="2020-09-14T16:36:46.549" v="169" actId="20577"/>
          <ac:spMkLst>
            <pc:docMk/>
            <pc:sldMk cId="2303609727" sldId="335"/>
            <ac:spMk id="6" creationId="{00000000-0000-0000-0000-000000000000}"/>
          </ac:spMkLst>
        </pc:spChg>
      </pc:sldChg>
      <pc:sldChg chg="ord">
        <pc:chgData name="Thomas Böhm" userId="2507687ede6d6c8d" providerId="LiveId" clId="{56D06775-9E7F-43F7-BC85-F7688F1FF667}" dt="2020-09-14T16:37:24.631" v="172"/>
        <pc:sldMkLst>
          <pc:docMk/>
          <pc:sldMk cId="2927730395" sldId="336"/>
        </pc:sldMkLst>
      </pc:sldChg>
      <pc:sldChg chg="ord">
        <pc:chgData name="Thomas Böhm" userId="2507687ede6d6c8d" providerId="LiveId" clId="{56D06775-9E7F-43F7-BC85-F7688F1FF667}" dt="2020-09-14T16:37:26.875" v="174"/>
        <pc:sldMkLst>
          <pc:docMk/>
          <pc:sldMk cId="2304477474" sldId="337"/>
        </pc:sldMkLst>
      </pc:sldChg>
      <pc:sldChg chg="modSp mod ord">
        <pc:chgData name="Thomas Böhm" userId="2507687ede6d6c8d" providerId="LiveId" clId="{56D06775-9E7F-43F7-BC85-F7688F1FF667}" dt="2020-09-17T07:46:57.428" v="1378" actId="20577"/>
        <pc:sldMkLst>
          <pc:docMk/>
          <pc:sldMk cId="1651851261" sldId="356"/>
        </pc:sldMkLst>
        <pc:spChg chg="mod">
          <ac:chgData name="Thomas Böhm" userId="2507687ede6d6c8d" providerId="LiveId" clId="{56D06775-9E7F-43F7-BC85-F7688F1FF667}" dt="2020-09-14T17:05:55.918" v="278" actId="20577"/>
          <ac:spMkLst>
            <pc:docMk/>
            <pc:sldMk cId="1651851261" sldId="356"/>
            <ac:spMk id="56322" creationId="{00000000-0000-0000-0000-000000000000}"/>
          </ac:spMkLst>
        </pc:spChg>
        <pc:spChg chg="mod">
          <ac:chgData name="Thomas Böhm" userId="2507687ede6d6c8d" providerId="LiveId" clId="{56D06775-9E7F-43F7-BC85-F7688F1FF667}" dt="2020-09-17T07:46:57.428" v="1378" actId="20577"/>
          <ac:spMkLst>
            <pc:docMk/>
            <pc:sldMk cId="1651851261" sldId="356"/>
            <ac:spMk id="56323" creationId="{00000000-0000-0000-0000-000000000000}"/>
          </ac:spMkLst>
        </pc:spChg>
      </pc:sldChg>
      <pc:sldChg chg="modSp mod">
        <pc:chgData name="Thomas Böhm" userId="2507687ede6d6c8d" providerId="LiveId" clId="{56D06775-9E7F-43F7-BC85-F7688F1FF667}" dt="2020-09-14T17:05:49.369" v="276" actId="20577"/>
        <pc:sldMkLst>
          <pc:docMk/>
          <pc:sldMk cId="688310426" sldId="357"/>
        </pc:sldMkLst>
        <pc:spChg chg="mod">
          <ac:chgData name="Thomas Böhm" userId="2507687ede6d6c8d" providerId="LiveId" clId="{56D06775-9E7F-43F7-BC85-F7688F1FF667}" dt="2020-09-14T17:05:49.369" v="276" actId="20577"/>
          <ac:spMkLst>
            <pc:docMk/>
            <pc:sldMk cId="688310426" sldId="357"/>
            <ac:spMk id="67586" creationId="{00000000-0000-0000-0000-000000000000}"/>
          </ac:spMkLst>
        </pc:spChg>
      </pc:sldChg>
      <pc:sldChg chg="modSp mod">
        <pc:chgData name="Thomas Böhm" userId="2507687ede6d6c8d" providerId="LiveId" clId="{56D06775-9E7F-43F7-BC85-F7688F1FF667}" dt="2020-09-16T11:37:50.653" v="1019" actId="20577"/>
        <pc:sldMkLst>
          <pc:docMk/>
          <pc:sldMk cId="3300952999" sldId="358"/>
        </pc:sldMkLst>
        <pc:spChg chg="mod">
          <ac:chgData name="Thomas Böhm" userId="2507687ede6d6c8d" providerId="LiveId" clId="{56D06775-9E7F-43F7-BC85-F7688F1FF667}" dt="2020-09-16T11:37:50.653" v="1019" actId="20577"/>
          <ac:spMkLst>
            <pc:docMk/>
            <pc:sldMk cId="3300952999" sldId="358"/>
            <ac:spMk id="65538" creationId="{00000000-0000-0000-0000-000000000000}"/>
          </ac:spMkLst>
        </pc:spChg>
        <pc:spChg chg="mod">
          <ac:chgData name="Thomas Böhm" userId="2507687ede6d6c8d" providerId="LiveId" clId="{56D06775-9E7F-43F7-BC85-F7688F1FF667}" dt="2020-09-16T11:36:54.811" v="986" actId="27636"/>
          <ac:spMkLst>
            <pc:docMk/>
            <pc:sldMk cId="3300952999" sldId="358"/>
            <ac:spMk id="65539" creationId="{00000000-0000-0000-0000-000000000000}"/>
          </ac:spMkLst>
        </pc:spChg>
      </pc:sldChg>
      <pc:sldChg chg="modSp del mod">
        <pc:chgData name="Thomas Böhm" userId="2507687ede6d6c8d" providerId="LiveId" clId="{56D06775-9E7F-43F7-BC85-F7688F1FF667}" dt="2020-09-16T11:37:02.903" v="987" actId="2696"/>
        <pc:sldMkLst>
          <pc:docMk/>
          <pc:sldMk cId="511695068" sldId="359"/>
        </pc:sldMkLst>
        <pc:spChg chg="mod">
          <ac:chgData name="Thomas Böhm" userId="2507687ede6d6c8d" providerId="LiveId" clId="{56D06775-9E7F-43F7-BC85-F7688F1FF667}" dt="2020-09-16T11:34:03.844" v="852" actId="21"/>
          <ac:spMkLst>
            <pc:docMk/>
            <pc:sldMk cId="511695068" sldId="359"/>
            <ac:spMk id="65539" creationId="{00000000-0000-0000-0000-000000000000}"/>
          </ac:spMkLst>
        </pc:spChg>
      </pc:sldChg>
      <pc:sldChg chg="addSp delSp modSp mod">
        <pc:chgData name="Thomas Böhm" userId="2507687ede6d6c8d" providerId="LiveId" clId="{56D06775-9E7F-43F7-BC85-F7688F1FF667}" dt="2020-09-17T07:47:24.218" v="1379" actId="20577"/>
        <pc:sldMkLst>
          <pc:docMk/>
          <pc:sldMk cId="4249812261" sldId="360"/>
        </pc:sldMkLst>
        <pc:spChg chg="mod">
          <ac:chgData name="Thomas Böhm" userId="2507687ede6d6c8d" providerId="LiveId" clId="{56D06775-9E7F-43F7-BC85-F7688F1FF667}" dt="2020-09-17T07:47:24.218" v="1379" actId="20577"/>
          <ac:spMkLst>
            <pc:docMk/>
            <pc:sldMk cId="4249812261" sldId="360"/>
            <ac:spMk id="3" creationId="{00000000-0000-0000-0000-000000000000}"/>
          </ac:spMkLst>
        </pc:spChg>
        <pc:graphicFrameChg chg="add del modGraphic">
          <ac:chgData name="Thomas Böhm" userId="2507687ede6d6c8d" providerId="LiveId" clId="{56D06775-9E7F-43F7-BC85-F7688F1FF667}" dt="2020-09-16T11:39:35.902" v="1143" actId="478"/>
          <ac:graphicFrameMkLst>
            <pc:docMk/>
            <pc:sldMk cId="4249812261" sldId="360"/>
            <ac:graphicFrameMk id="6" creationId="{4C9E8152-272A-48E4-BAA4-A0F94893F6D8}"/>
          </ac:graphicFrameMkLst>
        </pc:graphicFrameChg>
      </pc:sldChg>
      <pc:sldChg chg="delSp modSp mod">
        <pc:chgData name="Thomas Böhm" userId="2507687ede6d6c8d" providerId="LiveId" clId="{56D06775-9E7F-43F7-BC85-F7688F1FF667}" dt="2020-09-14T16:41:12.073" v="272" actId="1076"/>
        <pc:sldMkLst>
          <pc:docMk/>
          <pc:sldMk cId="336938424" sldId="362"/>
        </pc:sldMkLst>
        <pc:spChg chg="mod">
          <ac:chgData name="Thomas Böhm" userId="2507687ede6d6c8d" providerId="LiveId" clId="{56D06775-9E7F-43F7-BC85-F7688F1FF667}" dt="2020-09-14T16:41:12.073" v="272" actId="1076"/>
          <ac:spMkLst>
            <pc:docMk/>
            <pc:sldMk cId="336938424" sldId="362"/>
            <ac:spMk id="2" creationId="{BE43867F-07CA-4FEA-AE3E-1DEF737D9FAA}"/>
          </ac:spMkLst>
        </pc:spChg>
        <pc:spChg chg="del mod">
          <ac:chgData name="Thomas Böhm" userId="2507687ede6d6c8d" providerId="LiveId" clId="{56D06775-9E7F-43F7-BC85-F7688F1FF667}" dt="2020-09-14T16:41:05.839" v="271" actId="478"/>
          <ac:spMkLst>
            <pc:docMk/>
            <pc:sldMk cId="336938424" sldId="362"/>
            <ac:spMk id="3" creationId="{FE4CC339-E903-4DB2-A1A5-FAC6E56A9295}"/>
          </ac:spMkLst>
        </pc:spChg>
      </pc:sldChg>
      <pc:sldChg chg="modSp mod">
        <pc:chgData name="Thomas Böhm" userId="2507687ede6d6c8d" providerId="LiveId" clId="{56D06775-9E7F-43F7-BC85-F7688F1FF667}" dt="2020-09-16T17:19:30.098" v="1353" actId="20577"/>
        <pc:sldMkLst>
          <pc:docMk/>
          <pc:sldMk cId="1553063876" sldId="363"/>
        </pc:sldMkLst>
        <pc:spChg chg="mod">
          <ac:chgData name="Thomas Böhm" userId="2507687ede6d6c8d" providerId="LiveId" clId="{56D06775-9E7F-43F7-BC85-F7688F1FF667}" dt="2020-09-16T17:19:30.098" v="1353" actId="20577"/>
          <ac:spMkLst>
            <pc:docMk/>
            <pc:sldMk cId="1553063876" sldId="363"/>
            <ac:spMk id="3" creationId="{0F20AA79-6604-456A-9FC3-E96C217C9A16}"/>
          </ac:spMkLst>
        </pc:spChg>
      </pc:sldChg>
      <pc:sldChg chg="delSp modSp new mod">
        <pc:chgData name="Thomas Böhm" userId="2507687ede6d6c8d" providerId="LiveId" clId="{56D06775-9E7F-43F7-BC85-F7688F1FF667}" dt="2020-09-16T11:18:53.332" v="401" actId="5793"/>
        <pc:sldMkLst>
          <pc:docMk/>
          <pc:sldMk cId="3038950811" sldId="364"/>
        </pc:sldMkLst>
        <pc:spChg chg="del">
          <ac:chgData name="Thomas Böhm" userId="2507687ede6d6c8d" providerId="LiveId" clId="{56D06775-9E7F-43F7-BC85-F7688F1FF667}" dt="2020-09-14T16:38:40.751" v="253" actId="21"/>
          <ac:spMkLst>
            <pc:docMk/>
            <pc:sldMk cId="3038950811" sldId="364"/>
            <ac:spMk id="2" creationId="{C5BBEA79-2A90-4519-A06F-6FA9A0AAC354}"/>
          </ac:spMkLst>
        </pc:spChg>
        <pc:spChg chg="mod">
          <ac:chgData name="Thomas Böhm" userId="2507687ede6d6c8d" providerId="LiveId" clId="{56D06775-9E7F-43F7-BC85-F7688F1FF667}" dt="2020-09-16T11:18:53.332" v="401" actId="5793"/>
          <ac:spMkLst>
            <pc:docMk/>
            <pc:sldMk cId="3038950811" sldId="364"/>
            <ac:spMk id="3" creationId="{255DC2D7-83BC-4BF9-862E-011D7E4D4A37}"/>
          </ac:spMkLst>
        </pc:spChg>
      </pc:sldChg>
      <pc:sldChg chg="modSp new mod">
        <pc:chgData name="Thomas Böhm" userId="2507687ede6d6c8d" providerId="LiveId" clId="{56D06775-9E7F-43F7-BC85-F7688F1FF667}" dt="2020-09-16T11:31:54.044" v="798" actId="403"/>
        <pc:sldMkLst>
          <pc:docMk/>
          <pc:sldMk cId="3721109600" sldId="365"/>
        </pc:sldMkLst>
        <pc:spChg chg="mod">
          <ac:chgData name="Thomas Böhm" userId="2507687ede6d6c8d" providerId="LiveId" clId="{56D06775-9E7F-43F7-BC85-F7688F1FF667}" dt="2020-09-16T11:31:54.044" v="798" actId="403"/>
          <ac:spMkLst>
            <pc:docMk/>
            <pc:sldMk cId="3721109600" sldId="365"/>
            <ac:spMk id="2" creationId="{AC013312-4C01-4488-ABAA-F146F83FBB71}"/>
          </ac:spMkLst>
        </pc:spChg>
        <pc:spChg chg="mod">
          <ac:chgData name="Thomas Böhm" userId="2507687ede6d6c8d" providerId="LiveId" clId="{56D06775-9E7F-43F7-BC85-F7688F1FF667}" dt="2020-09-16T11:31:24.430" v="794" actId="20577"/>
          <ac:spMkLst>
            <pc:docMk/>
            <pc:sldMk cId="3721109600" sldId="365"/>
            <ac:spMk id="3" creationId="{757E997B-6918-4A76-8E93-925618A6C640}"/>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iskStation-thb\Dokumente\Gesundheitspolitik\Daten%20und%20Fakten\_eigene\_Grunddaten%20Krankenh&#228;user%20thb.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iskStation-thb\Dokumente\Gesundheitspolitik\Daten%20und%20Fakten\_eigene\_Grunddaten%20Krankenh&#228;user%20thb.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iskStation-thb\Dokumente\Gesundheitspolitik\Daten%20und%20Fakten\_eigene\_Grunddaten%20Krankenh&#228;user%20th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'Allg.KHs n. Träger'!$L$5</c:f>
              <c:strCache>
                <c:ptCount val="1"/>
                <c:pt idx="0">
                  <c:v>öffentlich</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'Allg.KHs n. Träger'!$M$3:$T$3</c:f>
              <c:numCache>
                <c:formatCode>General</c:formatCode>
                <c:ptCount val="4"/>
                <c:pt idx="0">
                  <c:v>1991</c:v>
                </c:pt>
                <c:pt idx="1">
                  <c:v>2001</c:v>
                </c:pt>
                <c:pt idx="2">
                  <c:v>2011</c:v>
                </c:pt>
                <c:pt idx="3">
                  <c:v>2017</c:v>
                </c:pt>
              </c:numCache>
            </c:numRef>
          </c:cat>
          <c:val>
            <c:numRef>
              <c:f>'Allg.KHs n. Träger'!$M$5:$T$5</c:f>
              <c:numCache>
                <c:formatCode>0.0</c:formatCode>
                <c:ptCount val="4"/>
                <c:pt idx="0">
                  <c:v>46.02587800369686</c:v>
                </c:pt>
                <c:pt idx="1">
                  <c:v>36.240601503759393</c:v>
                </c:pt>
                <c:pt idx="2">
                  <c:v>30.472350230414747</c:v>
                </c:pt>
                <c:pt idx="3">
                  <c:v>29.396984924623112</c:v>
                </c:pt>
              </c:numCache>
            </c:numRef>
          </c:val>
          <c:extLst xmlns:c16r2="http://schemas.microsoft.com/office/drawing/2015/06/chart">
            <c:ext xmlns:c16="http://schemas.microsoft.com/office/drawing/2014/chart" uri="{C3380CC4-5D6E-409C-BE32-E72D297353CC}">
              <c16:uniqueId val="{00000000-945B-4A8A-A881-482BC6CDF3DF}"/>
            </c:ext>
          </c:extLst>
        </c:ser>
        <c:ser>
          <c:idx val="2"/>
          <c:order val="1"/>
          <c:tx>
            <c:strRef>
              <c:f>'Allg.KHs n. Träger'!$L$6</c:f>
              <c:strCache>
                <c:ptCount val="1"/>
                <c:pt idx="0">
                  <c:v>fgn/Kirche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'Allg.KHs n. Träger'!$M$3:$T$3</c:f>
              <c:numCache>
                <c:formatCode>General</c:formatCode>
                <c:ptCount val="4"/>
                <c:pt idx="0">
                  <c:v>1991</c:v>
                </c:pt>
                <c:pt idx="1">
                  <c:v>2001</c:v>
                </c:pt>
                <c:pt idx="2">
                  <c:v>2011</c:v>
                </c:pt>
                <c:pt idx="3">
                  <c:v>2017</c:v>
                </c:pt>
              </c:numCache>
            </c:numRef>
          </c:cat>
          <c:val>
            <c:numRef>
              <c:f>'Allg.KHs n. Träger'!$M$6:$T$6</c:f>
              <c:numCache>
                <c:formatCode>0.0</c:formatCode>
                <c:ptCount val="4"/>
                <c:pt idx="0">
                  <c:v>38.724584103512015</c:v>
                </c:pt>
                <c:pt idx="1">
                  <c:v>40.300751879699249</c:v>
                </c:pt>
                <c:pt idx="2">
                  <c:v>36.578341013824883</c:v>
                </c:pt>
                <c:pt idx="3">
                  <c:v>34.108040201005025</c:v>
                </c:pt>
              </c:numCache>
            </c:numRef>
          </c:val>
          <c:extLst xmlns:c16r2="http://schemas.microsoft.com/office/drawing/2015/06/chart">
            <c:ext xmlns:c16="http://schemas.microsoft.com/office/drawing/2014/chart" uri="{C3380CC4-5D6E-409C-BE32-E72D297353CC}">
              <c16:uniqueId val="{00000001-945B-4A8A-A881-482BC6CDF3DF}"/>
            </c:ext>
          </c:extLst>
        </c:ser>
        <c:ser>
          <c:idx val="3"/>
          <c:order val="2"/>
          <c:tx>
            <c:strRef>
              <c:f>'Allg.KHs n. Träger'!$L$7</c:f>
              <c:strCache>
                <c:ptCount val="1"/>
                <c:pt idx="0">
                  <c:v>privat</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'Allg.KHs n. Träger'!$M$3:$T$3</c:f>
              <c:numCache>
                <c:formatCode>General</c:formatCode>
                <c:ptCount val="4"/>
                <c:pt idx="0">
                  <c:v>1991</c:v>
                </c:pt>
                <c:pt idx="1">
                  <c:v>2001</c:v>
                </c:pt>
                <c:pt idx="2">
                  <c:v>2011</c:v>
                </c:pt>
                <c:pt idx="3">
                  <c:v>2017</c:v>
                </c:pt>
              </c:numCache>
            </c:numRef>
          </c:cat>
          <c:val>
            <c:numRef>
              <c:f>'Allg.KHs n. Träger'!$M$7:$T$7</c:f>
              <c:numCache>
                <c:formatCode>0.0</c:formatCode>
                <c:ptCount val="4"/>
                <c:pt idx="0">
                  <c:v>15.249537892791128</c:v>
                </c:pt>
                <c:pt idx="1">
                  <c:v>23.458646616541351</c:v>
                </c:pt>
                <c:pt idx="2">
                  <c:v>32.94930875576037</c:v>
                </c:pt>
                <c:pt idx="3">
                  <c:v>36.494974874371856</c:v>
                </c:pt>
              </c:numCache>
            </c:numRef>
          </c:val>
          <c:extLst xmlns:c16r2="http://schemas.microsoft.com/office/drawing/2015/06/chart">
            <c:ext xmlns:c16="http://schemas.microsoft.com/office/drawing/2014/chart" uri="{C3380CC4-5D6E-409C-BE32-E72D297353CC}">
              <c16:uniqueId val="{00000002-945B-4A8A-A881-482BC6CDF3DF}"/>
            </c:ext>
          </c:extLst>
        </c:ser>
        <c:dLbls>
          <c:dLblPos val="outEnd"/>
          <c:showLegendKey val="0"/>
          <c:showVal val="1"/>
          <c:showCatName val="0"/>
          <c:showSerName val="0"/>
          <c:showPercent val="0"/>
          <c:showBubbleSize val="0"/>
        </c:dLbls>
        <c:gapWidth val="219"/>
        <c:overlap val="-27"/>
        <c:axId val="53958912"/>
        <c:axId val="53981184"/>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'Allg.KHs n. Träger'!$L$4</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'Allg.KHs n. Träger'!$M$3:$T$3</c15:sqref>
                        </c15:formulaRef>
                      </c:ext>
                    </c:extLst>
                    <c:numCache>
                      <c:formatCode>General</c:formatCode>
                      <c:ptCount val="4"/>
                      <c:pt idx="0">
                        <c:v>1991</c:v>
                      </c:pt>
                      <c:pt idx="1">
                        <c:v>2001</c:v>
                      </c:pt>
                      <c:pt idx="2">
                        <c:v>2011</c:v>
                      </c:pt>
                      <c:pt idx="3">
                        <c:v>2017</c:v>
                      </c:pt>
                    </c:numCache>
                  </c:numRef>
                </c:cat>
                <c:val>
                  <c:numRef>
                    <c:extLst>
                      <c:ext uri="{02D57815-91ED-43cb-92C2-25804820EDAC}">
                        <c15:formulaRef>
                          <c15:sqref>'Allg.KHs n. Träger'!$M$4:$T$4</c15:sqref>
                        </c15:formulaRef>
                      </c:ext>
                    </c:extLst>
                    <c:numCache>
                      <c:formatCode>General</c:formatCode>
                      <c:ptCount val="4"/>
                    </c:numCache>
                  </c:numRef>
                </c:val>
                <c:extLst>
                  <c:ext xmlns:c16="http://schemas.microsoft.com/office/drawing/2014/chart" uri="{C3380CC4-5D6E-409C-BE32-E72D297353CC}">
                    <c16:uniqueId val="{00000003-945B-4A8A-A881-482BC6CDF3DF}"/>
                  </c:ext>
                </c:extLst>
              </c15:ser>
            </c15:filteredBarSeries>
          </c:ext>
        </c:extLst>
      </c:barChart>
      <c:catAx>
        <c:axId val="5395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3981184"/>
        <c:crosses val="autoZero"/>
        <c:auto val="1"/>
        <c:lblAlgn val="ctr"/>
        <c:lblOffset val="100"/>
        <c:noMultiLvlLbl val="0"/>
      </c:catAx>
      <c:valAx>
        <c:axId val="539811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3958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'Allg.KHs n. Träger'!$L$9</c:f>
              <c:strCache>
                <c:ptCount val="1"/>
                <c:pt idx="0">
                  <c:v>öffentlich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'Allg.KHs n. Träger'!$M$8:$T$8</c:f>
              <c:numCache>
                <c:formatCode>General</c:formatCode>
                <c:ptCount val="4"/>
                <c:pt idx="0">
                  <c:v>1991</c:v>
                </c:pt>
                <c:pt idx="1">
                  <c:v>2001</c:v>
                </c:pt>
                <c:pt idx="2">
                  <c:v>2011</c:v>
                </c:pt>
                <c:pt idx="3">
                  <c:v>2017</c:v>
                </c:pt>
              </c:numCache>
            </c:numRef>
          </c:cat>
          <c:val>
            <c:numRef>
              <c:f>'Allg.KHs n. Träger'!$M$9:$T$9</c:f>
              <c:numCache>
                <c:formatCode>0.0</c:formatCode>
                <c:ptCount val="4"/>
                <c:pt idx="0">
                  <c:v>61.396852892539876</c:v>
                </c:pt>
                <c:pt idx="1">
                  <c:v>53.60935375269738</c:v>
                </c:pt>
                <c:pt idx="2">
                  <c:v>48.056058062305048</c:v>
                </c:pt>
                <c:pt idx="3">
                  <c:v>47.888458951322335</c:v>
                </c:pt>
              </c:numCache>
            </c:numRef>
          </c:val>
          <c:extLst xmlns:c16r2="http://schemas.microsoft.com/office/drawing/2015/06/chart">
            <c:ext xmlns:c16="http://schemas.microsoft.com/office/drawing/2014/chart" uri="{C3380CC4-5D6E-409C-BE32-E72D297353CC}">
              <c16:uniqueId val="{00000000-8217-4F83-B550-DE9AC86A7314}"/>
            </c:ext>
          </c:extLst>
        </c:ser>
        <c:ser>
          <c:idx val="1"/>
          <c:order val="1"/>
          <c:tx>
            <c:strRef>
              <c:f>'Allg.KHs n. Träger'!$L$10</c:f>
              <c:strCache>
                <c:ptCount val="1"/>
                <c:pt idx="0">
                  <c:v>fgn/Kirche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'Allg.KHs n. Träger'!$M$8:$T$8</c:f>
              <c:numCache>
                <c:formatCode>General</c:formatCode>
                <c:ptCount val="4"/>
                <c:pt idx="0">
                  <c:v>1991</c:v>
                </c:pt>
                <c:pt idx="1">
                  <c:v>2001</c:v>
                </c:pt>
                <c:pt idx="2">
                  <c:v>2011</c:v>
                </c:pt>
                <c:pt idx="3">
                  <c:v>2017</c:v>
                </c:pt>
              </c:numCache>
            </c:numRef>
          </c:cat>
          <c:val>
            <c:numRef>
              <c:f>'Allg.KHs n. Träger'!$M$10:$T$10</c:f>
              <c:numCache>
                <c:formatCode>0.0</c:formatCode>
                <c:ptCount val="4"/>
                <c:pt idx="0">
                  <c:v>34.589924641306332</c:v>
                </c:pt>
                <c:pt idx="1">
                  <c:v>38.39381530367541</c:v>
                </c:pt>
                <c:pt idx="2">
                  <c:v>35.377053589633462</c:v>
                </c:pt>
                <c:pt idx="3">
                  <c:v>34.350087578504301</c:v>
                </c:pt>
              </c:numCache>
            </c:numRef>
          </c:val>
          <c:extLst xmlns:c16r2="http://schemas.microsoft.com/office/drawing/2015/06/chart">
            <c:ext xmlns:c16="http://schemas.microsoft.com/office/drawing/2014/chart" uri="{C3380CC4-5D6E-409C-BE32-E72D297353CC}">
              <c16:uniqueId val="{00000001-8217-4F83-B550-DE9AC86A7314}"/>
            </c:ext>
          </c:extLst>
        </c:ser>
        <c:ser>
          <c:idx val="2"/>
          <c:order val="2"/>
          <c:tx>
            <c:strRef>
              <c:f>'Allg.KHs n. Träger'!$L$11</c:f>
              <c:strCache>
                <c:ptCount val="1"/>
                <c:pt idx="0">
                  <c:v>privat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'Allg.KHs n. Träger'!$M$8:$T$8</c:f>
              <c:numCache>
                <c:formatCode>General</c:formatCode>
                <c:ptCount val="4"/>
                <c:pt idx="0">
                  <c:v>1991</c:v>
                </c:pt>
                <c:pt idx="1">
                  <c:v>2001</c:v>
                </c:pt>
                <c:pt idx="2">
                  <c:v>2011</c:v>
                </c:pt>
                <c:pt idx="3">
                  <c:v>2017</c:v>
                </c:pt>
              </c:numCache>
            </c:numRef>
          </c:cat>
          <c:val>
            <c:numRef>
              <c:f>'Allg.KHs n. Träger'!$M$11:$T$11</c:f>
              <c:numCache>
                <c:formatCode>0.0</c:formatCode>
                <c:ptCount val="4"/>
                <c:pt idx="0">
                  <c:v>4.0132224661537972</c:v>
                </c:pt>
                <c:pt idx="1">
                  <c:v>7.9968309436272138</c:v>
                </c:pt>
                <c:pt idx="2">
                  <c:v>16.566888348061479</c:v>
                </c:pt>
                <c:pt idx="3">
                  <c:v>17.761453470173358</c:v>
                </c:pt>
              </c:numCache>
            </c:numRef>
          </c:val>
          <c:extLst xmlns:c16r2="http://schemas.microsoft.com/office/drawing/2015/06/chart">
            <c:ext xmlns:c16="http://schemas.microsoft.com/office/drawing/2014/chart" uri="{C3380CC4-5D6E-409C-BE32-E72D297353CC}">
              <c16:uniqueId val="{00000002-8217-4F83-B550-DE9AC86A7314}"/>
            </c:ext>
          </c:extLst>
        </c:ser>
        <c:dLbls>
          <c:dLblPos val="outEnd"/>
          <c:showLegendKey val="0"/>
          <c:showVal val="1"/>
          <c:showCatName val="0"/>
          <c:showSerName val="0"/>
          <c:showPercent val="0"/>
          <c:showBubbleSize val="0"/>
        </c:dLbls>
        <c:gapWidth val="219"/>
        <c:overlap val="-27"/>
        <c:axId val="154520192"/>
        <c:axId val="154993024"/>
      </c:barChart>
      <c:catAx>
        <c:axId val="15452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4993024"/>
        <c:crosses val="autoZero"/>
        <c:auto val="1"/>
        <c:lblAlgn val="ctr"/>
        <c:lblOffset val="100"/>
        <c:noMultiLvlLbl val="0"/>
      </c:catAx>
      <c:valAx>
        <c:axId val="1549930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4520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dirty="0"/>
          </a:p>
        </c:rich>
      </c:tx>
      <c:layout/>
      <c:overlay val="0"/>
      <c:spPr>
        <a:noFill/>
        <a:ln>
          <a:noFill/>
        </a:ln>
        <a:effectLst/>
      </c:spPr>
    </c:title>
    <c:autoTitleDeleted val="0"/>
    <c:plotArea>
      <c:layout>
        <c:manualLayout>
          <c:layoutTarget val="inner"/>
          <c:xMode val="edge"/>
          <c:yMode val="edge"/>
          <c:x val="5.6625183906704089E-2"/>
          <c:y val="0.10560923076416596"/>
          <c:w val="0.92069550049968163"/>
          <c:h val="0.7328707087267412"/>
        </c:manualLayout>
      </c:layout>
      <c:lineChart>
        <c:grouping val="standard"/>
        <c:varyColors val="0"/>
        <c:ser>
          <c:idx val="0"/>
          <c:order val="0"/>
          <c:tx>
            <c:strRef>
              <c:f>'Allg.KHs n. Träger'!$Y$53</c:f>
              <c:strCache>
                <c:ptCount val="1"/>
                <c:pt idx="0">
                  <c:v>öffentlich</c:v>
                </c:pt>
              </c:strCache>
            </c:strRef>
          </c:tx>
          <c:spPr>
            <a:ln w="28575" cap="rnd">
              <a:solidFill>
                <a:schemeClr val="accent1"/>
              </a:solidFill>
              <a:round/>
            </a:ln>
            <a:effectLst/>
          </c:spPr>
          <c:marker>
            <c:symbol val="none"/>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046-4B03-A374-0C52A99F143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de-DE"/>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'Allg.KHs n. Träger'!$Z$52:$AG$52</c:f>
              <c:numCache>
                <c:formatCode>General</c:formatCode>
                <c:ptCount val="8"/>
                <c:pt idx="0">
                  <c:v>1991</c:v>
                </c:pt>
                <c:pt idx="1">
                  <c:v>1996</c:v>
                </c:pt>
                <c:pt idx="2">
                  <c:v>2001</c:v>
                </c:pt>
                <c:pt idx="3">
                  <c:v>2006</c:v>
                </c:pt>
                <c:pt idx="4">
                  <c:v>2011</c:v>
                </c:pt>
                <c:pt idx="5">
                  <c:v>2015</c:v>
                </c:pt>
                <c:pt idx="6">
                  <c:v>2016</c:v>
                </c:pt>
                <c:pt idx="7">
                  <c:v>2017</c:v>
                </c:pt>
              </c:numCache>
            </c:numRef>
          </c:cat>
          <c:val>
            <c:numRef>
              <c:f>'Allg.KHs n. Träger'!$Z$53:$AG$53</c:f>
              <c:numCache>
                <c:formatCode>0.0</c:formatCode>
                <c:ptCount val="8"/>
                <c:pt idx="0">
                  <c:v>100</c:v>
                </c:pt>
                <c:pt idx="1">
                  <c:v>100.91892853985843</c:v>
                </c:pt>
                <c:pt idx="2">
                  <c:v>105.70487780987125</c:v>
                </c:pt>
                <c:pt idx="3">
                  <c:v>100.76894132150255</c:v>
                </c:pt>
                <c:pt idx="4">
                  <c:v>104.39643165165121</c:v>
                </c:pt>
                <c:pt idx="5">
                  <c:v>108.86809582171637</c:v>
                </c:pt>
                <c:pt idx="6">
                  <c:v>109.91967871485943</c:v>
                </c:pt>
                <c:pt idx="7">
                  <c:v>109.56548382703927</c:v>
                </c:pt>
              </c:numCache>
            </c:numRef>
          </c:val>
          <c:smooth val="0"/>
          <c:extLst xmlns:c16r2="http://schemas.microsoft.com/office/drawing/2015/06/chart">
            <c:ext xmlns:c16="http://schemas.microsoft.com/office/drawing/2014/chart" uri="{C3380CC4-5D6E-409C-BE32-E72D297353CC}">
              <c16:uniqueId val="{00000000-9046-4B03-A374-0C52A99F1435}"/>
            </c:ext>
          </c:extLst>
        </c:ser>
        <c:ser>
          <c:idx val="1"/>
          <c:order val="1"/>
          <c:tx>
            <c:strRef>
              <c:f>'Allg.KHs n. Träger'!$Y$54</c:f>
              <c:strCache>
                <c:ptCount val="1"/>
                <c:pt idx="0">
                  <c:v>FGN/Kirche</c:v>
                </c:pt>
              </c:strCache>
            </c:strRef>
          </c:tx>
          <c:spPr>
            <a:ln w="28575" cap="rnd">
              <a:solidFill>
                <a:schemeClr val="accent2"/>
              </a:solidFill>
              <a:round/>
            </a:ln>
            <a:effectLst/>
          </c:spPr>
          <c:marker>
            <c:symbol val="none"/>
          </c:marker>
          <c:dLbls>
            <c:dLbl>
              <c:idx val="1"/>
              <c:layout>
                <c:manualLayout>
                  <c:x val="-1.8650277140790136E-2"/>
                  <c:y val="-3.22065654670196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046-4B03-A374-0C52A99F143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'Allg.KHs n. Träger'!$Z$52:$AG$52</c:f>
              <c:numCache>
                <c:formatCode>General</c:formatCode>
                <c:ptCount val="8"/>
                <c:pt idx="0">
                  <c:v>1991</c:v>
                </c:pt>
                <c:pt idx="1">
                  <c:v>1996</c:v>
                </c:pt>
                <c:pt idx="2">
                  <c:v>2001</c:v>
                </c:pt>
                <c:pt idx="3">
                  <c:v>2006</c:v>
                </c:pt>
                <c:pt idx="4">
                  <c:v>2011</c:v>
                </c:pt>
                <c:pt idx="5">
                  <c:v>2015</c:v>
                </c:pt>
                <c:pt idx="6">
                  <c:v>2016</c:v>
                </c:pt>
                <c:pt idx="7">
                  <c:v>2017</c:v>
                </c:pt>
              </c:numCache>
            </c:numRef>
          </c:cat>
          <c:val>
            <c:numRef>
              <c:f>'Allg.KHs n. Träger'!$Z$54:$AG$54</c:f>
              <c:numCache>
                <c:formatCode>0.0</c:formatCode>
                <c:ptCount val="8"/>
                <c:pt idx="0">
                  <c:v>100</c:v>
                </c:pt>
                <c:pt idx="1">
                  <c:v>117.51558301325001</c:v>
                </c:pt>
                <c:pt idx="2">
                  <c:v>127.76516642729273</c:v>
                </c:pt>
                <c:pt idx="3">
                  <c:v>121.15585188742828</c:v>
                </c:pt>
                <c:pt idx="4">
                  <c:v>129.35492872541641</c:v>
                </c:pt>
                <c:pt idx="5">
                  <c:v>134.30749043096932</c:v>
                </c:pt>
                <c:pt idx="6">
                  <c:v>136.28987688802445</c:v>
                </c:pt>
                <c:pt idx="7">
                  <c:v>134.8559133451005</c:v>
                </c:pt>
              </c:numCache>
            </c:numRef>
          </c:val>
          <c:smooth val="0"/>
          <c:extLst xmlns:c16r2="http://schemas.microsoft.com/office/drawing/2015/06/chart">
            <c:ext xmlns:c16="http://schemas.microsoft.com/office/drawing/2014/chart" uri="{C3380CC4-5D6E-409C-BE32-E72D297353CC}">
              <c16:uniqueId val="{00000001-9046-4B03-A374-0C52A99F1435}"/>
            </c:ext>
          </c:extLst>
        </c:ser>
        <c:ser>
          <c:idx val="2"/>
          <c:order val="2"/>
          <c:tx>
            <c:strRef>
              <c:f>'Allg.KHs n. Träger'!$Y$55</c:f>
              <c:strCache>
                <c:ptCount val="1"/>
                <c:pt idx="0">
                  <c:v>privat</c:v>
                </c:pt>
              </c:strCache>
            </c:strRef>
          </c:tx>
          <c:spPr>
            <a:ln w="28575" cap="rnd">
              <a:solidFill>
                <a:schemeClr val="accent3"/>
              </a:solidFill>
              <a:round/>
            </a:ln>
            <a:effectLst/>
          </c:spPr>
          <c:marker>
            <c:symbol val="none"/>
          </c:marker>
          <c:dLbls>
            <c:dLbl>
              <c:idx val="2"/>
              <c:layout>
                <c:manualLayout>
                  <c:x val="-4.4164339767398621E-2"/>
                  <c:y val="-4.1352372463424589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4.7222643242981401E-2"/>
                      <c:h val="4.3508399834077345E-2"/>
                    </c:manualLayout>
                  </c15:layout>
                </c:ext>
                <c:ext xmlns:c16="http://schemas.microsoft.com/office/drawing/2014/chart" uri="{C3380CC4-5D6E-409C-BE32-E72D297353CC}">
                  <c16:uniqueId val="{00000004-9046-4B03-A374-0C52A99F1435}"/>
                </c:ext>
              </c:extLst>
            </c:dLbl>
            <c:dLbl>
              <c:idx val="3"/>
              <c:layout>
                <c:manualLayout>
                  <c:x val="-4.4164507183606198E-2"/>
                  <c:y val="-4.004591678847500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046-4B03-A374-0C52A99F143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'Allg.KHs n. Träger'!$Z$52:$AG$52</c:f>
              <c:numCache>
                <c:formatCode>General</c:formatCode>
                <c:ptCount val="8"/>
                <c:pt idx="0">
                  <c:v>1991</c:v>
                </c:pt>
                <c:pt idx="1">
                  <c:v>1996</c:v>
                </c:pt>
                <c:pt idx="2">
                  <c:v>2001</c:v>
                </c:pt>
                <c:pt idx="3">
                  <c:v>2006</c:v>
                </c:pt>
                <c:pt idx="4">
                  <c:v>2011</c:v>
                </c:pt>
                <c:pt idx="5">
                  <c:v>2015</c:v>
                </c:pt>
                <c:pt idx="6">
                  <c:v>2016</c:v>
                </c:pt>
                <c:pt idx="7">
                  <c:v>2017</c:v>
                </c:pt>
              </c:numCache>
            </c:numRef>
          </c:cat>
          <c:val>
            <c:numRef>
              <c:f>'Allg.KHs n. Träger'!$Z$55:$AG$55</c:f>
              <c:numCache>
                <c:formatCode>0.0</c:formatCode>
                <c:ptCount val="8"/>
                <c:pt idx="0">
                  <c:v>100</c:v>
                </c:pt>
                <c:pt idx="1">
                  <c:v>166.69960801741797</c:v>
                </c:pt>
                <c:pt idx="2">
                  <c:v>237.15141131272259</c:v>
                </c:pt>
                <c:pt idx="3">
                  <c:v>411.63375455380066</c:v>
                </c:pt>
                <c:pt idx="4">
                  <c:v>557.44737667947288</c:v>
                </c:pt>
                <c:pt idx="5">
                  <c:v>600.23565735537477</c:v>
                </c:pt>
                <c:pt idx="6">
                  <c:v>623.10494646543202</c:v>
                </c:pt>
                <c:pt idx="7">
                  <c:v>624.86389764401122</c:v>
                </c:pt>
              </c:numCache>
            </c:numRef>
          </c:val>
          <c:smooth val="0"/>
          <c:extLst xmlns:c16r2="http://schemas.microsoft.com/office/drawing/2015/06/chart">
            <c:ext xmlns:c16="http://schemas.microsoft.com/office/drawing/2014/chart" uri="{C3380CC4-5D6E-409C-BE32-E72D297353CC}">
              <c16:uniqueId val="{00000002-9046-4B03-A374-0C52A99F1435}"/>
            </c:ext>
          </c:extLst>
        </c:ser>
        <c:dLbls>
          <c:dLblPos val="t"/>
          <c:showLegendKey val="0"/>
          <c:showVal val="1"/>
          <c:showCatName val="0"/>
          <c:showSerName val="0"/>
          <c:showPercent val="0"/>
          <c:showBubbleSize val="0"/>
        </c:dLbls>
        <c:marker val="1"/>
        <c:smooth val="0"/>
        <c:axId val="155342336"/>
        <c:axId val="155343872"/>
      </c:lineChart>
      <c:catAx>
        <c:axId val="15534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155343872"/>
        <c:crosses val="autoZero"/>
        <c:auto val="1"/>
        <c:lblAlgn val="ctr"/>
        <c:lblOffset val="100"/>
        <c:noMultiLvlLbl val="0"/>
      </c:catAx>
      <c:valAx>
        <c:axId val="155343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55342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'Allg.KHs n. Träger'!$Y$48</c:f>
              <c:strCache>
                <c:ptCount val="1"/>
                <c:pt idx="0">
                  <c:v>öffentlich</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'Allg.KHs n. Träger'!$Z$47:$AG$47</c:f>
              <c:numCache>
                <c:formatCode>General</c:formatCode>
                <c:ptCount val="8"/>
                <c:pt idx="0">
                  <c:v>1991</c:v>
                </c:pt>
                <c:pt idx="1">
                  <c:v>1996</c:v>
                </c:pt>
                <c:pt idx="2">
                  <c:v>2001</c:v>
                </c:pt>
                <c:pt idx="3">
                  <c:v>2006</c:v>
                </c:pt>
                <c:pt idx="4">
                  <c:v>2011</c:v>
                </c:pt>
                <c:pt idx="5">
                  <c:v>2015</c:v>
                </c:pt>
                <c:pt idx="6">
                  <c:v>2016</c:v>
                </c:pt>
                <c:pt idx="7">
                  <c:v>2017</c:v>
                </c:pt>
              </c:numCache>
            </c:numRef>
          </c:cat>
          <c:val>
            <c:numRef>
              <c:f>'Allg.KHs n. Träger'!$Z$48:$AG$48</c:f>
              <c:numCache>
                <c:formatCode>0.0</c:formatCode>
                <c:ptCount val="8"/>
                <c:pt idx="0">
                  <c:v>100</c:v>
                </c:pt>
                <c:pt idx="1">
                  <c:v>82.006495455910056</c:v>
                </c:pt>
                <c:pt idx="2">
                  <c:v>74.705020787278372</c:v>
                </c:pt>
                <c:pt idx="3">
                  <c:v>60.570581225039348</c:v>
                </c:pt>
                <c:pt idx="4">
                  <c:v>56.963510821211216</c:v>
                </c:pt>
                <c:pt idx="5">
                  <c:v>56.334888967731963</c:v>
                </c:pt>
                <c:pt idx="6">
                  <c:v>56.443146566232727</c:v>
                </c:pt>
                <c:pt idx="7">
                  <c:v>55.987372979267306</c:v>
                </c:pt>
              </c:numCache>
            </c:numRef>
          </c:val>
          <c:smooth val="0"/>
          <c:extLst xmlns:c16r2="http://schemas.microsoft.com/office/drawing/2015/06/chart">
            <c:ext xmlns:c16="http://schemas.microsoft.com/office/drawing/2014/chart" uri="{C3380CC4-5D6E-409C-BE32-E72D297353CC}">
              <c16:uniqueId val="{00000000-34D0-4A30-97B8-1B319185F1C3}"/>
            </c:ext>
          </c:extLst>
        </c:ser>
        <c:ser>
          <c:idx val="1"/>
          <c:order val="1"/>
          <c:tx>
            <c:strRef>
              <c:f>'Allg.KHs n. Träger'!$Y$49</c:f>
              <c:strCache>
                <c:ptCount val="1"/>
                <c:pt idx="0">
                  <c:v>FGN/Kirche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'Allg.KHs n. Träger'!$Z$47:$AG$47</c:f>
              <c:numCache>
                <c:formatCode>General</c:formatCode>
                <c:ptCount val="8"/>
                <c:pt idx="0">
                  <c:v>1991</c:v>
                </c:pt>
                <c:pt idx="1">
                  <c:v>1996</c:v>
                </c:pt>
                <c:pt idx="2">
                  <c:v>2001</c:v>
                </c:pt>
                <c:pt idx="3">
                  <c:v>2006</c:v>
                </c:pt>
                <c:pt idx="4">
                  <c:v>2011</c:v>
                </c:pt>
                <c:pt idx="5">
                  <c:v>2015</c:v>
                </c:pt>
                <c:pt idx="6">
                  <c:v>2016</c:v>
                </c:pt>
                <c:pt idx="7">
                  <c:v>2017</c:v>
                </c:pt>
              </c:numCache>
            </c:numRef>
          </c:cat>
          <c:val>
            <c:numRef>
              <c:f>'Allg.KHs n. Träger'!$Z$49:$AG$49</c:f>
              <c:numCache>
                <c:formatCode>0.0</c:formatCode>
                <c:ptCount val="8"/>
                <c:pt idx="0">
                  <c:v>100</c:v>
                </c:pt>
                <c:pt idx="1">
                  <c:v>93.850983995711772</c:v>
                </c:pt>
                <c:pt idx="2">
                  <c:v>87.294586109196729</c:v>
                </c:pt>
                <c:pt idx="3">
                  <c:v>70.467876560226671</c:v>
                </c:pt>
                <c:pt idx="4">
                  <c:v>68.034305842713835</c:v>
                </c:pt>
                <c:pt idx="5">
                  <c:v>66.104602190060504</c:v>
                </c:pt>
                <c:pt idx="6">
                  <c:v>66.289915001148643</c:v>
                </c:pt>
                <c:pt idx="7">
                  <c:v>65.234704035531053</c:v>
                </c:pt>
              </c:numCache>
            </c:numRef>
          </c:val>
          <c:smooth val="0"/>
          <c:extLst xmlns:c16r2="http://schemas.microsoft.com/office/drawing/2015/06/chart">
            <c:ext xmlns:c16="http://schemas.microsoft.com/office/drawing/2014/chart" uri="{C3380CC4-5D6E-409C-BE32-E72D297353CC}">
              <c16:uniqueId val="{00000001-34D0-4A30-97B8-1B319185F1C3}"/>
            </c:ext>
          </c:extLst>
        </c:ser>
        <c:ser>
          <c:idx val="2"/>
          <c:order val="2"/>
          <c:tx>
            <c:strRef>
              <c:f>'Allg.KHs n. Träger'!$Y$50</c:f>
              <c:strCache>
                <c:ptCount val="1"/>
                <c:pt idx="0">
                  <c:v>privat</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'Allg.KHs n. Träger'!$Z$47:$AG$47</c:f>
              <c:numCache>
                <c:formatCode>General</c:formatCode>
                <c:ptCount val="8"/>
                <c:pt idx="0">
                  <c:v>1991</c:v>
                </c:pt>
                <c:pt idx="1">
                  <c:v>1996</c:v>
                </c:pt>
                <c:pt idx="2">
                  <c:v>2001</c:v>
                </c:pt>
                <c:pt idx="3">
                  <c:v>2006</c:v>
                </c:pt>
                <c:pt idx="4">
                  <c:v>2011</c:v>
                </c:pt>
                <c:pt idx="5">
                  <c:v>2015</c:v>
                </c:pt>
                <c:pt idx="6">
                  <c:v>2016</c:v>
                </c:pt>
                <c:pt idx="7">
                  <c:v>2017</c:v>
                </c:pt>
              </c:numCache>
            </c:numRef>
          </c:cat>
          <c:val>
            <c:numRef>
              <c:f>'Allg.KHs n. Träger'!$Z$50:$AG$50</c:f>
              <c:numCache>
                <c:formatCode>0.0</c:formatCode>
                <c:ptCount val="8"/>
                <c:pt idx="0">
                  <c:v>100</c:v>
                </c:pt>
                <c:pt idx="1">
                  <c:v>132.84848484848484</c:v>
                </c:pt>
                <c:pt idx="2">
                  <c:v>159.71717171717171</c:v>
                </c:pt>
                <c:pt idx="3">
                  <c:v>228.29629629629628</c:v>
                </c:pt>
                <c:pt idx="4">
                  <c:v>279.62289562289561</c:v>
                </c:pt>
                <c:pt idx="5">
                  <c:v>281.36026936026934</c:v>
                </c:pt>
                <c:pt idx="6">
                  <c:v>287.47474747474746</c:v>
                </c:pt>
                <c:pt idx="7">
                  <c:v>285.7104377104377</c:v>
                </c:pt>
              </c:numCache>
            </c:numRef>
          </c:val>
          <c:smooth val="0"/>
          <c:extLst xmlns:c16r2="http://schemas.microsoft.com/office/drawing/2015/06/chart">
            <c:ext xmlns:c16="http://schemas.microsoft.com/office/drawing/2014/chart" uri="{C3380CC4-5D6E-409C-BE32-E72D297353CC}">
              <c16:uniqueId val="{00000002-34D0-4A30-97B8-1B319185F1C3}"/>
            </c:ext>
          </c:extLst>
        </c:ser>
        <c:dLbls>
          <c:showLegendKey val="0"/>
          <c:showVal val="0"/>
          <c:showCatName val="0"/>
          <c:showSerName val="0"/>
          <c:showPercent val="0"/>
          <c:showBubbleSize val="0"/>
        </c:dLbls>
        <c:marker val="1"/>
        <c:smooth val="0"/>
        <c:axId val="155421312"/>
        <c:axId val="155431296"/>
      </c:lineChart>
      <c:catAx>
        <c:axId val="15542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55431296"/>
        <c:crosses val="autoZero"/>
        <c:auto val="1"/>
        <c:lblAlgn val="ctr"/>
        <c:lblOffset val="100"/>
        <c:noMultiLvlLbl val="0"/>
      </c:catAx>
      <c:valAx>
        <c:axId val="1554312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55421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731C5-87C8-469E-996B-4012E4450663}" type="datetimeFigureOut">
              <a:rPr lang="de-DE" smtClean="0"/>
              <a:t>13.10.2020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059E8-BFCD-4E0D-A519-8194FA348034}" type="slidenum">
              <a:rPr lang="de-DE" smtClean="0"/>
              <a:t>‹Nr.›</a:t>
            </a:fld>
            <a:endParaRPr lang="de-DE"/>
          </a:p>
        </p:txBody>
      </p:sp>
    </p:spTree>
    <p:extLst>
      <p:ext uri="{BB962C8B-B14F-4D97-AF65-F5344CB8AC3E}">
        <p14:creationId xmlns:p14="http://schemas.microsoft.com/office/powerpoint/2010/main" val="276727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6C1D4C4F-CFFB-465D-8C32-0D3AA827B28A}"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398698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pPr>
              <a:defRPr/>
            </a:pPr>
            <a:fld id="{6C1D4C4F-CFFB-465D-8C32-0D3AA827B28A}" type="slidenum">
              <a:rPr lang="de-DE">
                <a:solidFill>
                  <a:prstClr val="black"/>
                </a:solidFill>
              </a:rPr>
              <a:pPr>
                <a:defRPr/>
              </a:pPr>
              <a:t>12</a:t>
            </a:fld>
            <a:endParaRPr lang="de-DE">
              <a:solidFill>
                <a:prstClr val="black"/>
              </a:solidFill>
            </a:endParaRPr>
          </a:p>
        </p:txBody>
      </p:sp>
    </p:spTree>
    <p:extLst>
      <p:ext uri="{BB962C8B-B14F-4D97-AF65-F5344CB8AC3E}">
        <p14:creationId xmlns:p14="http://schemas.microsoft.com/office/powerpoint/2010/main" val="4131710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1D4C4F-CFFB-465D-8C32-0D3AA827B28A}" type="slidenum">
              <a:rPr lang="de-DE">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978066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FE5E82-C57B-4328-9BF2-815BB44E63BB}" type="slidenum">
              <a:rPr lang="de-DE" smtClean="0"/>
              <a:t>14</a:t>
            </a:fld>
            <a:endParaRPr lang="de-DE"/>
          </a:p>
        </p:txBody>
      </p:sp>
    </p:spTree>
    <p:extLst>
      <p:ext uri="{BB962C8B-B14F-4D97-AF65-F5344CB8AC3E}">
        <p14:creationId xmlns:p14="http://schemas.microsoft.com/office/powerpoint/2010/main" val="2763889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6C1D4C4F-CFFB-465D-8C32-0D3AA827B28A}" type="slidenum">
              <a:rPr lang="de-DE">
                <a:solidFill>
                  <a:prstClr val="black"/>
                </a:solidFill>
              </a:rPr>
              <a:pPr/>
              <a:t>17</a:t>
            </a:fld>
            <a:endParaRPr lang="de-DE">
              <a:solidFill>
                <a:prstClr val="black"/>
              </a:solidFill>
            </a:endParaRPr>
          </a:p>
        </p:txBody>
      </p:sp>
    </p:spTree>
    <p:extLst>
      <p:ext uri="{BB962C8B-B14F-4D97-AF65-F5344CB8AC3E}">
        <p14:creationId xmlns:p14="http://schemas.microsoft.com/office/powerpoint/2010/main" val="189449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6C1D4C4F-CFFB-465D-8C32-0D3AA827B28A}" type="slidenum">
              <a:rPr lang="de-DE">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369735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1D4C4F-CFFB-465D-8C32-0D3AA827B28A}" type="slidenum">
              <a:rPr lang="de-DE">
                <a:solidFill>
                  <a:prstClr val="black"/>
                </a:solidFill>
              </a:rPr>
              <a:pPr/>
              <a:t>19</a:t>
            </a:fld>
            <a:endParaRPr lang="de-DE">
              <a:solidFill>
                <a:prstClr val="black"/>
              </a:solidFill>
            </a:endParaRPr>
          </a:p>
        </p:txBody>
      </p:sp>
    </p:spTree>
    <p:extLst>
      <p:ext uri="{BB962C8B-B14F-4D97-AF65-F5344CB8AC3E}">
        <p14:creationId xmlns:p14="http://schemas.microsoft.com/office/powerpoint/2010/main" val="8789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1AC9E72-DC81-4E1F-88EA-7FD122646F3B}" type="slidenum">
              <a:rPr lang="de-DE" smtClean="0"/>
              <a:t>20</a:t>
            </a:fld>
            <a:endParaRPr lang="de-DE"/>
          </a:p>
        </p:txBody>
      </p:sp>
    </p:spTree>
    <p:extLst>
      <p:ext uri="{BB962C8B-B14F-4D97-AF65-F5344CB8AC3E}">
        <p14:creationId xmlns:p14="http://schemas.microsoft.com/office/powerpoint/2010/main" val="294340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baseline="0" dirty="0"/>
          </a:p>
        </p:txBody>
      </p:sp>
      <p:sp>
        <p:nvSpPr>
          <p:cNvPr id="4" name="Foliennummernplatzhalter 3"/>
          <p:cNvSpPr>
            <a:spLocks noGrp="1"/>
          </p:cNvSpPr>
          <p:nvPr>
            <p:ph type="sldNum" sz="quarter" idx="10"/>
          </p:nvPr>
        </p:nvSpPr>
        <p:spPr/>
        <p:txBody>
          <a:bodyPr/>
          <a:lstStyle/>
          <a:p>
            <a:fld id="{6C1D4C4F-CFFB-465D-8C32-0D3AA827B28A}"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169781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6C1D4C4F-CFFB-465D-8C32-0D3AA827B28A}"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33921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9F059E8-BFCD-4E0D-A519-8194FA348034}" type="slidenum">
              <a:rPr lang="de-DE" smtClean="0"/>
              <a:t>5</a:t>
            </a:fld>
            <a:endParaRPr lang="de-DE"/>
          </a:p>
        </p:txBody>
      </p:sp>
    </p:spTree>
    <p:extLst>
      <p:ext uri="{BB962C8B-B14F-4D97-AF65-F5344CB8AC3E}">
        <p14:creationId xmlns:p14="http://schemas.microsoft.com/office/powerpoint/2010/main" val="216639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C1D4C4F-CFFB-465D-8C32-0D3AA827B28A}" type="slidenum">
              <a:rPr lang="de-DE">
                <a:solidFill>
                  <a:prstClr val="black"/>
                </a:solidFill>
              </a:rPr>
              <a:pPr>
                <a:defRPr/>
              </a:pPr>
              <a:t>6</a:t>
            </a:fld>
            <a:endParaRPr lang="de-DE">
              <a:solidFill>
                <a:prstClr val="black"/>
              </a:solidFill>
            </a:endParaRPr>
          </a:p>
        </p:txBody>
      </p:sp>
    </p:spTree>
    <p:extLst>
      <p:ext uri="{BB962C8B-B14F-4D97-AF65-F5344CB8AC3E}">
        <p14:creationId xmlns:p14="http://schemas.microsoft.com/office/powerpoint/2010/main" val="379324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C1D4C4F-CFFB-465D-8C32-0D3AA827B28A}" type="slidenum">
              <a:rPr lang="de-DE">
                <a:solidFill>
                  <a:prstClr val="black"/>
                </a:solidFill>
              </a:rPr>
              <a:pPr>
                <a:defRPr/>
              </a:pPr>
              <a:t>7</a:t>
            </a:fld>
            <a:endParaRPr lang="de-DE">
              <a:solidFill>
                <a:prstClr val="black"/>
              </a:solidFill>
            </a:endParaRPr>
          </a:p>
        </p:txBody>
      </p:sp>
    </p:spTree>
    <p:extLst>
      <p:ext uri="{BB962C8B-B14F-4D97-AF65-F5344CB8AC3E}">
        <p14:creationId xmlns:p14="http://schemas.microsoft.com/office/powerpoint/2010/main" val="23414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FE5E82-C57B-4328-9BF2-815BB44E63BB}" type="slidenum">
              <a:rPr lang="de-DE" smtClean="0"/>
              <a:t>8</a:t>
            </a:fld>
            <a:endParaRPr lang="de-DE"/>
          </a:p>
        </p:txBody>
      </p:sp>
    </p:spTree>
    <p:extLst>
      <p:ext uri="{BB962C8B-B14F-4D97-AF65-F5344CB8AC3E}">
        <p14:creationId xmlns:p14="http://schemas.microsoft.com/office/powerpoint/2010/main" val="3841791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FE5E82-C57B-4328-9BF2-815BB44E63BB}" type="slidenum">
              <a:rPr lang="de-DE" smtClean="0"/>
              <a:t>9</a:t>
            </a:fld>
            <a:endParaRPr lang="de-DE"/>
          </a:p>
        </p:txBody>
      </p:sp>
    </p:spTree>
    <p:extLst>
      <p:ext uri="{BB962C8B-B14F-4D97-AF65-F5344CB8AC3E}">
        <p14:creationId xmlns:p14="http://schemas.microsoft.com/office/powerpoint/2010/main" val="157658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544268E-DB9D-4DEA-BE12-5AEBE589A773}" type="slidenum">
              <a:rPr lang="de-DE">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213715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b="1">
                <a:latin typeface="+mn-lt"/>
              </a:defRPr>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B6F5719-E964-43A0-B7DF-3503F92364F3}" type="datetime1">
              <a:rPr lang="de-DE" smtClean="0">
                <a:solidFill>
                  <a:prstClr val="black">
                    <a:tint val="75000"/>
                  </a:prstClr>
                </a:solidFill>
              </a:rPr>
              <a:pPr/>
              <a:t>13.10.2020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9728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C95D8AB-8B75-426F-8E2D-10ADC4A91E0B}" type="datetime1">
              <a:rPr lang="de-DE" smtClean="0">
                <a:solidFill>
                  <a:prstClr val="black">
                    <a:tint val="75000"/>
                  </a:prstClr>
                </a:solidFill>
              </a:rPr>
              <a:pPr/>
              <a:t>13.10.2020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19669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CDCBAC8-AAB3-47FC-918E-FE7032A11614}" type="datetime1">
              <a:rPr lang="de-DE" smtClean="0">
                <a:solidFill>
                  <a:prstClr val="black">
                    <a:tint val="75000"/>
                  </a:prstClr>
                </a:solidFill>
              </a:rPr>
              <a:pPr/>
              <a:t>13.10.2020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1855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normAutofit/>
          </a:bodyPr>
          <a:lstStyle>
            <a:lvl1pPr algn="ctr">
              <a:defRPr lang="de-DE" sz="3600" b="1" u="sng" kern="1200" dirty="0">
                <a:solidFill>
                  <a:schemeClr val="tx1"/>
                </a:solidFill>
                <a:latin typeface="+mn-lt"/>
                <a:ea typeface="+mn-ea"/>
                <a:cs typeface="+mn-cs"/>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382CD1C-D3FA-4DEF-89FF-9BDCE4705466}" type="datetime1">
              <a:rPr lang="de-DE" smtClean="0">
                <a:solidFill>
                  <a:prstClr val="black">
                    <a:tint val="75000"/>
                  </a:prstClr>
                </a:solidFill>
              </a:rPr>
              <a:pPr/>
              <a:t>13.10.2020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pic>
        <p:nvPicPr>
          <p:cNvPr id="9" name="Grafik 8"/>
          <p:cNvPicPr>
            <a:picLocks noChangeAspect="1"/>
          </p:cNvPicPr>
          <p:nvPr userDrawn="1"/>
        </p:nvPicPr>
        <p:blipFill>
          <a:blip r:embed="rId2"/>
          <a:stretch>
            <a:fillRect/>
          </a:stretch>
        </p:blipFill>
        <p:spPr>
          <a:xfrm>
            <a:off x="10644749" y="6176963"/>
            <a:ext cx="1547251" cy="678619"/>
          </a:xfrm>
          <a:prstGeom prst="rect">
            <a:avLst/>
          </a:prstGeom>
        </p:spPr>
      </p:pic>
      <p:sp>
        <p:nvSpPr>
          <p:cNvPr id="6" name="Foliennummernplatzhalter 5"/>
          <p:cNvSpPr>
            <a:spLocks noGrp="1"/>
          </p:cNvSpPr>
          <p:nvPr>
            <p:ph type="sldNum" sz="quarter" idx="12"/>
          </p:nvPr>
        </p:nvSpPr>
        <p:spPr>
          <a:xfrm>
            <a:off x="9448800" y="5968585"/>
            <a:ext cx="2743200" cy="365125"/>
          </a:xfrm>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6313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b="1">
                <a:latin typeface="+mn-lt"/>
              </a:defRPr>
            </a:lvl1pPr>
          </a:lstStyle>
          <a:p>
            <a:r>
              <a:rPr lang="de-DE" dirty="0"/>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2DA4224-FADE-4D92-BC2F-B9D357BB184C}" type="datetime1">
              <a:rPr lang="de-DE" smtClean="0">
                <a:solidFill>
                  <a:prstClr val="black">
                    <a:tint val="75000"/>
                  </a:prstClr>
                </a:solidFill>
              </a:rPr>
              <a:pPr/>
              <a:t>13.10.2020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7741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5A31E4B-8CA9-4E69-A602-DB90731AB3E3}" type="datetime1">
              <a:rPr lang="de-DE" smtClean="0">
                <a:solidFill>
                  <a:prstClr val="black">
                    <a:tint val="75000"/>
                  </a:prstClr>
                </a:solidFill>
              </a:rPr>
              <a:pPr/>
              <a:t>13.10.2020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1490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AE94DF8-95AC-4649-B456-348F03766930}" type="datetime1">
              <a:rPr lang="de-DE" smtClean="0">
                <a:solidFill>
                  <a:prstClr val="black">
                    <a:tint val="75000"/>
                  </a:prstClr>
                </a:solidFill>
              </a:rPr>
              <a:pPr/>
              <a:t>13.10.2020</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94351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D026576-D7AA-4467-B63A-E740EF3BD799}" type="datetime1">
              <a:rPr lang="de-DE" smtClean="0">
                <a:solidFill>
                  <a:prstClr val="black">
                    <a:tint val="75000"/>
                  </a:prstClr>
                </a:solidFill>
              </a:rPr>
              <a:pPr/>
              <a:t>13.10.2020</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9780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9BFF0D6-ACC3-4507-8090-B8F019E3330B}" type="datetime1">
              <a:rPr lang="de-DE" smtClean="0">
                <a:solidFill>
                  <a:prstClr val="black">
                    <a:tint val="75000"/>
                  </a:prstClr>
                </a:solidFill>
              </a:rPr>
              <a:pPr/>
              <a:t>13.10.2020</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6229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55718D1-CA9C-4B6A-82E6-0D1175B047B6}" type="datetime1">
              <a:rPr lang="de-DE" smtClean="0">
                <a:solidFill>
                  <a:prstClr val="black">
                    <a:tint val="75000"/>
                  </a:prstClr>
                </a:solidFill>
              </a:rPr>
              <a:pPr/>
              <a:t>13.10.2020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8132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A780E733-55CD-4D75-A419-95117412CCCD}" type="datetime1">
              <a:rPr lang="de-DE" smtClean="0">
                <a:solidFill>
                  <a:prstClr val="black">
                    <a:tint val="75000"/>
                  </a:prstClr>
                </a:solidFill>
              </a:rPr>
              <a:pPr/>
              <a:t>13.10.2020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1936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F4206-EB55-4407-8BE9-926151EF64A0}" type="datetime1">
              <a:rPr lang="de-DE" smtClean="0">
                <a:solidFill>
                  <a:prstClr val="black">
                    <a:tint val="75000"/>
                  </a:prstClr>
                </a:solidFill>
              </a:rPr>
              <a:pPr/>
              <a:t>13.10.2020</a:t>
            </a:fld>
            <a:endParaRPr lang="de-DE">
              <a:solidFill>
                <a:prstClr val="black">
                  <a:tint val="75000"/>
                </a:prstClr>
              </a:solidFill>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71890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Excel_Worksheet2.xlsx"/><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Excel_Worksheet3.xlsx"/><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2741" y="0"/>
            <a:ext cx="10972800" cy="3582924"/>
          </a:xfrm>
        </p:spPr>
        <p:txBody>
          <a:bodyPr>
            <a:normAutofit fontScale="90000"/>
          </a:bodyPr>
          <a:lstStyle/>
          <a:p>
            <a:r>
              <a:rPr lang="de-DE" b="1" i="0" dirty="0">
                <a:solidFill>
                  <a:srgbClr val="000000"/>
                </a:solidFill>
                <a:effectLst/>
                <a:latin typeface="Verdana" panose="020B0604030504040204" pitchFamily="34" charset="0"/>
              </a:rPr>
              <a:t>Der große Ausverkauf: Politik und Ideologie der Krankenhausprivatisierung</a:t>
            </a:r>
            <a:br>
              <a:rPr lang="de-DE" b="1" i="0" dirty="0">
                <a:solidFill>
                  <a:srgbClr val="000000"/>
                </a:solidFill>
                <a:effectLst/>
                <a:latin typeface="Verdana" panose="020B0604030504040204" pitchFamily="34" charset="0"/>
              </a:rPr>
            </a:br>
            <a:endParaRPr lang="de-DE" sz="3600" dirty="0"/>
          </a:p>
        </p:txBody>
      </p:sp>
      <p:sp>
        <p:nvSpPr>
          <p:cNvPr id="3" name="Untertitel 2"/>
          <p:cNvSpPr>
            <a:spLocks noGrp="1"/>
          </p:cNvSpPr>
          <p:nvPr>
            <p:ph type="subTitle" idx="1"/>
          </p:nvPr>
        </p:nvSpPr>
        <p:spPr>
          <a:xfrm>
            <a:off x="1523999" y="3373151"/>
            <a:ext cx="9144000" cy="1655762"/>
          </a:xfrm>
        </p:spPr>
        <p:txBody>
          <a:bodyPr/>
          <a:lstStyle/>
          <a:p>
            <a:endParaRPr lang="de-DE" dirty="0"/>
          </a:p>
          <a:p>
            <a:r>
              <a:rPr lang="de-DE" dirty="0"/>
              <a:t>Th. Böhm</a:t>
            </a:r>
            <a:br>
              <a:rPr lang="de-DE" dirty="0"/>
            </a:br>
            <a:r>
              <a:rPr lang="de-DE" dirty="0"/>
              <a:t>16.09.2020 </a:t>
            </a:r>
          </a:p>
          <a:p>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1287" y="4870956"/>
            <a:ext cx="4449425" cy="1950100"/>
          </a:xfrm>
          <a:prstGeom prst="rect">
            <a:avLst/>
          </a:prstGeom>
        </p:spPr>
      </p:pic>
    </p:spTree>
    <p:extLst>
      <p:ext uri="{BB962C8B-B14F-4D97-AF65-F5344CB8AC3E}">
        <p14:creationId xmlns:p14="http://schemas.microsoft.com/office/powerpoint/2010/main" val="2196926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255DC2D7-83BC-4BF9-862E-011D7E4D4A37}"/>
              </a:ext>
            </a:extLst>
          </p:cNvPr>
          <p:cNvSpPr>
            <a:spLocks noGrp="1"/>
          </p:cNvSpPr>
          <p:nvPr>
            <p:ph idx="1"/>
          </p:nvPr>
        </p:nvSpPr>
        <p:spPr/>
        <p:txBody>
          <a:bodyPr>
            <a:normAutofit/>
          </a:bodyPr>
          <a:lstStyle/>
          <a:p>
            <a:pPr marL="0" indent="0" algn="ctr">
              <a:buNone/>
            </a:pPr>
            <a:r>
              <a:rPr lang="de-DE" sz="6000" b="1" dirty="0"/>
              <a:t>Sind Private wirklich</a:t>
            </a:r>
          </a:p>
          <a:p>
            <a:pPr marL="0" indent="0" algn="ctr">
              <a:buNone/>
            </a:pPr>
            <a:r>
              <a:rPr lang="de-DE" sz="6000" b="1" dirty="0"/>
              <a:t>besser und wirtschaftlicher?</a:t>
            </a:r>
          </a:p>
        </p:txBody>
      </p:sp>
      <p:sp>
        <p:nvSpPr>
          <p:cNvPr id="4" name="Foliennummernplatzhalter 3">
            <a:extLst>
              <a:ext uri="{FF2B5EF4-FFF2-40B4-BE49-F238E27FC236}">
                <a16:creationId xmlns:a16="http://schemas.microsoft.com/office/drawing/2014/main" xmlns="" id="{980A47D0-0910-4A9A-9160-73788C4CD281}"/>
              </a:ext>
            </a:extLst>
          </p:cNvPr>
          <p:cNvSpPr>
            <a:spLocks noGrp="1"/>
          </p:cNvSpPr>
          <p:nvPr>
            <p:ph type="sldNum" sz="quarter" idx="12"/>
          </p:nvPr>
        </p:nvSpPr>
        <p:spPr/>
        <p:txBody>
          <a:bodyPr/>
          <a:lstStyle/>
          <a:p>
            <a:fld id="{B0DC4106-D9F5-4DCC-B15D-428545D275B1}" type="slidenum">
              <a:rPr lang="de-DE" smtClean="0">
                <a:solidFill>
                  <a:prstClr val="black">
                    <a:tint val="75000"/>
                  </a:prstClr>
                </a:solidFill>
              </a:rPr>
              <a:pPr/>
              <a:t>10</a:t>
            </a:fld>
            <a:endParaRPr lang="de-DE">
              <a:solidFill>
                <a:prstClr val="black">
                  <a:tint val="75000"/>
                </a:prstClr>
              </a:solidFill>
            </a:endParaRPr>
          </a:p>
        </p:txBody>
      </p:sp>
    </p:spTree>
    <p:extLst>
      <p:ext uri="{BB962C8B-B14F-4D97-AF65-F5344CB8AC3E}">
        <p14:creationId xmlns:p14="http://schemas.microsoft.com/office/powerpoint/2010/main" val="303895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9366"/>
            <a:ext cx="10515600" cy="927146"/>
          </a:xfrm>
        </p:spPr>
        <p:txBody>
          <a:bodyPr/>
          <a:lstStyle/>
          <a:p>
            <a:r>
              <a:rPr lang="de-DE" dirty="0"/>
              <a:t>Privatisierung und Personaleinsparungen</a:t>
            </a:r>
          </a:p>
        </p:txBody>
      </p:sp>
      <p:sp>
        <p:nvSpPr>
          <p:cNvPr id="9" name="Foliennummernplatzhalter 8"/>
          <p:cNvSpPr>
            <a:spLocks noGrp="1"/>
          </p:cNvSpPr>
          <p:nvPr>
            <p:ph type="sldNum" sz="quarter" idx="12"/>
          </p:nvPr>
        </p:nvSpPr>
        <p:spPr>
          <a:xfrm>
            <a:off x="9448800" y="5968585"/>
            <a:ext cx="2743200" cy="365125"/>
          </a:xfrm>
        </p:spPr>
        <p:txBody>
          <a:bodyPr/>
          <a:lstStyle/>
          <a:p>
            <a:pPr>
              <a:defRPr/>
            </a:pPr>
            <a:fld id="{DE1B7138-3CBB-4C4A-B695-423ACEB7FF15}" type="slidenum">
              <a:rPr lang="de-DE" smtClean="0">
                <a:solidFill>
                  <a:prstClr val="black">
                    <a:tint val="75000"/>
                  </a:prstClr>
                </a:solidFill>
              </a:rPr>
              <a:pPr>
                <a:defRPr/>
              </a:pPr>
              <a:t>11</a:t>
            </a:fld>
            <a:endParaRPr lang="de-DE">
              <a:solidFill>
                <a:prstClr val="black">
                  <a:tint val="75000"/>
                </a:prstClr>
              </a:solidFill>
            </a:endParaRPr>
          </a:p>
        </p:txBody>
      </p:sp>
      <p:sp>
        <p:nvSpPr>
          <p:cNvPr id="7" name="Textfeld 6"/>
          <p:cNvSpPr txBox="1"/>
          <p:nvPr/>
        </p:nvSpPr>
        <p:spPr>
          <a:xfrm>
            <a:off x="1025926" y="902758"/>
            <a:ext cx="3158836" cy="923330"/>
          </a:xfrm>
          <a:prstGeom prst="rect">
            <a:avLst/>
          </a:prstGeom>
          <a:noFill/>
        </p:spPr>
        <p:txBody>
          <a:bodyPr wrap="square" rtlCol="0">
            <a:spAutoFit/>
          </a:bodyPr>
          <a:lstStyle/>
          <a:p>
            <a:pPr>
              <a:defRPr/>
            </a:pPr>
            <a:r>
              <a:rPr lang="de-DE" b="1" dirty="0">
                <a:solidFill>
                  <a:prstClr val="black"/>
                </a:solidFill>
              </a:rPr>
              <a:t>Belastungskennziffer (Patienten pro Beschäftigter),</a:t>
            </a:r>
          </a:p>
          <a:p>
            <a:pPr>
              <a:defRPr/>
            </a:pPr>
            <a:r>
              <a:rPr lang="de-DE" b="1" dirty="0">
                <a:solidFill>
                  <a:prstClr val="black"/>
                </a:solidFill>
              </a:rPr>
              <a:t>Allg. KHs nach Träger</a:t>
            </a:r>
          </a:p>
        </p:txBody>
      </p:sp>
      <p:graphicFrame>
        <p:nvGraphicFramePr>
          <p:cNvPr id="4" name="Objekt 3">
            <a:extLst>
              <a:ext uri="{FF2B5EF4-FFF2-40B4-BE49-F238E27FC236}">
                <a16:creationId xmlns:a16="http://schemas.microsoft.com/office/drawing/2014/main" xmlns="" id="{9E12BE73-B2FA-4FFE-B55B-01316450BE0D}"/>
              </a:ext>
            </a:extLst>
          </p:cNvPr>
          <p:cNvGraphicFramePr>
            <a:graphicFrameLocks noChangeAspect="1"/>
          </p:cNvGraphicFramePr>
          <p:nvPr/>
        </p:nvGraphicFramePr>
        <p:xfrm>
          <a:off x="4544521" y="823925"/>
          <a:ext cx="2743200" cy="5823488"/>
        </p:xfrm>
        <a:graphic>
          <a:graphicData uri="http://schemas.openxmlformats.org/presentationml/2006/ole">
            <mc:AlternateContent xmlns:mc="http://schemas.openxmlformats.org/markup-compatibility/2006">
              <mc:Choice xmlns:v="urn:schemas-microsoft-com:vml" Requires="v">
                <p:oleObj spid="_x0000_s1027" name="Worksheet" r:id="rId5" imgW="2247943" imgH="4771996" progId="Excel.Sheet.12">
                  <p:embed/>
                </p:oleObj>
              </mc:Choice>
              <mc:Fallback>
                <p:oleObj name="Worksheet" r:id="rId5" imgW="2247943" imgH="4771996" progId="Excel.Sheet.12">
                  <p:embed/>
                  <p:pic>
                    <p:nvPicPr>
                      <p:cNvPr id="4" name="Objekt 3">
                        <a:extLst>
                          <a:ext uri="{FF2B5EF4-FFF2-40B4-BE49-F238E27FC236}">
                            <a16:creationId xmlns:a16="http://schemas.microsoft.com/office/drawing/2014/main" xmlns="" id="{9E12BE73-B2FA-4FFE-B55B-01316450BE0D}"/>
                          </a:ext>
                        </a:extLst>
                      </p:cNvPr>
                      <p:cNvPicPr/>
                      <p:nvPr/>
                    </p:nvPicPr>
                    <p:blipFill>
                      <a:blip r:embed="rId6"/>
                      <a:stretch>
                        <a:fillRect/>
                      </a:stretch>
                    </p:blipFill>
                    <p:spPr>
                      <a:xfrm>
                        <a:off x="4544521" y="823925"/>
                        <a:ext cx="2743200" cy="58234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xmlns="" id="{211DEF9C-B776-4E28-AB98-F32C68B31896}"/>
              </a:ext>
            </a:extLst>
          </p:cNvPr>
          <p:cNvSpPr/>
          <p:nvPr/>
        </p:nvSpPr>
        <p:spPr>
          <a:xfrm>
            <a:off x="7647480" y="881322"/>
            <a:ext cx="3172920" cy="307777"/>
          </a:xfrm>
          <a:prstGeom prst="rect">
            <a:avLst/>
          </a:prstGeom>
        </p:spPr>
        <p:txBody>
          <a:bodyPr wrap="none">
            <a:spAutoFit/>
          </a:bodyPr>
          <a:lstStyle/>
          <a:p>
            <a:r>
              <a:rPr lang="de-DE" sz="1400" dirty="0">
                <a:solidFill>
                  <a:srgbClr val="000000"/>
                </a:solidFill>
              </a:rPr>
              <a:t>* = Mehrbelastung in % öffentlich/privat</a:t>
            </a:r>
            <a:r>
              <a:rPr lang="de-DE" sz="1400" dirty="0">
                <a:solidFill>
                  <a:prstClr val="black"/>
                </a:solidFill>
              </a:rPr>
              <a:t> </a:t>
            </a:r>
          </a:p>
        </p:txBody>
      </p:sp>
      <p:sp>
        <p:nvSpPr>
          <p:cNvPr id="3" name="Rechteck 2">
            <a:extLst>
              <a:ext uri="{FF2B5EF4-FFF2-40B4-BE49-F238E27FC236}">
                <a16:creationId xmlns:a16="http://schemas.microsoft.com/office/drawing/2014/main" xmlns="" id="{6BF37EE7-9547-4ADD-AE6D-70F14F6AF8F9}"/>
              </a:ext>
            </a:extLst>
          </p:cNvPr>
          <p:cNvSpPr/>
          <p:nvPr/>
        </p:nvSpPr>
        <p:spPr>
          <a:xfrm>
            <a:off x="234998" y="5889536"/>
            <a:ext cx="4064776" cy="461665"/>
          </a:xfrm>
          <a:prstGeom prst="rect">
            <a:avLst/>
          </a:prstGeom>
        </p:spPr>
        <p:txBody>
          <a:bodyPr wrap="square">
            <a:spAutoFit/>
          </a:bodyPr>
          <a:lstStyle/>
          <a:p>
            <a:pPr>
              <a:defRPr/>
            </a:pPr>
            <a:r>
              <a:rPr lang="de-DE" sz="1200" b="1" i="1" dirty="0">
                <a:solidFill>
                  <a:prstClr val="black"/>
                </a:solidFill>
              </a:rPr>
              <a:t>Quelle: Destatis, Grunddaten Krankenhäuser, Fachserie 12 Reihe 6.1, verschiedene Jahrgänge, eigene Berechnung</a:t>
            </a:r>
          </a:p>
        </p:txBody>
      </p:sp>
    </p:spTree>
    <p:extLst>
      <p:ext uri="{BB962C8B-B14F-4D97-AF65-F5344CB8AC3E}">
        <p14:creationId xmlns:p14="http://schemas.microsoft.com/office/powerpoint/2010/main" val="2927730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46221"/>
            <a:ext cx="10515600" cy="1325563"/>
          </a:xfrm>
        </p:spPr>
        <p:txBody>
          <a:bodyPr/>
          <a:lstStyle/>
          <a:p>
            <a:r>
              <a:rPr lang="de-DE" dirty="0"/>
              <a:t>Privatisierung und Lohndumping</a:t>
            </a:r>
          </a:p>
        </p:txBody>
      </p:sp>
      <p:sp>
        <p:nvSpPr>
          <p:cNvPr id="10" name="Foliennummernplatzhalter 9"/>
          <p:cNvSpPr>
            <a:spLocks noGrp="1"/>
          </p:cNvSpPr>
          <p:nvPr>
            <p:ph type="sldNum" sz="quarter" idx="12"/>
          </p:nvPr>
        </p:nvSpPr>
        <p:spPr>
          <a:xfrm>
            <a:off x="9448800" y="6014305"/>
            <a:ext cx="2743200" cy="365125"/>
          </a:xfrm>
        </p:spPr>
        <p:txBody>
          <a:bodyPr/>
          <a:lstStyle/>
          <a:p>
            <a:pPr>
              <a:defRPr/>
            </a:pPr>
            <a:fld id="{DE1B7138-3CBB-4C4A-B695-423ACEB7FF15}" type="slidenum">
              <a:rPr lang="de-DE" smtClean="0">
                <a:solidFill>
                  <a:prstClr val="black">
                    <a:tint val="75000"/>
                  </a:prstClr>
                </a:solidFill>
              </a:rPr>
              <a:pPr>
                <a:defRPr/>
              </a:pPr>
              <a:t>12</a:t>
            </a:fld>
            <a:endParaRPr lang="de-DE" dirty="0">
              <a:solidFill>
                <a:prstClr val="black">
                  <a:tint val="75000"/>
                </a:prstClr>
              </a:solidFill>
            </a:endParaRPr>
          </a:p>
        </p:txBody>
      </p:sp>
      <p:sp>
        <p:nvSpPr>
          <p:cNvPr id="7" name="Textfeld 6"/>
          <p:cNvSpPr txBox="1"/>
          <p:nvPr/>
        </p:nvSpPr>
        <p:spPr>
          <a:xfrm>
            <a:off x="450061" y="5365870"/>
            <a:ext cx="10483254" cy="830997"/>
          </a:xfrm>
          <a:prstGeom prst="rect">
            <a:avLst/>
          </a:prstGeom>
          <a:noFill/>
        </p:spPr>
        <p:txBody>
          <a:bodyPr wrap="none" rtlCol="0">
            <a:spAutoFit/>
          </a:bodyPr>
          <a:lstStyle/>
          <a:p>
            <a:pPr marL="285750" indent="-285750">
              <a:buFont typeface="Wingdings" panose="05000000000000000000" pitchFamily="2" charset="2"/>
              <a:buChar char="Ø"/>
              <a:defRPr/>
            </a:pPr>
            <a:r>
              <a:rPr lang="de-DE" sz="2400" b="1" dirty="0">
                <a:solidFill>
                  <a:srgbClr val="FF0000"/>
                </a:solidFill>
              </a:rPr>
              <a:t>275 Mio. € Kostenvorteil durch niedrigere Löhne bei Personalstand Private</a:t>
            </a:r>
          </a:p>
          <a:p>
            <a:pPr marL="285750" indent="-285750">
              <a:buFont typeface="Wingdings" panose="05000000000000000000" pitchFamily="2" charset="2"/>
              <a:buChar char="Ø"/>
              <a:defRPr/>
            </a:pPr>
            <a:r>
              <a:rPr lang="de-DE" sz="2400" b="1" dirty="0">
                <a:solidFill>
                  <a:srgbClr val="FF0000"/>
                </a:solidFill>
              </a:rPr>
              <a:t>1,04 Mrd. € Kostenvorteil durch niedrigere Löhne bei Personalstand Öffentliche</a:t>
            </a:r>
          </a:p>
        </p:txBody>
      </p:sp>
      <p:graphicFrame>
        <p:nvGraphicFramePr>
          <p:cNvPr id="6" name="Objekt 5">
            <a:extLst>
              <a:ext uri="{FF2B5EF4-FFF2-40B4-BE49-F238E27FC236}">
                <a16:creationId xmlns:a16="http://schemas.microsoft.com/office/drawing/2014/main" xmlns="" id="{9B46ED44-BC65-4685-A28C-7592AD7ACF77}"/>
              </a:ext>
            </a:extLst>
          </p:cNvPr>
          <p:cNvGraphicFramePr>
            <a:graphicFrameLocks noChangeAspect="1"/>
          </p:cNvGraphicFramePr>
          <p:nvPr/>
        </p:nvGraphicFramePr>
        <p:xfrm>
          <a:off x="608764" y="1184832"/>
          <a:ext cx="10907110" cy="3921877"/>
        </p:xfrm>
        <a:graphic>
          <a:graphicData uri="http://schemas.openxmlformats.org/presentationml/2006/ole">
            <mc:AlternateContent xmlns:mc="http://schemas.openxmlformats.org/markup-compatibility/2006">
              <mc:Choice xmlns:v="urn:schemas-microsoft-com:vml" Requires="v">
                <p:oleObj spid="_x0000_s2051" name="Worksheet" r:id="rId5" imgW="5324529" imgH="1914381" progId="Excel.Sheet.12">
                  <p:embed/>
                </p:oleObj>
              </mc:Choice>
              <mc:Fallback>
                <p:oleObj name="Worksheet" r:id="rId5" imgW="5324529" imgH="1914381" progId="Excel.Sheet.12">
                  <p:embed/>
                  <p:pic>
                    <p:nvPicPr>
                      <p:cNvPr id="6" name="Objekt 5">
                        <a:extLst>
                          <a:ext uri="{FF2B5EF4-FFF2-40B4-BE49-F238E27FC236}">
                            <a16:creationId xmlns:a16="http://schemas.microsoft.com/office/drawing/2014/main" xmlns="" id="{9B46ED44-BC65-4685-A28C-7592AD7ACF77}"/>
                          </a:ext>
                        </a:extLst>
                      </p:cNvPr>
                      <p:cNvPicPr/>
                      <p:nvPr/>
                    </p:nvPicPr>
                    <p:blipFill>
                      <a:blip r:embed="rId6"/>
                      <a:stretch>
                        <a:fillRect/>
                      </a:stretch>
                    </p:blipFill>
                    <p:spPr>
                      <a:xfrm>
                        <a:off x="608764" y="1184832"/>
                        <a:ext cx="10907110" cy="3921877"/>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xmlns="" id="{FDE969AA-AABA-4CBA-93BB-48487F34AA2E}"/>
              </a:ext>
            </a:extLst>
          </p:cNvPr>
          <p:cNvSpPr/>
          <p:nvPr/>
        </p:nvSpPr>
        <p:spPr>
          <a:xfrm>
            <a:off x="608764" y="756176"/>
            <a:ext cx="10745036" cy="369332"/>
          </a:xfrm>
          <a:prstGeom prst="rect">
            <a:avLst/>
          </a:prstGeom>
        </p:spPr>
        <p:txBody>
          <a:bodyPr wrap="square">
            <a:spAutoFit/>
          </a:bodyPr>
          <a:lstStyle/>
          <a:p>
            <a:r>
              <a:rPr lang="de-DE" b="1" dirty="0">
                <a:solidFill>
                  <a:srgbClr val="000000"/>
                </a:solidFill>
              </a:rPr>
              <a:t>Kosten pro Beschäftigter nach Beschäftigtengruppe und Trägern 2017</a:t>
            </a:r>
            <a:r>
              <a:rPr lang="de-DE" dirty="0">
                <a:solidFill>
                  <a:prstClr val="black"/>
                </a:solidFill>
              </a:rPr>
              <a:t> </a:t>
            </a:r>
          </a:p>
        </p:txBody>
      </p:sp>
      <p:sp>
        <p:nvSpPr>
          <p:cNvPr id="4" name="Rechteck 3">
            <a:extLst>
              <a:ext uri="{FF2B5EF4-FFF2-40B4-BE49-F238E27FC236}">
                <a16:creationId xmlns:a16="http://schemas.microsoft.com/office/drawing/2014/main" xmlns="" id="{ECF5D383-FC25-49B2-9EBD-DD3214493E93}"/>
              </a:ext>
            </a:extLst>
          </p:cNvPr>
          <p:cNvSpPr/>
          <p:nvPr/>
        </p:nvSpPr>
        <p:spPr>
          <a:xfrm>
            <a:off x="521184" y="6456028"/>
            <a:ext cx="8713557" cy="276999"/>
          </a:xfrm>
          <a:prstGeom prst="rect">
            <a:avLst/>
          </a:prstGeom>
        </p:spPr>
        <p:txBody>
          <a:bodyPr wrap="square">
            <a:spAutoFit/>
          </a:bodyPr>
          <a:lstStyle/>
          <a:p>
            <a:pPr>
              <a:defRPr/>
            </a:pPr>
            <a:r>
              <a:rPr lang="de-DE" sz="1200" b="1" i="1" dirty="0">
                <a:solidFill>
                  <a:prstClr val="black"/>
                </a:solidFill>
              </a:rPr>
              <a:t>Quelle: Destatis, Grunddaten Krankenhäuser, Fachserie 12 Reihe 6.1, verschiedene Jahrgänge, eigene Berechnung</a:t>
            </a:r>
          </a:p>
        </p:txBody>
      </p:sp>
    </p:spTree>
    <p:extLst>
      <p:ext uri="{BB962C8B-B14F-4D97-AF65-F5344CB8AC3E}">
        <p14:creationId xmlns:p14="http://schemas.microsoft.com/office/powerpoint/2010/main" val="230447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4300"/>
            <a:ext cx="10515600" cy="1325563"/>
          </a:xfrm>
        </p:spPr>
        <p:txBody>
          <a:bodyPr/>
          <a:lstStyle/>
          <a:p>
            <a:pPr algn="ctr"/>
            <a:r>
              <a:rPr lang="de-DE" dirty="0"/>
              <a:t>Privatisierung: „Rosinenpicken“</a:t>
            </a:r>
          </a:p>
        </p:txBody>
      </p:sp>
      <p:sp>
        <p:nvSpPr>
          <p:cNvPr id="4" name="Foliennummernplatzhalter 3"/>
          <p:cNvSpPr>
            <a:spLocks noGrp="1"/>
          </p:cNvSpPr>
          <p:nvPr>
            <p:ph type="sldNum" sz="quarter" idx="12"/>
          </p:nvPr>
        </p:nvSpPr>
        <p:spPr>
          <a:xfrm>
            <a:off x="9448800" y="5995565"/>
            <a:ext cx="2743200" cy="365125"/>
          </a:xfrm>
        </p:spPr>
        <p:txBody>
          <a:bodyPr/>
          <a:lstStyle/>
          <a:p>
            <a:pPr>
              <a:defRPr/>
            </a:pPr>
            <a:fld id="{96C42A59-BDC7-4E9F-BE00-B54221B17006}" type="slidenum">
              <a:rPr lang="de-DE" kern="0" smtClean="0">
                <a:solidFill>
                  <a:sysClr val="windowText" lastClr="000000"/>
                </a:solidFill>
              </a:rPr>
              <a:pPr>
                <a:defRPr/>
              </a:pPr>
              <a:t>13</a:t>
            </a:fld>
            <a:endParaRPr lang="de-DE" kern="0" dirty="0">
              <a:solidFill>
                <a:sysClr val="windowText" lastClr="000000"/>
              </a:solidFill>
            </a:endParaRPr>
          </a:p>
        </p:txBody>
      </p:sp>
      <p:sp>
        <p:nvSpPr>
          <p:cNvPr id="5" name="Textfeld 4"/>
          <p:cNvSpPr txBox="1"/>
          <p:nvPr/>
        </p:nvSpPr>
        <p:spPr>
          <a:xfrm>
            <a:off x="10299700" y="892304"/>
            <a:ext cx="1659690" cy="523220"/>
          </a:xfrm>
          <a:prstGeom prst="rect">
            <a:avLst/>
          </a:prstGeom>
          <a:noFill/>
        </p:spPr>
        <p:txBody>
          <a:bodyPr wrap="square" rtlCol="0">
            <a:spAutoFit/>
          </a:bodyPr>
          <a:lstStyle/>
          <a:p>
            <a:r>
              <a:rPr lang="de-DE" sz="1400" b="1" i="1" dirty="0">
                <a:solidFill>
                  <a:prstClr val="black"/>
                </a:solidFill>
              </a:rPr>
              <a:t>Quelle: Destatis, eigene Berechnung</a:t>
            </a:r>
          </a:p>
        </p:txBody>
      </p:sp>
      <p:graphicFrame>
        <p:nvGraphicFramePr>
          <p:cNvPr id="6" name="Objekt 5"/>
          <p:cNvGraphicFramePr>
            <a:graphicFrameLocks noChangeAspect="1"/>
          </p:cNvGraphicFramePr>
          <p:nvPr/>
        </p:nvGraphicFramePr>
        <p:xfrm>
          <a:off x="1745331" y="1016588"/>
          <a:ext cx="8220075" cy="4895850"/>
        </p:xfrm>
        <a:graphic>
          <a:graphicData uri="http://schemas.openxmlformats.org/presentationml/2006/ole">
            <mc:AlternateContent xmlns:mc="http://schemas.openxmlformats.org/markup-compatibility/2006">
              <mc:Choice xmlns:v="urn:schemas-microsoft-com:vml" Requires="v">
                <p:oleObj spid="_x0000_s3075" name="Worksheet" r:id="rId4" imgW="8219957" imgH="4895716" progId="Excel.Sheet.12">
                  <p:embed/>
                </p:oleObj>
              </mc:Choice>
              <mc:Fallback>
                <p:oleObj name="Worksheet" r:id="rId4" imgW="8219957" imgH="4895716" progId="Excel.Sheet.12">
                  <p:embed/>
                  <p:pic>
                    <p:nvPicPr>
                      <p:cNvPr id="6" name="Objekt 5"/>
                      <p:cNvPicPr/>
                      <p:nvPr/>
                    </p:nvPicPr>
                    <p:blipFill>
                      <a:blip r:embed="rId5"/>
                      <a:stretch>
                        <a:fillRect/>
                      </a:stretch>
                    </p:blipFill>
                    <p:spPr>
                      <a:xfrm>
                        <a:off x="1745331" y="1016588"/>
                        <a:ext cx="8220075" cy="4895850"/>
                      </a:xfrm>
                      <a:prstGeom prst="rect">
                        <a:avLst/>
                      </a:prstGeom>
                    </p:spPr>
                  </p:pic>
                </p:oleObj>
              </mc:Fallback>
            </mc:AlternateContent>
          </a:graphicData>
        </a:graphic>
      </p:graphicFrame>
    </p:spTree>
    <p:extLst>
      <p:ext uri="{BB962C8B-B14F-4D97-AF65-F5344CB8AC3E}">
        <p14:creationId xmlns:p14="http://schemas.microsoft.com/office/powerpoint/2010/main" val="369398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Privatisierung: „Rosinenpicken“</a:t>
            </a:r>
          </a:p>
        </p:txBody>
      </p:sp>
      <p:sp>
        <p:nvSpPr>
          <p:cNvPr id="5" name="Foliennummernplatzhalter 4"/>
          <p:cNvSpPr>
            <a:spLocks noGrp="1"/>
          </p:cNvSpPr>
          <p:nvPr>
            <p:ph type="sldNum" sz="quarter" idx="12"/>
          </p:nvPr>
        </p:nvSpPr>
        <p:spPr/>
        <p:txBody>
          <a:bodyPr/>
          <a:lstStyle/>
          <a:p>
            <a:pPr>
              <a:defRPr/>
            </a:pPr>
            <a:fld id="{96C42A59-BDC7-4E9F-BE00-B54221B17006}" type="slidenum">
              <a:rPr lang="de-DE" kern="0" smtClean="0">
                <a:solidFill>
                  <a:sysClr val="windowText" lastClr="000000"/>
                </a:solidFill>
              </a:rPr>
              <a:pPr>
                <a:defRPr/>
              </a:pPr>
              <a:t>14</a:t>
            </a:fld>
            <a:endParaRPr lang="de-DE" kern="0" dirty="0">
              <a:solidFill>
                <a:sysClr val="windowText" lastClr="000000"/>
              </a:solidFill>
            </a:endParaRPr>
          </a:p>
        </p:txBody>
      </p:sp>
      <p:sp>
        <p:nvSpPr>
          <p:cNvPr id="6" name="Rechteck 5"/>
          <p:cNvSpPr/>
          <p:nvPr/>
        </p:nvSpPr>
        <p:spPr>
          <a:xfrm>
            <a:off x="341376" y="1824564"/>
            <a:ext cx="11012424" cy="4135748"/>
          </a:xfrm>
          <a:prstGeom prst="rect">
            <a:avLst/>
          </a:prstGeom>
        </p:spPr>
        <p:txBody>
          <a:bodyPr wrap="square">
            <a:spAutoFit/>
          </a:bodyPr>
          <a:lstStyle/>
          <a:p>
            <a:pPr>
              <a:lnSpc>
                <a:spcPct val="107000"/>
              </a:lnSpc>
              <a:spcAft>
                <a:spcPts val="800"/>
              </a:spcAft>
              <a:defRPr/>
            </a:pPr>
            <a:r>
              <a:rPr lang="de-DE" sz="3600" b="1" kern="50" dirty="0">
                <a:solidFill>
                  <a:srgbClr val="000000"/>
                </a:solidFill>
                <a:ea typeface="Times New Roman" panose="02020603050405020304" pitchFamily="18" charset="0"/>
                <a:cs typeface="Calibri" panose="020F0502020204030204" pitchFamily="34" charset="0"/>
              </a:rPr>
              <a:t>Private behandelten 2017 </a:t>
            </a:r>
            <a:r>
              <a:rPr lang="de-DE" sz="3600" b="1" kern="50" dirty="0">
                <a:solidFill>
                  <a:srgbClr val="FF0000"/>
                </a:solidFill>
                <a:ea typeface="Times New Roman" panose="02020603050405020304" pitchFamily="18" charset="0"/>
                <a:cs typeface="Calibri" panose="020F0502020204030204" pitchFamily="34" charset="0"/>
              </a:rPr>
              <a:t>17 % aller Patienten</a:t>
            </a:r>
            <a:r>
              <a:rPr lang="de-DE" sz="3600" b="1" kern="50" dirty="0">
                <a:solidFill>
                  <a:srgbClr val="000000"/>
                </a:solidFill>
                <a:ea typeface="Times New Roman" panose="02020603050405020304" pitchFamily="18" charset="0"/>
                <a:cs typeface="Calibri" panose="020F0502020204030204" pitchFamily="34" charset="0"/>
              </a:rPr>
              <a:t>, aber</a:t>
            </a:r>
            <a:endParaRPr lang="de-DE" sz="3600" b="1" kern="50" dirty="0">
              <a:solidFill>
                <a:sysClr val="windowText" lastClr="000000"/>
              </a:solidFill>
              <a:ea typeface="SimSun" panose="02010600030101010101" pitchFamily="2" charset="-122"/>
              <a:cs typeface="Calibri" panose="020F0502020204030204" pitchFamily="34" charset="0"/>
            </a:endParaRPr>
          </a:p>
          <a:p>
            <a:pPr marL="742950" lvl="1" indent="-285750">
              <a:lnSpc>
                <a:spcPct val="107000"/>
              </a:lnSpc>
              <a:spcAft>
                <a:spcPts val="800"/>
              </a:spcAft>
              <a:buFont typeface="Wingdings 2" panose="05020102010507070707" pitchFamily="18" charset="2"/>
              <a:buChar char=""/>
              <a:defRPr/>
            </a:pPr>
            <a:r>
              <a:rPr lang="de-DE" sz="3600" b="1" kern="50" dirty="0">
                <a:solidFill>
                  <a:srgbClr val="FF0000"/>
                </a:solidFill>
                <a:ea typeface="Times New Roman" panose="02020603050405020304" pitchFamily="18" charset="0"/>
                <a:cs typeface="Calibri" panose="020F0502020204030204" pitchFamily="34" charset="0"/>
              </a:rPr>
              <a:t>46,3% aller Varizen (Krampfadern-Erkrankungen),</a:t>
            </a:r>
            <a:endParaRPr lang="de-DE" sz="3600" b="1" kern="50" dirty="0">
              <a:solidFill>
                <a:srgbClr val="FF0000"/>
              </a:solidFill>
              <a:ea typeface="SimSun" panose="02010600030101010101" pitchFamily="2" charset="-122"/>
              <a:cs typeface="Calibri" panose="020F0502020204030204" pitchFamily="34" charset="0"/>
            </a:endParaRPr>
          </a:p>
          <a:p>
            <a:pPr marL="742950" lvl="1" indent="-285750">
              <a:lnSpc>
                <a:spcPct val="107000"/>
              </a:lnSpc>
              <a:spcAft>
                <a:spcPts val="800"/>
              </a:spcAft>
              <a:buFont typeface="Wingdings 2" panose="05020102010507070707" pitchFamily="18" charset="2"/>
              <a:buChar char=""/>
              <a:defRPr/>
            </a:pPr>
            <a:r>
              <a:rPr lang="de-DE" sz="3600" b="1" kern="50" dirty="0">
                <a:solidFill>
                  <a:srgbClr val="FF0000"/>
                </a:solidFill>
                <a:ea typeface="Times New Roman" panose="02020603050405020304" pitchFamily="18" charset="0"/>
                <a:cs typeface="Calibri" panose="020F0502020204030204" pitchFamily="34" charset="0"/>
              </a:rPr>
              <a:t>25,9% aller Kniegelenksarthrosen,</a:t>
            </a:r>
            <a:endParaRPr lang="de-DE" sz="3600" b="1" kern="50" dirty="0">
              <a:solidFill>
                <a:srgbClr val="FF0000"/>
              </a:solidFill>
              <a:ea typeface="SimSun" panose="02010600030101010101" pitchFamily="2" charset="-122"/>
              <a:cs typeface="Calibri" panose="020F0502020204030204" pitchFamily="34" charset="0"/>
            </a:endParaRPr>
          </a:p>
          <a:p>
            <a:pPr marL="742950" lvl="1" indent="-285750">
              <a:lnSpc>
                <a:spcPct val="107000"/>
              </a:lnSpc>
              <a:spcAft>
                <a:spcPts val="800"/>
              </a:spcAft>
              <a:buFont typeface="Wingdings 2" panose="05020102010507070707" pitchFamily="18" charset="2"/>
              <a:buChar char=""/>
              <a:defRPr/>
            </a:pPr>
            <a:r>
              <a:rPr lang="de-DE" sz="3600" b="1" kern="50" dirty="0">
                <a:solidFill>
                  <a:srgbClr val="FF0000"/>
                </a:solidFill>
                <a:ea typeface="Times New Roman" panose="02020603050405020304" pitchFamily="18" charset="0"/>
                <a:cs typeface="Calibri" panose="020F0502020204030204" pitchFamily="34" charset="0"/>
              </a:rPr>
              <a:t>24,9% aller Hüftarthrosen,</a:t>
            </a:r>
          </a:p>
          <a:p>
            <a:pPr marL="742950" lvl="1" indent="-285750">
              <a:lnSpc>
                <a:spcPct val="107000"/>
              </a:lnSpc>
              <a:spcAft>
                <a:spcPts val="800"/>
              </a:spcAft>
              <a:buFont typeface="Wingdings 2" panose="05020102010507070707" pitchFamily="18" charset="2"/>
              <a:buChar char=""/>
              <a:defRPr/>
            </a:pPr>
            <a:r>
              <a:rPr lang="de-DE" sz="3600" b="1" kern="50" dirty="0">
                <a:solidFill>
                  <a:srgbClr val="FF0000"/>
                </a:solidFill>
                <a:ea typeface="SimSun" panose="02010600030101010101" pitchFamily="2" charset="-122"/>
                <a:cs typeface="Calibri" panose="020F0502020204030204" pitchFamily="34" charset="0"/>
              </a:rPr>
              <a:t>35,1% aller Bandscheibenschäden,</a:t>
            </a:r>
          </a:p>
          <a:p>
            <a:pPr marL="742950" lvl="1" indent="-285750">
              <a:lnSpc>
                <a:spcPct val="107000"/>
              </a:lnSpc>
              <a:spcAft>
                <a:spcPts val="800"/>
              </a:spcAft>
              <a:buFont typeface="Wingdings 2" panose="05020102010507070707" pitchFamily="18" charset="2"/>
              <a:buChar char=""/>
              <a:defRPr/>
            </a:pPr>
            <a:r>
              <a:rPr lang="de-DE" sz="3600" b="1" kern="50" dirty="0">
                <a:solidFill>
                  <a:srgbClr val="FF0000"/>
                </a:solidFill>
                <a:ea typeface="Times New Roman" panose="02020603050405020304" pitchFamily="18" charset="0"/>
                <a:cs typeface="Calibri" panose="020F0502020204030204" pitchFamily="34" charset="0"/>
              </a:rPr>
              <a:t>24,8% aller Rückenschmerzen</a:t>
            </a:r>
            <a:r>
              <a:rPr lang="de-DE" sz="3600" b="1" kern="50" dirty="0">
                <a:solidFill>
                  <a:srgbClr val="000000"/>
                </a:solidFill>
                <a:ea typeface="Times New Roman" panose="02020603050405020304" pitchFamily="18" charset="0"/>
                <a:cs typeface="Calibri" panose="020F0502020204030204" pitchFamily="34" charset="0"/>
              </a:rPr>
              <a:t> </a:t>
            </a:r>
            <a:endParaRPr lang="de-DE" sz="3600" b="1" kern="50" dirty="0">
              <a:solidFill>
                <a:sysClr val="windowText" lastClr="000000"/>
              </a:solidFill>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30360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E43867F-07CA-4FEA-AE3E-1DEF737D9FAA}"/>
              </a:ext>
            </a:extLst>
          </p:cNvPr>
          <p:cNvSpPr>
            <a:spLocks noGrp="1"/>
          </p:cNvSpPr>
          <p:nvPr>
            <p:ph type="title"/>
          </p:nvPr>
        </p:nvSpPr>
        <p:spPr>
          <a:xfrm>
            <a:off x="905435" y="2380130"/>
            <a:ext cx="10515600" cy="1325563"/>
          </a:xfrm>
        </p:spPr>
        <p:txBody>
          <a:bodyPr>
            <a:normAutofit/>
          </a:bodyPr>
          <a:lstStyle/>
          <a:p>
            <a:r>
              <a:rPr lang="de-DE" sz="8800" dirty="0"/>
              <a:t>Die großen Player</a:t>
            </a:r>
          </a:p>
        </p:txBody>
      </p:sp>
      <p:sp>
        <p:nvSpPr>
          <p:cNvPr id="4" name="Foliennummernplatzhalter 3">
            <a:extLst>
              <a:ext uri="{FF2B5EF4-FFF2-40B4-BE49-F238E27FC236}">
                <a16:creationId xmlns:a16="http://schemas.microsoft.com/office/drawing/2014/main" xmlns="" id="{6D1D9B82-BAF3-4551-B798-7FBD6EC8EBE8}"/>
              </a:ext>
            </a:extLst>
          </p:cNvPr>
          <p:cNvSpPr>
            <a:spLocks noGrp="1"/>
          </p:cNvSpPr>
          <p:nvPr>
            <p:ph type="sldNum" sz="quarter" idx="12"/>
          </p:nvPr>
        </p:nvSpPr>
        <p:spPr/>
        <p:txBody>
          <a:bodyPr/>
          <a:lstStyle/>
          <a:p>
            <a:fld id="{B0DC4106-D9F5-4DCC-B15D-428545D275B1}" type="slidenum">
              <a:rPr lang="de-DE" smtClean="0">
                <a:solidFill>
                  <a:prstClr val="black">
                    <a:tint val="75000"/>
                  </a:prstClr>
                </a:solidFill>
              </a:rPr>
              <a:pPr/>
              <a:t>15</a:t>
            </a:fld>
            <a:endParaRPr lang="de-DE">
              <a:solidFill>
                <a:prstClr val="black">
                  <a:tint val="75000"/>
                </a:prstClr>
              </a:solidFill>
            </a:endParaRPr>
          </a:p>
        </p:txBody>
      </p:sp>
    </p:spTree>
    <p:extLst>
      <p:ext uri="{BB962C8B-B14F-4D97-AF65-F5344CB8AC3E}">
        <p14:creationId xmlns:p14="http://schemas.microsoft.com/office/powerpoint/2010/main" val="33693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C013312-4C01-4488-ABAA-F146F83FBB71}"/>
              </a:ext>
            </a:extLst>
          </p:cNvPr>
          <p:cNvSpPr>
            <a:spLocks noGrp="1"/>
          </p:cNvSpPr>
          <p:nvPr>
            <p:ph type="title"/>
          </p:nvPr>
        </p:nvSpPr>
        <p:spPr/>
        <p:txBody>
          <a:bodyPr>
            <a:normAutofit/>
          </a:bodyPr>
          <a:lstStyle/>
          <a:p>
            <a:r>
              <a:rPr lang="de-DE" sz="5400" dirty="0"/>
              <a:t>Rekommunalisierung - aber wie?</a:t>
            </a:r>
          </a:p>
        </p:txBody>
      </p:sp>
      <p:sp>
        <p:nvSpPr>
          <p:cNvPr id="3" name="Inhaltsplatzhalter 2">
            <a:extLst>
              <a:ext uri="{FF2B5EF4-FFF2-40B4-BE49-F238E27FC236}">
                <a16:creationId xmlns:a16="http://schemas.microsoft.com/office/drawing/2014/main" xmlns="" id="{757E997B-6918-4A76-8E93-925618A6C640}"/>
              </a:ext>
            </a:extLst>
          </p:cNvPr>
          <p:cNvSpPr>
            <a:spLocks noGrp="1"/>
          </p:cNvSpPr>
          <p:nvPr>
            <p:ph idx="1"/>
          </p:nvPr>
        </p:nvSpPr>
        <p:spPr/>
        <p:txBody>
          <a:bodyPr/>
          <a:lstStyle/>
          <a:p>
            <a:r>
              <a:rPr lang="de-DE" sz="3600" b="1" dirty="0"/>
              <a:t>Hohe Hürden:</a:t>
            </a:r>
          </a:p>
          <a:p>
            <a:pPr lvl="1"/>
            <a:r>
              <a:rPr lang="de-DE" sz="3200" dirty="0"/>
              <a:t>GG Art. 12 (Berufsfreiheit)</a:t>
            </a:r>
          </a:p>
          <a:p>
            <a:pPr lvl="1"/>
            <a:r>
              <a:rPr lang="de-DE" sz="3200" dirty="0"/>
              <a:t>EU-Wettbewerbsrecht</a:t>
            </a:r>
          </a:p>
          <a:p>
            <a:pPr lvl="1"/>
            <a:r>
              <a:rPr lang="de-DE" sz="3200" dirty="0"/>
              <a:t>Finanznot der Kommunen verhindert Rückkauf</a:t>
            </a:r>
          </a:p>
          <a:p>
            <a:pPr>
              <a:lnSpc>
                <a:spcPct val="150000"/>
              </a:lnSpc>
            </a:pPr>
            <a:r>
              <a:rPr lang="de-DE" sz="3600" b="1" dirty="0"/>
              <a:t>Aber: Ohne Gewinne kein privates Engagement</a:t>
            </a:r>
          </a:p>
          <a:p>
            <a:pPr>
              <a:lnSpc>
                <a:spcPct val="150000"/>
              </a:lnSpc>
            </a:pPr>
            <a:r>
              <a:rPr lang="de-DE" sz="3600" b="1" dirty="0">
                <a:solidFill>
                  <a:srgbClr val="FF0000"/>
                </a:solidFill>
              </a:rPr>
              <a:t>Deshalb: Gewinnverbot und Abschaffung der DRGs</a:t>
            </a:r>
          </a:p>
          <a:p>
            <a:endParaRPr lang="de-DE" dirty="0"/>
          </a:p>
        </p:txBody>
      </p:sp>
      <p:sp>
        <p:nvSpPr>
          <p:cNvPr id="4" name="Foliennummernplatzhalter 3">
            <a:extLst>
              <a:ext uri="{FF2B5EF4-FFF2-40B4-BE49-F238E27FC236}">
                <a16:creationId xmlns:a16="http://schemas.microsoft.com/office/drawing/2014/main" xmlns="" id="{EA19A4F6-77B7-4254-8082-037BBD421F2E}"/>
              </a:ext>
            </a:extLst>
          </p:cNvPr>
          <p:cNvSpPr>
            <a:spLocks noGrp="1"/>
          </p:cNvSpPr>
          <p:nvPr>
            <p:ph type="sldNum" sz="quarter" idx="12"/>
          </p:nvPr>
        </p:nvSpPr>
        <p:spPr/>
        <p:txBody>
          <a:bodyPr/>
          <a:lstStyle/>
          <a:p>
            <a:fld id="{B0DC4106-D9F5-4DCC-B15D-428545D275B1}" type="slidenum">
              <a:rPr lang="de-DE" smtClean="0">
                <a:solidFill>
                  <a:prstClr val="black">
                    <a:tint val="75000"/>
                  </a:prstClr>
                </a:solidFill>
              </a:rPr>
              <a:pPr/>
              <a:t>16</a:t>
            </a:fld>
            <a:endParaRPr lang="de-DE">
              <a:solidFill>
                <a:prstClr val="black">
                  <a:tint val="75000"/>
                </a:prstClr>
              </a:solidFill>
            </a:endParaRPr>
          </a:p>
        </p:txBody>
      </p:sp>
    </p:spTree>
    <p:extLst>
      <p:ext uri="{BB962C8B-B14F-4D97-AF65-F5344CB8AC3E}">
        <p14:creationId xmlns:p14="http://schemas.microsoft.com/office/powerpoint/2010/main" val="372110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spcAft>
                <a:spcPts val="1200"/>
              </a:spcAft>
              <a:defRPr/>
            </a:pPr>
            <a:r>
              <a:rPr lang="de-DE" sz="3200" dirty="0"/>
              <a:t>Der Weg zur Abschaffung der DRGs:</a:t>
            </a:r>
          </a:p>
        </p:txBody>
      </p:sp>
      <p:sp>
        <p:nvSpPr>
          <p:cNvPr id="65539" name="Rectangle 3"/>
          <p:cNvSpPr>
            <a:spLocks noGrp="1" noChangeArrowheads="1"/>
          </p:cNvSpPr>
          <p:nvPr>
            <p:ph idx="1"/>
          </p:nvPr>
        </p:nvSpPr>
        <p:spPr>
          <a:xfrm>
            <a:off x="544606" y="1492624"/>
            <a:ext cx="11174506" cy="4684339"/>
          </a:xfrm>
        </p:spPr>
        <p:txBody>
          <a:bodyPr>
            <a:normAutofit/>
          </a:bodyPr>
          <a:lstStyle/>
          <a:p>
            <a:pPr eaLnBrk="1" hangingPunct="1">
              <a:spcBef>
                <a:spcPct val="30000"/>
              </a:spcBef>
              <a:defRPr/>
            </a:pPr>
            <a:r>
              <a:rPr lang="de-DE" b="1" dirty="0"/>
              <a:t>Wiedereinführung von Elementen der Selbstkostendeckung</a:t>
            </a:r>
          </a:p>
          <a:p>
            <a:pPr lvl="1" eaLnBrk="1" hangingPunct="1">
              <a:spcBef>
                <a:spcPts val="1800"/>
              </a:spcBef>
              <a:defRPr/>
            </a:pPr>
            <a:r>
              <a:rPr lang="de-DE" dirty="0"/>
              <a:t>Zuschläge für Maximalversorgung, Ausbildung usw.</a:t>
            </a:r>
          </a:p>
          <a:p>
            <a:pPr lvl="1" eaLnBrk="1" hangingPunct="1">
              <a:spcBef>
                <a:spcPts val="1800"/>
              </a:spcBef>
              <a:defRPr/>
            </a:pPr>
            <a:r>
              <a:rPr lang="de-DE" dirty="0"/>
              <a:t>Auskömmliche Sicherstellungszuschläge für bedarfsnotwendige Krankenhäuser der Grund- und Regelversorgung in ländlichen Regionen</a:t>
            </a:r>
          </a:p>
          <a:p>
            <a:pPr lvl="1" eaLnBrk="1" hangingPunct="1">
              <a:spcBef>
                <a:spcPts val="1800"/>
              </a:spcBef>
              <a:defRPr/>
            </a:pPr>
            <a:r>
              <a:rPr lang="de-DE" dirty="0"/>
              <a:t>Finanzierung von best. Kosten außerhalb DRGs (Extremkostenfälle)</a:t>
            </a:r>
          </a:p>
          <a:p>
            <a:pPr lvl="1" eaLnBrk="1" hangingPunct="1">
              <a:spcBef>
                <a:spcPts val="1800"/>
              </a:spcBef>
              <a:defRPr/>
            </a:pPr>
            <a:r>
              <a:rPr lang="de-DE" dirty="0"/>
              <a:t>Automatischer Ausgleich für Preissteigerungen und Tariferhöhungen</a:t>
            </a:r>
          </a:p>
          <a:p>
            <a:pPr lvl="1" eaLnBrk="1" hangingPunct="1">
              <a:spcBef>
                <a:spcPts val="1800"/>
              </a:spcBef>
              <a:defRPr/>
            </a:pPr>
            <a:r>
              <a:rPr lang="de-DE" dirty="0"/>
              <a:t>Finanzierung für Vorhaltung von Behandlungskapazitäten für Notfälle und Katastrophensituationen (personelle und räumliche Ressourcen)</a:t>
            </a:r>
          </a:p>
          <a:p>
            <a:pPr>
              <a:spcBef>
                <a:spcPts val="1800"/>
              </a:spcBef>
              <a:defRPr/>
            </a:pPr>
            <a:r>
              <a:rPr lang="de-DE" b="1" dirty="0"/>
              <a:t>Gesetzliche Personalbedarfsvorgaben mit voller Refinanzierung</a:t>
            </a:r>
            <a:endParaRPr lang="de-DE" dirty="0"/>
          </a:p>
        </p:txBody>
      </p:sp>
      <p:sp>
        <p:nvSpPr>
          <p:cNvPr id="3" name="Foliennummernplatzhalter 2"/>
          <p:cNvSpPr>
            <a:spLocks noGrp="1"/>
          </p:cNvSpPr>
          <p:nvPr>
            <p:ph type="sldNum" sz="quarter" idx="12"/>
          </p:nvPr>
        </p:nvSpPr>
        <p:spPr/>
        <p:txBody>
          <a:bodyPr/>
          <a:lstStyle/>
          <a:p>
            <a:fld id="{96C42A59-BDC7-4E9F-BE00-B54221B17006}" type="slidenum">
              <a:rPr lang="de-DE" smtClean="0">
                <a:solidFill>
                  <a:prstClr val="black">
                    <a:tint val="75000"/>
                  </a:prstClr>
                </a:solidFill>
              </a:rPr>
              <a:pPr/>
              <a:t>17</a:t>
            </a:fld>
            <a:endParaRPr lang="de-DE">
              <a:solidFill>
                <a:prstClr val="black">
                  <a:tint val="75000"/>
                </a:prstClr>
              </a:solidFill>
            </a:endParaRPr>
          </a:p>
        </p:txBody>
      </p:sp>
    </p:spTree>
    <p:extLst>
      <p:ext uri="{BB962C8B-B14F-4D97-AF65-F5344CB8AC3E}">
        <p14:creationId xmlns:p14="http://schemas.microsoft.com/office/powerpoint/2010/main" val="330095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de-DE" sz="3200" b="1" u="sng" dirty="0"/>
              <a:t>Alternativen - 1</a:t>
            </a:r>
          </a:p>
        </p:txBody>
      </p:sp>
      <p:sp>
        <p:nvSpPr>
          <p:cNvPr id="67587" name="Rectangle 3"/>
          <p:cNvSpPr>
            <a:spLocks noGrp="1" noChangeArrowheads="1"/>
          </p:cNvSpPr>
          <p:nvPr>
            <p:ph idx="1"/>
          </p:nvPr>
        </p:nvSpPr>
        <p:spPr>
          <a:xfrm>
            <a:off x="838200" y="1248850"/>
            <a:ext cx="10515600" cy="4351338"/>
          </a:xfrm>
        </p:spPr>
        <p:txBody>
          <a:bodyPr>
            <a:normAutofit lnSpcReduction="10000"/>
          </a:bodyPr>
          <a:lstStyle/>
          <a:p>
            <a:pPr algn="ctr" eaLnBrk="1" hangingPunct="1">
              <a:lnSpc>
                <a:spcPct val="90000"/>
              </a:lnSpc>
              <a:buFont typeface="Wingdings" panose="05000000000000000000" pitchFamily="2" charset="2"/>
              <a:buNone/>
              <a:defRPr/>
            </a:pPr>
            <a:endParaRPr lang="de-DE" b="1" u="sng" dirty="0"/>
          </a:p>
          <a:p>
            <a:pPr eaLnBrk="1" hangingPunct="1">
              <a:lnSpc>
                <a:spcPct val="90000"/>
              </a:lnSpc>
              <a:defRPr/>
            </a:pPr>
            <a:r>
              <a:rPr lang="de-DE" b="1" dirty="0"/>
              <a:t>Trennung der Leistungserbringung von der Bezahlung der Leistungserbringer</a:t>
            </a:r>
          </a:p>
          <a:p>
            <a:pPr lvl="1" eaLnBrk="1" hangingPunct="1">
              <a:lnSpc>
                <a:spcPct val="90000"/>
              </a:lnSpc>
              <a:buFont typeface="Wingdings" panose="05000000000000000000" pitchFamily="2" charset="2"/>
              <a:buNone/>
              <a:defRPr/>
            </a:pPr>
            <a:endParaRPr lang="de-DE" dirty="0"/>
          </a:p>
          <a:p>
            <a:pPr lvl="1">
              <a:defRPr/>
            </a:pPr>
            <a:r>
              <a:rPr lang="de-DE" dirty="0"/>
              <a:t>Vergütung der notwendigen und wirtschaftlich erbrachten Kosten der Krankenhäuser</a:t>
            </a:r>
          </a:p>
          <a:p>
            <a:pPr marL="457200" lvl="1" indent="0">
              <a:buNone/>
              <a:defRPr/>
            </a:pPr>
            <a:endParaRPr lang="de-DE" dirty="0"/>
          </a:p>
          <a:p>
            <a:pPr lvl="1">
              <a:defRPr/>
            </a:pPr>
            <a:r>
              <a:rPr lang="de-DE" dirty="0"/>
              <a:t>Verbot von Bonuszahlungen an leitende Ärzte/Ärztinnen für die Erfüllung betriebswirtschaftlicher Ziele</a:t>
            </a:r>
          </a:p>
          <a:p>
            <a:pPr marL="457200" lvl="1" indent="0">
              <a:buNone/>
              <a:defRPr/>
            </a:pPr>
            <a:endParaRPr lang="de-DE" dirty="0"/>
          </a:p>
          <a:p>
            <a:pPr lvl="1">
              <a:defRPr/>
            </a:pPr>
            <a:r>
              <a:rPr lang="de-DE" dirty="0"/>
              <a:t>Festgehalt auch für niedergelassene Ärzte/Ärztinnen</a:t>
            </a:r>
          </a:p>
          <a:p>
            <a:pPr lvl="1">
              <a:buNone/>
              <a:defRPr/>
            </a:pPr>
            <a:endParaRPr lang="de-DE" dirty="0"/>
          </a:p>
          <a:p>
            <a:pPr lvl="1" eaLnBrk="1" hangingPunct="1">
              <a:lnSpc>
                <a:spcPct val="90000"/>
              </a:lnSpc>
              <a:defRPr/>
            </a:pPr>
            <a:endParaRPr lang="de-DE" dirty="0"/>
          </a:p>
        </p:txBody>
      </p:sp>
      <p:sp>
        <p:nvSpPr>
          <p:cNvPr id="3" name="Foliennummernplatzhalter 2"/>
          <p:cNvSpPr>
            <a:spLocks noGrp="1"/>
          </p:cNvSpPr>
          <p:nvPr>
            <p:ph type="sldNum" sz="quarter" idx="12"/>
          </p:nvPr>
        </p:nvSpPr>
        <p:spPr/>
        <p:txBody>
          <a:bodyPr/>
          <a:lstStyle/>
          <a:p>
            <a:fld id="{96C42A59-BDC7-4E9F-BE00-B54221B17006}" type="slidenum">
              <a:rPr lang="de-DE" smtClean="0">
                <a:solidFill>
                  <a:prstClr val="black">
                    <a:tint val="75000"/>
                  </a:prstClr>
                </a:solidFill>
              </a:rPr>
              <a:pPr/>
              <a:t>18</a:t>
            </a:fld>
            <a:endParaRPr lang="de-DE">
              <a:solidFill>
                <a:prstClr val="black">
                  <a:tint val="75000"/>
                </a:prstClr>
              </a:solidFill>
            </a:endParaRPr>
          </a:p>
        </p:txBody>
      </p:sp>
    </p:spTree>
    <p:extLst>
      <p:ext uri="{BB962C8B-B14F-4D97-AF65-F5344CB8AC3E}">
        <p14:creationId xmlns:p14="http://schemas.microsoft.com/office/powerpoint/2010/main" val="68831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de-DE" sz="3200" b="1" u="sng" dirty="0"/>
              <a:t>Alternativen - 2 </a:t>
            </a:r>
          </a:p>
        </p:txBody>
      </p:sp>
      <p:sp>
        <p:nvSpPr>
          <p:cNvPr id="56323" name="Rectangle 3"/>
          <p:cNvSpPr>
            <a:spLocks noGrp="1" noChangeArrowheads="1"/>
          </p:cNvSpPr>
          <p:nvPr>
            <p:ph idx="1"/>
          </p:nvPr>
        </p:nvSpPr>
        <p:spPr/>
        <p:txBody>
          <a:bodyPr/>
          <a:lstStyle/>
          <a:p>
            <a:pPr algn="ctr" eaLnBrk="1" hangingPunct="1">
              <a:lnSpc>
                <a:spcPct val="80000"/>
              </a:lnSpc>
              <a:buFont typeface="Wingdings" panose="05000000000000000000" pitchFamily="2" charset="2"/>
              <a:buNone/>
              <a:defRPr/>
            </a:pPr>
            <a:endParaRPr lang="de-DE" b="1" u="sng" dirty="0"/>
          </a:p>
          <a:p>
            <a:pPr eaLnBrk="1" hangingPunct="1">
              <a:lnSpc>
                <a:spcPct val="80000"/>
              </a:lnSpc>
              <a:defRPr/>
            </a:pPr>
            <a:r>
              <a:rPr lang="de-DE" b="1" dirty="0"/>
              <a:t>Steuerung der Solidarsysteme über </a:t>
            </a:r>
            <a:r>
              <a:rPr lang="de-DE" b="1" dirty="0">
                <a:solidFill>
                  <a:srgbClr val="FF0000"/>
                </a:solidFill>
              </a:rPr>
              <a:t>Regelungen, Vorgaben, Aushandlungsprozesse</a:t>
            </a:r>
            <a:r>
              <a:rPr lang="de-DE" b="1" dirty="0"/>
              <a:t> nicht über Preise und Geld</a:t>
            </a:r>
          </a:p>
          <a:p>
            <a:pPr lvl="1" eaLnBrk="1" hangingPunct="1">
              <a:lnSpc>
                <a:spcPct val="80000"/>
              </a:lnSpc>
              <a:defRPr/>
            </a:pPr>
            <a:endParaRPr lang="de-DE" dirty="0"/>
          </a:p>
          <a:p>
            <a:pPr lvl="1" eaLnBrk="1" hangingPunct="1">
              <a:lnSpc>
                <a:spcPct val="80000"/>
              </a:lnSpc>
              <a:spcBef>
                <a:spcPct val="30000"/>
              </a:spcBef>
              <a:defRPr/>
            </a:pPr>
            <a:r>
              <a:rPr lang="de-DE" dirty="0"/>
              <a:t>Regionale Ermittlung des Bedarfs</a:t>
            </a:r>
          </a:p>
          <a:p>
            <a:pPr lvl="1" eaLnBrk="1" hangingPunct="1">
              <a:lnSpc>
                <a:spcPct val="80000"/>
              </a:lnSpc>
              <a:spcBef>
                <a:spcPct val="30000"/>
              </a:spcBef>
              <a:defRPr/>
            </a:pPr>
            <a:r>
              <a:rPr lang="de-DE" dirty="0"/>
              <a:t>Festlegung der notwendigen Versorgungseinrichtungen</a:t>
            </a:r>
          </a:p>
          <a:p>
            <a:pPr lvl="1" eaLnBrk="1" hangingPunct="1">
              <a:lnSpc>
                <a:spcPct val="80000"/>
              </a:lnSpc>
              <a:spcBef>
                <a:spcPct val="30000"/>
              </a:spcBef>
              <a:defRPr/>
            </a:pPr>
            <a:r>
              <a:rPr lang="de-DE" dirty="0"/>
              <a:t>Zuweisung der notwendigen Mittel</a:t>
            </a:r>
          </a:p>
          <a:p>
            <a:pPr lvl="1" eaLnBrk="1" hangingPunct="1">
              <a:lnSpc>
                <a:spcPct val="80000"/>
              </a:lnSpc>
              <a:spcBef>
                <a:spcPct val="30000"/>
              </a:spcBef>
              <a:defRPr/>
            </a:pPr>
            <a:r>
              <a:rPr lang="de-DE" dirty="0"/>
              <a:t>Qualitätskontrolle und Wirtschaftlichkeitskontrolle</a:t>
            </a:r>
          </a:p>
        </p:txBody>
      </p:sp>
      <p:sp>
        <p:nvSpPr>
          <p:cNvPr id="3" name="Foliennummernplatzhalter 2"/>
          <p:cNvSpPr>
            <a:spLocks noGrp="1"/>
          </p:cNvSpPr>
          <p:nvPr>
            <p:ph type="sldNum" sz="quarter" idx="12"/>
          </p:nvPr>
        </p:nvSpPr>
        <p:spPr/>
        <p:txBody>
          <a:bodyPr/>
          <a:lstStyle/>
          <a:p>
            <a:fld id="{96C42A59-BDC7-4E9F-BE00-B54221B17006}" type="slidenum">
              <a:rPr lang="de-DE" smtClean="0">
                <a:solidFill>
                  <a:prstClr val="black">
                    <a:tint val="75000"/>
                  </a:prstClr>
                </a:solidFill>
              </a:rPr>
              <a:pPr/>
              <a:t>19</a:t>
            </a:fld>
            <a:endParaRPr lang="de-DE">
              <a:solidFill>
                <a:prstClr val="black">
                  <a:tint val="75000"/>
                </a:prstClr>
              </a:solidFill>
            </a:endParaRPr>
          </a:p>
        </p:txBody>
      </p:sp>
    </p:spTree>
    <p:extLst>
      <p:ext uri="{BB962C8B-B14F-4D97-AF65-F5344CB8AC3E}">
        <p14:creationId xmlns:p14="http://schemas.microsoft.com/office/powerpoint/2010/main" val="165185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05BB646-C68E-49F0-989C-7A4B5DD64793}"/>
              </a:ext>
            </a:extLst>
          </p:cNvPr>
          <p:cNvSpPr>
            <a:spLocks noGrp="1"/>
          </p:cNvSpPr>
          <p:nvPr>
            <p:ph type="title"/>
          </p:nvPr>
        </p:nvSpPr>
        <p:spPr>
          <a:xfrm>
            <a:off x="751572" y="125128"/>
            <a:ext cx="10515600" cy="921302"/>
          </a:xfrm>
        </p:spPr>
        <p:txBody>
          <a:bodyPr/>
          <a:lstStyle/>
          <a:p>
            <a:r>
              <a:rPr lang="de-DE" dirty="0"/>
              <a:t>Neoliberalismus - Ideologie der Privatisierung </a:t>
            </a:r>
          </a:p>
        </p:txBody>
      </p:sp>
      <p:sp>
        <p:nvSpPr>
          <p:cNvPr id="3" name="Inhaltsplatzhalter 2">
            <a:extLst>
              <a:ext uri="{FF2B5EF4-FFF2-40B4-BE49-F238E27FC236}">
                <a16:creationId xmlns:a16="http://schemas.microsoft.com/office/drawing/2014/main" xmlns="" id="{0F20AA79-6604-456A-9FC3-E96C217C9A16}"/>
              </a:ext>
            </a:extLst>
          </p:cNvPr>
          <p:cNvSpPr>
            <a:spLocks noGrp="1"/>
          </p:cNvSpPr>
          <p:nvPr>
            <p:ph idx="1"/>
          </p:nvPr>
        </p:nvSpPr>
        <p:spPr>
          <a:xfrm>
            <a:off x="423583" y="1001028"/>
            <a:ext cx="11248464" cy="5715778"/>
          </a:xfrm>
        </p:spPr>
        <p:txBody>
          <a:bodyPr>
            <a:normAutofit fontScale="77500" lnSpcReduction="20000"/>
          </a:bodyPr>
          <a:lstStyle/>
          <a:p>
            <a:r>
              <a:rPr lang="de-DE" sz="3100" dirty="0"/>
              <a:t>Hauptvertreter: Milton Friedman und Friedrich von Hajek</a:t>
            </a:r>
          </a:p>
          <a:p>
            <a:r>
              <a:rPr lang="de-DE" sz="3100" dirty="0"/>
              <a:t>Der Markt ist allen anderen Formen des Wirtschaftens überlegen, in ihn darf deshalb nicht eingegriffen werden.</a:t>
            </a:r>
          </a:p>
          <a:p>
            <a:r>
              <a:rPr lang="de-DE" sz="3100" dirty="0"/>
              <a:t>Einzige akzeptable Aufgabe des Staates ist die Aufrechterhaltung des Privateigentums und des freien Marktes</a:t>
            </a:r>
          </a:p>
          <a:p>
            <a:r>
              <a:rPr lang="de-DE" sz="3100" dirty="0"/>
              <a:t>Aus allen anderen Aufgaben muss er sich zurückziehen („schlanker Staat“), weil nur ohne „äußere Eingriffe“ die Überlegenheit des Marktes gewährleistet werden kann.</a:t>
            </a:r>
          </a:p>
          <a:p>
            <a:r>
              <a:rPr lang="de-DE" sz="3100" dirty="0"/>
              <a:t>Abbau von Regelungen und Vorschriften, damit die Marktmechanismen ungestört wirken können („Standard-Pranger“)</a:t>
            </a:r>
          </a:p>
          <a:p>
            <a:r>
              <a:rPr lang="de-DE" sz="3100" dirty="0"/>
              <a:t>Menschenbild eines nutzenoptimierenden „homo </a:t>
            </a:r>
            <a:r>
              <a:rPr lang="de-DE" sz="3100" dirty="0" err="1"/>
              <a:t>öconomicus</a:t>
            </a:r>
            <a:r>
              <a:rPr lang="de-DE" sz="3100" dirty="0"/>
              <a:t>“ ohne soziale Eigenschaften und nur von Eigennutz getrieben</a:t>
            </a:r>
          </a:p>
          <a:p>
            <a:r>
              <a:rPr lang="de-DE" sz="3100" dirty="0"/>
              <a:t>Freiheit als Abwesenheit von gewolltem Zwang.  Soziale Zwänge gibt es nicht.</a:t>
            </a:r>
            <a:br>
              <a:rPr lang="de-DE" sz="3100" dirty="0"/>
            </a:br>
            <a:r>
              <a:rPr lang="de-DE" sz="3100" dirty="0"/>
              <a:t>Die Verhältnisse bzw. der Markt können keinen Zwang ausüben.</a:t>
            </a:r>
          </a:p>
          <a:p>
            <a:r>
              <a:rPr lang="de-DE" sz="3100" dirty="0"/>
              <a:t>Demokratiefeindlich, weil die Demokratie auf „die Unterstützung auch der Schlechtesten" angewiesen ist.</a:t>
            </a:r>
          </a:p>
          <a:p>
            <a:r>
              <a:rPr lang="de-DE" sz="3100" b="1" dirty="0">
                <a:solidFill>
                  <a:srgbClr val="FF0000"/>
                </a:solidFill>
              </a:rPr>
              <a:t>Übertragung der Prinzipien des Marktes auf alle Lebensbereiche</a:t>
            </a:r>
            <a:endParaRPr lang="de-DE" sz="2000" b="1" dirty="0">
              <a:solidFill>
                <a:srgbClr val="FF0000"/>
              </a:solidFill>
            </a:endParaRPr>
          </a:p>
        </p:txBody>
      </p:sp>
      <p:sp>
        <p:nvSpPr>
          <p:cNvPr id="4" name="Foliennummernplatzhalter 3">
            <a:extLst>
              <a:ext uri="{FF2B5EF4-FFF2-40B4-BE49-F238E27FC236}">
                <a16:creationId xmlns:a16="http://schemas.microsoft.com/office/drawing/2014/main" xmlns="" id="{35618387-D6FF-4BBC-92A9-21E8331C9D8A}"/>
              </a:ext>
            </a:extLst>
          </p:cNvPr>
          <p:cNvSpPr>
            <a:spLocks noGrp="1"/>
          </p:cNvSpPr>
          <p:nvPr>
            <p:ph type="sldNum" sz="quarter" idx="12"/>
          </p:nvPr>
        </p:nvSpPr>
        <p:spPr/>
        <p:txBody>
          <a:bodyPr/>
          <a:lstStyle/>
          <a:p>
            <a:fld id="{B0DC4106-D9F5-4DCC-B15D-428545D275B1}" type="slidenum">
              <a:rPr lang="de-DE" smtClean="0">
                <a:solidFill>
                  <a:prstClr val="black">
                    <a:tint val="75000"/>
                  </a:prstClr>
                </a:solidFill>
              </a:rPr>
              <a:pPr/>
              <a:t>2</a:t>
            </a:fld>
            <a:endParaRPr lang="de-DE">
              <a:solidFill>
                <a:prstClr val="black">
                  <a:tint val="75000"/>
                </a:prstClr>
              </a:solidFill>
            </a:endParaRPr>
          </a:p>
        </p:txBody>
      </p:sp>
    </p:spTree>
    <p:extLst>
      <p:ext uri="{BB962C8B-B14F-4D97-AF65-F5344CB8AC3E}">
        <p14:creationId xmlns:p14="http://schemas.microsoft.com/office/powerpoint/2010/main" val="155306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Forderungen unseres Bündnisses</a:t>
            </a:r>
          </a:p>
        </p:txBody>
      </p:sp>
      <p:sp>
        <p:nvSpPr>
          <p:cNvPr id="3" name="Inhaltsplatzhalter 2"/>
          <p:cNvSpPr>
            <a:spLocks noGrp="1"/>
          </p:cNvSpPr>
          <p:nvPr>
            <p:ph idx="1"/>
          </p:nvPr>
        </p:nvSpPr>
        <p:spPr>
          <a:xfrm>
            <a:off x="838200" y="1325563"/>
            <a:ext cx="10515600" cy="4851400"/>
          </a:xfrm>
        </p:spPr>
        <p:txBody>
          <a:bodyPr>
            <a:normAutofit fontScale="85000" lnSpcReduction="20000"/>
          </a:bodyPr>
          <a:lstStyle/>
          <a:p>
            <a:pPr>
              <a:spcBef>
                <a:spcPts val="1800"/>
              </a:spcBef>
            </a:pPr>
            <a:r>
              <a:rPr lang="de-DE" dirty="0"/>
              <a:t>Krankenhäuser müssen wieder Einrichtungen der öffentlichen Daseinsfürsorge werden</a:t>
            </a:r>
          </a:p>
          <a:p>
            <a:pPr>
              <a:spcBef>
                <a:spcPts val="1800"/>
              </a:spcBef>
            </a:pPr>
            <a:r>
              <a:rPr lang="de-DE" dirty="0"/>
              <a:t>Verbot der Gewinnerzielung </a:t>
            </a:r>
          </a:p>
          <a:p>
            <a:pPr>
              <a:spcBef>
                <a:spcPts val="1800"/>
              </a:spcBef>
            </a:pPr>
            <a:r>
              <a:rPr lang="de-DE" dirty="0"/>
              <a:t>Volle Finanzierung der für die Behandlung erforderlichen Personal- und Sachkosten </a:t>
            </a:r>
            <a:r>
              <a:rPr lang="de-DE" b="1" dirty="0">
                <a:solidFill>
                  <a:srgbClr val="FF0000"/>
                </a:solidFill>
              </a:rPr>
              <a:t>(Selbstkostendeckung)</a:t>
            </a:r>
          </a:p>
          <a:p>
            <a:pPr>
              <a:spcBef>
                <a:spcPts val="1800"/>
              </a:spcBef>
            </a:pPr>
            <a:r>
              <a:rPr lang="de-DE" dirty="0"/>
              <a:t>Gesetzliche Festsetzung der Personalbemessung für alle Berufsgruppen</a:t>
            </a:r>
          </a:p>
          <a:p>
            <a:pPr>
              <a:spcBef>
                <a:spcPts val="1800"/>
              </a:spcBef>
            </a:pPr>
            <a:r>
              <a:rPr lang="de-DE" dirty="0"/>
              <a:t>Planung des Bedarfes und der Ausstattung der Krankenhäuser durch Länder, Kommunen und betroffene gesellschaftliche Gruppierungen nach den Regeln der demokratischen Beteiligung und Kontrolle</a:t>
            </a:r>
          </a:p>
          <a:p>
            <a:pPr>
              <a:spcBef>
                <a:spcPts val="1800"/>
              </a:spcBef>
            </a:pPr>
            <a:r>
              <a:rPr lang="de-DE" dirty="0"/>
              <a:t>Gesetzliche Garantie für die vollständige Übernahme der Investitionskosten der im Landeskrankenhausplan genehmigten Krankenhäuser durch die Länder</a:t>
            </a:r>
          </a:p>
          <a:p>
            <a:pPr>
              <a:spcBef>
                <a:spcPts val="1800"/>
              </a:spcBef>
            </a:pPr>
            <a:r>
              <a:rPr lang="de-DE" dirty="0"/>
              <a:t>Stopp der Privatisierung und Rekommunalisierung</a:t>
            </a:r>
          </a:p>
          <a:p>
            <a:endParaRPr lang="de-DE" dirty="0"/>
          </a:p>
        </p:txBody>
      </p:sp>
      <p:sp>
        <p:nvSpPr>
          <p:cNvPr id="4" name="Foliennummernplatzhalter 3"/>
          <p:cNvSpPr>
            <a:spLocks noGrp="1"/>
          </p:cNvSpPr>
          <p:nvPr>
            <p:ph type="sldNum" sz="quarter" idx="12"/>
          </p:nvPr>
        </p:nvSpPr>
        <p:spPr/>
        <p:txBody>
          <a:bodyPr/>
          <a:lstStyle/>
          <a:p>
            <a:fld id="{B0DC4106-D9F5-4DCC-B15D-428545D275B1}" type="slidenum">
              <a:rPr lang="de-DE" smtClean="0">
                <a:solidFill>
                  <a:prstClr val="black">
                    <a:tint val="75000"/>
                  </a:prstClr>
                </a:solidFill>
              </a:rPr>
              <a:pPr/>
              <a:t>20</a:t>
            </a:fld>
            <a:endParaRPr lang="de-DE">
              <a:solidFill>
                <a:prstClr val="black">
                  <a:tint val="75000"/>
                </a:prstClr>
              </a:solidFill>
            </a:endParaRPr>
          </a:p>
        </p:txBody>
      </p:sp>
    </p:spTree>
    <p:extLst>
      <p:ext uri="{BB962C8B-B14F-4D97-AF65-F5344CB8AC3E}">
        <p14:creationId xmlns:p14="http://schemas.microsoft.com/office/powerpoint/2010/main" val="424981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0"/>
            <a:ext cx="11277600" cy="1325563"/>
          </a:xfrm>
        </p:spPr>
        <p:txBody>
          <a:bodyPr>
            <a:normAutofit/>
          </a:bodyPr>
          <a:lstStyle/>
          <a:p>
            <a:r>
              <a:rPr lang="de-DE" sz="4000" dirty="0"/>
              <a:t>Was ist Ökonomisierung?</a:t>
            </a:r>
          </a:p>
        </p:txBody>
      </p:sp>
      <p:sp>
        <p:nvSpPr>
          <p:cNvPr id="5" name="Inhaltsplatzhalter 4"/>
          <p:cNvSpPr>
            <a:spLocks noGrp="1"/>
          </p:cNvSpPr>
          <p:nvPr>
            <p:ph idx="1"/>
          </p:nvPr>
        </p:nvSpPr>
        <p:spPr>
          <a:xfrm>
            <a:off x="812800" y="1799809"/>
            <a:ext cx="10515600" cy="4351338"/>
          </a:xfrm>
        </p:spPr>
        <p:txBody>
          <a:bodyPr>
            <a:normAutofit/>
          </a:bodyPr>
          <a:lstStyle/>
          <a:p>
            <a:pPr marL="0" indent="0">
              <a:buNone/>
            </a:pPr>
            <a:r>
              <a:rPr lang="de-DE" sz="3600" i="1" dirty="0"/>
              <a:t>„Der Begriff der </a:t>
            </a:r>
            <a:r>
              <a:rPr lang="de-DE" sz="3600" b="1" i="1" dirty="0"/>
              <a:t>Ökonomisierung</a:t>
            </a:r>
            <a:r>
              <a:rPr lang="de-DE" sz="3600" i="1" dirty="0"/>
              <a:t> bezeichnet die Ausbreitung des Marktes bzw. seiner Ordnungsprinzipien und Prioritäten auf Bereiche, in denen ökonomische Überlegungen in der Vergangenheit eine eher untergeordnete Rolle spielten bzw. die solidarisch oder privat organisiert waren; (…)</a:t>
            </a:r>
          </a:p>
          <a:p>
            <a:pPr marL="0" indent="0" algn="r">
              <a:buNone/>
            </a:pPr>
            <a:r>
              <a:rPr lang="de-DE" i="1" dirty="0"/>
              <a:t>(Wikipedia)</a:t>
            </a:r>
          </a:p>
          <a:p>
            <a:pPr>
              <a:buFont typeface="Wingdings" panose="05000000000000000000" pitchFamily="2" charset="2"/>
              <a:buChar char="Ø"/>
            </a:pPr>
            <a:r>
              <a:rPr lang="de-DE" b="1" dirty="0">
                <a:solidFill>
                  <a:srgbClr val="FF0000"/>
                </a:solidFill>
              </a:rPr>
              <a:t> Private sind Vorreiter der Ökonomisierung</a:t>
            </a: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3</a:t>
            </a:fld>
            <a:endParaRPr lang="de-DE">
              <a:solidFill>
                <a:prstClr val="black">
                  <a:tint val="75000"/>
                </a:prstClr>
              </a:solidFill>
            </a:endParaRPr>
          </a:p>
        </p:txBody>
      </p:sp>
    </p:spTree>
    <p:extLst>
      <p:ext uri="{BB962C8B-B14F-4D97-AF65-F5344CB8AC3E}">
        <p14:creationId xmlns:p14="http://schemas.microsoft.com/office/powerpoint/2010/main" val="154572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1"/>
          <p:cNvSpPr>
            <a:spLocks noGrp="1"/>
          </p:cNvSpPr>
          <p:nvPr>
            <p:ph type="title"/>
          </p:nvPr>
        </p:nvSpPr>
        <p:spPr>
          <a:xfrm>
            <a:off x="164592" y="0"/>
            <a:ext cx="11811508" cy="1325563"/>
          </a:xfrm>
        </p:spPr>
        <p:txBody>
          <a:bodyPr>
            <a:normAutofit/>
          </a:bodyPr>
          <a:lstStyle/>
          <a:p>
            <a:r>
              <a:rPr lang="de-DE" dirty="0"/>
              <a:t>Historie: 1985 – 2004: Beginn neoliberale Deregulierung</a:t>
            </a:r>
          </a:p>
        </p:txBody>
      </p:sp>
      <p:sp>
        <p:nvSpPr>
          <p:cNvPr id="3" name="Inhaltsplatzhalter 2"/>
          <p:cNvSpPr>
            <a:spLocks noGrp="1"/>
          </p:cNvSpPr>
          <p:nvPr>
            <p:ph idx="1"/>
          </p:nvPr>
        </p:nvSpPr>
        <p:spPr>
          <a:xfrm>
            <a:off x="495300" y="1498600"/>
            <a:ext cx="11480800" cy="4965700"/>
          </a:xfrm>
        </p:spPr>
        <p:txBody>
          <a:bodyPr>
            <a:normAutofit fontScale="92500" lnSpcReduction="20000"/>
          </a:bodyPr>
          <a:lstStyle/>
          <a:p>
            <a:pPr marL="285750" lvl="1" indent="-284400">
              <a:lnSpc>
                <a:spcPct val="100000"/>
              </a:lnSpc>
              <a:spcBef>
                <a:spcPts val="1200"/>
              </a:spcBef>
            </a:pPr>
            <a:r>
              <a:rPr lang="de-DE" sz="2900" dirty="0"/>
              <a:t>Ende der Selbstkostendeckung </a:t>
            </a:r>
          </a:p>
          <a:p>
            <a:pPr marL="742950" lvl="2" indent="-284400">
              <a:lnSpc>
                <a:spcPct val="100000"/>
              </a:lnSpc>
              <a:spcBef>
                <a:spcPts val="1200"/>
              </a:spcBef>
            </a:pPr>
            <a:r>
              <a:rPr lang="de-DE" sz="2200" dirty="0"/>
              <a:t>Verpflichtung der Kassen zur Finanzierung der betriebsnotwendigen Selbstkosten von bedarfsgerechten, wirtschaftlich arbeitenden Krankenhäusern, Tagespflegesätze nur als Abrechnungseinheit (Abschlagszahlungen)</a:t>
            </a:r>
          </a:p>
          <a:p>
            <a:pPr marL="742950" lvl="2" indent="-284400">
              <a:lnSpc>
                <a:spcPct val="100000"/>
              </a:lnSpc>
              <a:spcBef>
                <a:spcPts val="1200"/>
              </a:spcBef>
            </a:pPr>
            <a:r>
              <a:rPr lang="de-DE" sz="2500" dirty="0"/>
              <a:t>Spitzabrechnung am Jahresende mit Gewinn-/ Verlustausgleich</a:t>
            </a:r>
          </a:p>
          <a:p>
            <a:pPr marL="742950" lvl="2" indent="-284400">
              <a:lnSpc>
                <a:spcPct val="100000"/>
              </a:lnSpc>
              <a:spcBef>
                <a:spcPts val="1200"/>
              </a:spcBef>
            </a:pPr>
            <a:r>
              <a:rPr lang="de-DE" sz="2500" b="1"/>
              <a:t>Gesetzliches Verbot </a:t>
            </a:r>
            <a:r>
              <a:rPr lang="de-DE" sz="2500" b="1" dirty="0"/>
              <a:t>Gewinne zu machen</a:t>
            </a:r>
            <a:endParaRPr lang="de-DE" sz="2200" b="1" dirty="0"/>
          </a:p>
          <a:p>
            <a:endParaRPr lang="de-DE" dirty="0"/>
          </a:p>
          <a:p>
            <a:r>
              <a:rPr lang="de-DE" dirty="0"/>
              <a:t>Schlagworte der Debatte:  Kostenexplosion im Gesundheitswesen</a:t>
            </a:r>
          </a:p>
          <a:p>
            <a:r>
              <a:rPr lang="de-DE" dirty="0"/>
              <a:t>Ziel:  Kostendämpfung</a:t>
            </a:r>
          </a:p>
          <a:p>
            <a:pPr>
              <a:lnSpc>
                <a:spcPct val="100000"/>
              </a:lnSpc>
            </a:pPr>
            <a:r>
              <a:rPr lang="de-DE" dirty="0"/>
              <a:t>„prospektives Budget“</a:t>
            </a:r>
          </a:p>
          <a:p>
            <a:r>
              <a:rPr lang="de-DE" dirty="0"/>
              <a:t>immer mehr Fallpauschalen und Sonderentgelte, Pflegesätze verlieren an Bedeutung</a:t>
            </a:r>
          </a:p>
          <a:p>
            <a:r>
              <a:rPr lang="de-DE" sz="2600" b="1" dirty="0"/>
              <a:t>Gewinne und Verluste werden ermöglicht</a:t>
            </a:r>
          </a:p>
          <a:p>
            <a:endParaRPr lang="de-DE" dirty="0"/>
          </a:p>
          <a:p>
            <a:pPr lvl="1"/>
            <a:endParaRPr lang="de-DE" dirty="0"/>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4</a:t>
            </a:fld>
            <a:endParaRPr lang="de-DE">
              <a:solidFill>
                <a:prstClr val="black">
                  <a:tint val="75000"/>
                </a:prstClr>
              </a:solidFill>
            </a:endParaRPr>
          </a:p>
        </p:txBody>
      </p:sp>
    </p:spTree>
    <p:extLst>
      <p:ext uri="{BB962C8B-B14F-4D97-AF65-F5344CB8AC3E}">
        <p14:creationId xmlns:p14="http://schemas.microsoft.com/office/powerpoint/2010/main" val="363898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84048" y="0"/>
            <a:ext cx="11234928" cy="1325563"/>
          </a:xfrm>
        </p:spPr>
        <p:txBody>
          <a:bodyPr>
            <a:normAutofit/>
          </a:bodyPr>
          <a:lstStyle/>
          <a:p>
            <a:r>
              <a:rPr lang="de-DE" sz="4400" dirty="0"/>
              <a:t>Historie: 2004 bis heute: DRGs als Preissystem</a:t>
            </a:r>
            <a:endParaRPr lang="de-DE" dirty="0"/>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rPr>
              <a:pPr/>
              <a:t>5</a:t>
            </a:fld>
            <a:endParaRPr lang="de-DE">
              <a:solidFill>
                <a:prstClr val="black">
                  <a:tint val="75000"/>
                </a:prstClr>
              </a:solidFill>
            </a:endParaRPr>
          </a:p>
        </p:txBody>
      </p:sp>
      <p:sp>
        <p:nvSpPr>
          <p:cNvPr id="5" name="Inhaltsplatzhalter 2"/>
          <p:cNvSpPr>
            <a:spLocks noGrp="1"/>
          </p:cNvSpPr>
          <p:nvPr/>
        </p:nvSpPr>
        <p:spPr>
          <a:xfrm>
            <a:off x="469900" y="1325563"/>
            <a:ext cx="11480800" cy="5396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288000">
              <a:spcBef>
                <a:spcPts val="1200"/>
              </a:spcBef>
            </a:pPr>
            <a:r>
              <a:rPr lang="de-DE" sz="3200" dirty="0">
                <a:solidFill>
                  <a:prstClr val="black"/>
                </a:solidFill>
              </a:rPr>
              <a:t>„Leistungsorientierte“ Vergütung auf Grundlage medizinischer Diagnosen, Operationen- und Prozeduren </a:t>
            </a:r>
            <a:r>
              <a:rPr lang="de-DE" sz="3200" b="1" dirty="0">
                <a:solidFill>
                  <a:prstClr val="black"/>
                </a:solidFill>
              </a:rPr>
              <a:t>(Fallpauschalen - DRGs)</a:t>
            </a:r>
          </a:p>
          <a:p>
            <a:pPr marL="288000" lvl="1" indent="-288000">
              <a:spcBef>
                <a:spcPts val="1200"/>
              </a:spcBef>
            </a:pPr>
            <a:r>
              <a:rPr lang="de-DE" sz="3200" dirty="0">
                <a:solidFill>
                  <a:prstClr val="black"/>
                </a:solidFill>
              </a:rPr>
              <a:t>Schrittweise Einführung mit finanzieller Schonphase (bis 2010)</a:t>
            </a:r>
          </a:p>
          <a:p>
            <a:pPr marL="288000" lvl="1" indent="-288000">
              <a:spcBef>
                <a:spcPts val="1200"/>
              </a:spcBef>
            </a:pPr>
            <a:r>
              <a:rPr lang="de-DE" sz="3200" b="1" dirty="0">
                <a:solidFill>
                  <a:prstClr val="black"/>
                </a:solidFill>
              </a:rPr>
              <a:t>Gewinne/Verluste als integraler Bestandteil des „Qualitätswettbewerbs“</a:t>
            </a:r>
          </a:p>
          <a:p>
            <a:pPr marL="0" lvl="1" indent="0">
              <a:spcBef>
                <a:spcPts val="1200"/>
              </a:spcBef>
              <a:buNone/>
            </a:pPr>
            <a:endParaRPr lang="de-DE" sz="3200" dirty="0">
              <a:solidFill>
                <a:prstClr val="black"/>
              </a:solidFill>
            </a:endParaRPr>
          </a:p>
          <a:p>
            <a:pPr marL="342900" lvl="1" indent="-342900">
              <a:buFont typeface="Wingdings" panose="05000000000000000000" pitchFamily="2" charset="2"/>
              <a:buChar char="Ø"/>
            </a:pPr>
            <a:r>
              <a:rPr lang="de-DE" sz="3200" b="1" dirty="0">
                <a:solidFill>
                  <a:srgbClr val="FF0000"/>
                </a:solidFill>
              </a:rPr>
              <a:t>Damit Anreiz für Private zum Einstieg in diesen neuen Markt</a:t>
            </a:r>
          </a:p>
          <a:p>
            <a:pPr marL="288000" lvl="1" indent="-288000"/>
            <a:endParaRPr lang="de-DE" dirty="0">
              <a:solidFill>
                <a:prstClr val="black"/>
              </a:solidFill>
            </a:endParaRPr>
          </a:p>
        </p:txBody>
      </p:sp>
      <p:sp>
        <p:nvSpPr>
          <p:cNvPr id="3" name="Textfeld 2"/>
          <p:cNvSpPr txBox="1"/>
          <p:nvPr/>
        </p:nvSpPr>
        <p:spPr>
          <a:xfrm>
            <a:off x="762000" y="3197412"/>
            <a:ext cx="184666" cy="369332"/>
          </a:xfrm>
          <a:prstGeom prst="rect">
            <a:avLst/>
          </a:prstGeom>
          <a:noFill/>
        </p:spPr>
        <p:txBody>
          <a:bodyPr wrap="none" rtlCol="0">
            <a:spAutoFit/>
          </a:bodyPr>
          <a:lstStyle/>
          <a:p>
            <a:endParaRPr lang="de-DE" dirty="0">
              <a:solidFill>
                <a:prstClr val="black"/>
              </a:solidFill>
            </a:endParaRPr>
          </a:p>
        </p:txBody>
      </p:sp>
    </p:spTree>
    <p:extLst>
      <p:ext uri="{BB962C8B-B14F-4D97-AF65-F5344CB8AC3E}">
        <p14:creationId xmlns:p14="http://schemas.microsoft.com/office/powerpoint/2010/main" val="2403686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5745" y="0"/>
            <a:ext cx="10758055" cy="1325563"/>
          </a:xfrm>
        </p:spPr>
        <p:txBody>
          <a:bodyPr/>
          <a:lstStyle/>
          <a:p>
            <a:r>
              <a:rPr lang="de-DE" dirty="0"/>
              <a:t>Privatisierung: Allg. Krankenhäuser nach Träger (%)</a:t>
            </a:r>
          </a:p>
        </p:txBody>
      </p:sp>
      <p:sp>
        <p:nvSpPr>
          <p:cNvPr id="4" name="Foliennummernplatzhalter 3"/>
          <p:cNvSpPr>
            <a:spLocks noGrp="1"/>
          </p:cNvSpPr>
          <p:nvPr>
            <p:ph type="sldNum" sz="quarter" idx="12"/>
          </p:nvPr>
        </p:nvSpPr>
        <p:spPr>
          <a:xfrm>
            <a:off x="9448800" y="5942770"/>
            <a:ext cx="2743200" cy="365125"/>
          </a:xfrm>
        </p:spPr>
        <p:txBody>
          <a:bodyPr/>
          <a:lstStyle/>
          <a:p>
            <a:pPr>
              <a:defRPr/>
            </a:pPr>
            <a:fld id="{B0DC4106-D9F5-4DCC-B15D-428545D275B1}" type="slidenum">
              <a:rPr lang="de-DE" smtClean="0">
                <a:solidFill>
                  <a:prstClr val="black">
                    <a:tint val="75000"/>
                  </a:prstClr>
                </a:solidFill>
              </a:rPr>
              <a:pPr>
                <a:defRPr/>
              </a:pPr>
              <a:t>6</a:t>
            </a:fld>
            <a:endParaRPr lang="de-DE" dirty="0">
              <a:solidFill>
                <a:prstClr val="black">
                  <a:tint val="75000"/>
                </a:prstClr>
              </a:solidFill>
            </a:endParaRPr>
          </a:p>
        </p:txBody>
      </p:sp>
      <p:graphicFrame>
        <p:nvGraphicFramePr>
          <p:cNvPr id="6" name="Diagramm 5">
            <a:extLst>
              <a:ext uri="{FF2B5EF4-FFF2-40B4-BE49-F238E27FC236}">
                <a16:creationId xmlns:a16="http://schemas.microsoft.com/office/drawing/2014/main" xmlns="" id="{61AFAD32-69BD-4A62-B455-1B753C08C108}"/>
              </a:ext>
            </a:extLst>
          </p:cNvPr>
          <p:cNvGraphicFramePr>
            <a:graphicFrameLocks/>
          </p:cNvGraphicFramePr>
          <p:nvPr/>
        </p:nvGraphicFramePr>
        <p:xfrm>
          <a:off x="2119745" y="1325563"/>
          <a:ext cx="8229600" cy="461720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eck 2">
            <a:extLst>
              <a:ext uri="{FF2B5EF4-FFF2-40B4-BE49-F238E27FC236}">
                <a16:creationId xmlns:a16="http://schemas.microsoft.com/office/drawing/2014/main" xmlns="" id="{B57C817F-25AE-41EC-98CC-FBE5F8A20799}"/>
              </a:ext>
            </a:extLst>
          </p:cNvPr>
          <p:cNvSpPr/>
          <p:nvPr/>
        </p:nvSpPr>
        <p:spPr>
          <a:xfrm>
            <a:off x="2119745" y="6307895"/>
            <a:ext cx="7575687" cy="276999"/>
          </a:xfrm>
          <a:prstGeom prst="rect">
            <a:avLst/>
          </a:prstGeom>
        </p:spPr>
        <p:txBody>
          <a:bodyPr wrap="square">
            <a:spAutoFit/>
          </a:bodyPr>
          <a:lstStyle/>
          <a:p>
            <a:pPr>
              <a:defRPr/>
            </a:pPr>
            <a:r>
              <a:rPr lang="de-DE" sz="1200" b="1" i="1" dirty="0">
                <a:solidFill>
                  <a:prstClr val="black"/>
                </a:solidFill>
              </a:rPr>
              <a:t>Quelle: Destatis, Grunddaten Krankenhäuser, Fachserie 12 Reihe 6.1, verschiedene Jahrgänge, eigene Berechnung</a:t>
            </a:r>
          </a:p>
        </p:txBody>
      </p:sp>
    </p:spTree>
    <p:extLst>
      <p:ext uri="{BB962C8B-B14F-4D97-AF65-F5344CB8AC3E}">
        <p14:creationId xmlns:p14="http://schemas.microsoft.com/office/powerpoint/2010/main" val="423890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Privatisierung: Betten allg. KHs nach Trägerschaft (%)</a:t>
            </a:r>
          </a:p>
        </p:txBody>
      </p:sp>
      <p:sp>
        <p:nvSpPr>
          <p:cNvPr id="4" name="Foliennummernplatzhalter 3"/>
          <p:cNvSpPr>
            <a:spLocks noGrp="1"/>
          </p:cNvSpPr>
          <p:nvPr>
            <p:ph type="sldNum" sz="quarter" idx="12"/>
          </p:nvPr>
        </p:nvSpPr>
        <p:spPr>
          <a:xfrm>
            <a:off x="9448800" y="5942770"/>
            <a:ext cx="2743200" cy="365125"/>
          </a:xfrm>
        </p:spPr>
        <p:txBody>
          <a:bodyPr/>
          <a:lstStyle/>
          <a:p>
            <a:pPr>
              <a:defRPr/>
            </a:pPr>
            <a:fld id="{B0DC4106-D9F5-4DCC-B15D-428545D275B1}" type="slidenum">
              <a:rPr lang="de-DE" smtClean="0">
                <a:solidFill>
                  <a:prstClr val="black">
                    <a:tint val="75000"/>
                  </a:prstClr>
                </a:solidFill>
              </a:rPr>
              <a:pPr>
                <a:defRPr/>
              </a:pPr>
              <a:t>7</a:t>
            </a:fld>
            <a:endParaRPr lang="de-DE" dirty="0">
              <a:solidFill>
                <a:prstClr val="black">
                  <a:tint val="75000"/>
                </a:prstClr>
              </a:solidFill>
            </a:endParaRPr>
          </a:p>
        </p:txBody>
      </p:sp>
      <p:graphicFrame>
        <p:nvGraphicFramePr>
          <p:cNvPr id="7" name="Diagramm 6">
            <a:extLst>
              <a:ext uri="{FF2B5EF4-FFF2-40B4-BE49-F238E27FC236}">
                <a16:creationId xmlns:a16="http://schemas.microsoft.com/office/drawing/2014/main" xmlns="" id="{919C8761-4F33-49CD-A977-B39CCFB1BC18}"/>
              </a:ext>
            </a:extLst>
          </p:cNvPr>
          <p:cNvGraphicFramePr>
            <a:graphicFrameLocks/>
          </p:cNvGraphicFramePr>
          <p:nvPr/>
        </p:nvGraphicFramePr>
        <p:xfrm>
          <a:off x="1233054" y="1325562"/>
          <a:ext cx="9324109" cy="467455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hteck 5">
            <a:extLst>
              <a:ext uri="{FF2B5EF4-FFF2-40B4-BE49-F238E27FC236}">
                <a16:creationId xmlns:a16="http://schemas.microsoft.com/office/drawing/2014/main" xmlns="" id="{3EEA1EA6-3995-4DDE-8346-0BEA19E2ADDB}"/>
              </a:ext>
            </a:extLst>
          </p:cNvPr>
          <p:cNvSpPr/>
          <p:nvPr/>
        </p:nvSpPr>
        <p:spPr>
          <a:xfrm>
            <a:off x="838200" y="6454478"/>
            <a:ext cx="7977733" cy="276999"/>
          </a:xfrm>
          <a:prstGeom prst="rect">
            <a:avLst/>
          </a:prstGeom>
        </p:spPr>
        <p:txBody>
          <a:bodyPr wrap="square">
            <a:spAutoFit/>
          </a:bodyPr>
          <a:lstStyle/>
          <a:p>
            <a:pPr>
              <a:defRPr/>
            </a:pPr>
            <a:r>
              <a:rPr lang="de-DE" sz="1200" b="1" i="1" dirty="0">
                <a:solidFill>
                  <a:prstClr val="black"/>
                </a:solidFill>
              </a:rPr>
              <a:t>Quelle: Destatis, Grunddaten Krankenhäuser, Fachserie 12 Reihe 6.1, verschiedene Jahrgänge, eigene Berechnung</a:t>
            </a:r>
          </a:p>
        </p:txBody>
      </p:sp>
    </p:spTree>
    <p:extLst>
      <p:ext uri="{BB962C8B-B14F-4D97-AF65-F5344CB8AC3E}">
        <p14:creationId xmlns:p14="http://schemas.microsoft.com/office/powerpoint/2010/main" val="1690817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feld 1"/>
          <p:cNvSpPr txBox="1">
            <a:spLocks noChangeArrowheads="1"/>
          </p:cNvSpPr>
          <p:nvPr/>
        </p:nvSpPr>
        <p:spPr bwMode="auto">
          <a:xfrm>
            <a:off x="10428288" y="600710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endParaRPr lang="de-DE">
              <a:solidFill>
                <a:prstClr val="black"/>
              </a:solidFill>
            </a:endParaRPr>
          </a:p>
        </p:txBody>
      </p:sp>
      <p:sp>
        <p:nvSpPr>
          <p:cNvPr id="14341" name="Rectangle 2"/>
          <p:cNvSpPr>
            <a:spLocks noGrp="1" noChangeArrowheads="1"/>
          </p:cNvSpPr>
          <p:nvPr>
            <p:ph type="title"/>
          </p:nvPr>
        </p:nvSpPr>
        <p:spPr>
          <a:xfrm>
            <a:off x="-68064" y="111273"/>
            <a:ext cx="11629645" cy="687388"/>
          </a:xfrm>
        </p:spPr>
        <p:txBody>
          <a:bodyPr/>
          <a:lstStyle/>
          <a:p>
            <a:pPr algn="ctr"/>
            <a:r>
              <a:rPr lang="de-DE" sz="2800" b="1" dirty="0">
                <a:cs typeface="Arial" charset="0"/>
              </a:rPr>
              <a:t>Privatisierung: Fälle nach Träger (1991 = 100%)</a:t>
            </a:r>
          </a:p>
        </p:txBody>
      </p:sp>
      <p:sp>
        <p:nvSpPr>
          <p:cNvPr id="2" name="Foliennummernplatzhalter 1"/>
          <p:cNvSpPr>
            <a:spLocks noGrp="1"/>
          </p:cNvSpPr>
          <p:nvPr>
            <p:ph type="sldNum" sz="quarter" idx="12"/>
          </p:nvPr>
        </p:nvSpPr>
        <p:spPr/>
        <p:txBody>
          <a:bodyPr/>
          <a:lstStyle/>
          <a:p>
            <a:pPr>
              <a:defRPr/>
            </a:pPr>
            <a:fld id="{B0DC4106-D9F5-4DCC-B15D-428545D275B1}" type="slidenum">
              <a:rPr lang="de-DE" smtClean="0">
                <a:solidFill>
                  <a:prstClr val="black">
                    <a:tint val="75000"/>
                  </a:prstClr>
                </a:solidFill>
              </a:rPr>
              <a:pPr>
                <a:defRPr/>
              </a:pPr>
              <a:t>8</a:t>
            </a:fld>
            <a:endParaRPr lang="de-DE">
              <a:solidFill>
                <a:prstClr val="black">
                  <a:tint val="75000"/>
                </a:prstClr>
              </a:solidFill>
            </a:endParaRPr>
          </a:p>
        </p:txBody>
      </p:sp>
      <p:graphicFrame>
        <p:nvGraphicFramePr>
          <p:cNvPr id="7" name="Diagramm 6">
            <a:extLst>
              <a:ext uri="{FF2B5EF4-FFF2-40B4-BE49-F238E27FC236}">
                <a16:creationId xmlns:a16="http://schemas.microsoft.com/office/drawing/2014/main" xmlns="" id="{BA80C402-FBEB-4515-B55E-914AFBB30C0F}"/>
              </a:ext>
            </a:extLst>
          </p:cNvPr>
          <p:cNvGraphicFramePr>
            <a:graphicFrameLocks/>
          </p:cNvGraphicFramePr>
          <p:nvPr/>
        </p:nvGraphicFramePr>
        <p:xfrm>
          <a:off x="1468582" y="1066799"/>
          <a:ext cx="8959706" cy="486009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eck 2">
            <a:extLst>
              <a:ext uri="{FF2B5EF4-FFF2-40B4-BE49-F238E27FC236}">
                <a16:creationId xmlns:a16="http://schemas.microsoft.com/office/drawing/2014/main" xmlns="" id="{BA18F9AA-D6CB-4D50-8FB5-230686DAFBB8}"/>
              </a:ext>
            </a:extLst>
          </p:cNvPr>
          <p:cNvSpPr/>
          <p:nvPr/>
        </p:nvSpPr>
        <p:spPr>
          <a:xfrm>
            <a:off x="1308748" y="6333710"/>
            <a:ext cx="8629796" cy="276999"/>
          </a:xfrm>
          <a:prstGeom prst="rect">
            <a:avLst/>
          </a:prstGeom>
        </p:spPr>
        <p:txBody>
          <a:bodyPr wrap="square">
            <a:spAutoFit/>
          </a:bodyPr>
          <a:lstStyle/>
          <a:p>
            <a:pPr>
              <a:defRPr/>
            </a:pPr>
            <a:r>
              <a:rPr lang="de-DE" sz="1200" b="1" i="1" dirty="0">
                <a:solidFill>
                  <a:prstClr val="black"/>
                </a:solidFill>
              </a:rPr>
              <a:t>Quelle: Destatis, Grunddaten Krankenhäuser, Fachserie 12 Reihe 6.1, verschiedene Jahrgänge, eigene Berechnung</a:t>
            </a:r>
          </a:p>
        </p:txBody>
      </p:sp>
    </p:spTree>
    <p:extLst>
      <p:ext uri="{BB962C8B-B14F-4D97-AF65-F5344CB8AC3E}">
        <p14:creationId xmlns:p14="http://schemas.microsoft.com/office/powerpoint/2010/main" val="30432062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feld 1"/>
          <p:cNvSpPr txBox="1">
            <a:spLocks noChangeArrowheads="1"/>
          </p:cNvSpPr>
          <p:nvPr/>
        </p:nvSpPr>
        <p:spPr bwMode="auto">
          <a:xfrm>
            <a:off x="10428288" y="600710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endParaRPr lang="de-DE">
              <a:solidFill>
                <a:prstClr val="black"/>
              </a:solidFill>
            </a:endParaRPr>
          </a:p>
        </p:txBody>
      </p:sp>
      <p:sp>
        <p:nvSpPr>
          <p:cNvPr id="14341" name="Rectangle 2"/>
          <p:cNvSpPr>
            <a:spLocks noGrp="1" noChangeArrowheads="1"/>
          </p:cNvSpPr>
          <p:nvPr>
            <p:ph type="title"/>
          </p:nvPr>
        </p:nvSpPr>
        <p:spPr>
          <a:xfrm>
            <a:off x="-68064" y="111273"/>
            <a:ext cx="11629645" cy="687388"/>
          </a:xfrm>
        </p:spPr>
        <p:txBody>
          <a:bodyPr/>
          <a:lstStyle/>
          <a:p>
            <a:pPr algn="ctr"/>
            <a:r>
              <a:rPr lang="de-DE" sz="2800" b="1" dirty="0">
                <a:cs typeface="Arial" charset="0"/>
              </a:rPr>
              <a:t>Privatisierung: </a:t>
            </a:r>
            <a:r>
              <a:rPr lang="de-DE" sz="3200" b="1" dirty="0">
                <a:cs typeface="Arial" charset="0"/>
              </a:rPr>
              <a:t>Belegungstage</a:t>
            </a:r>
            <a:r>
              <a:rPr lang="de-DE" sz="2800" b="1" dirty="0">
                <a:cs typeface="Arial" charset="0"/>
              </a:rPr>
              <a:t> nach Träger (1991 = 100%)</a:t>
            </a:r>
          </a:p>
        </p:txBody>
      </p:sp>
      <p:sp>
        <p:nvSpPr>
          <p:cNvPr id="2" name="Foliennummernplatzhalter 1"/>
          <p:cNvSpPr>
            <a:spLocks noGrp="1"/>
          </p:cNvSpPr>
          <p:nvPr>
            <p:ph type="sldNum" sz="quarter" idx="12"/>
          </p:nvPr>
        </p:nvSpPr>
        <p:spPr/>
        <p:txBody>
          <a:bodyPr/>
          <a:lstStyle/>
          <a:p>
            <a:pPr>
              <a:defRPr/>
            </a:pPr>
            <a:fld id="{B0DC4106-D9F5-4DCC-B15D-428545D275B1}" type="slidenum">
              <a:rPr lang="de-DE" smtClean="0">
                <a:solidFill>
                  <a:prstClr val="black">
                    <a:tint val="75000"/>
                  </a:prstClr>
                </a:solidFill>
              </a:rPr>
              <a:pPr>
                <a:defRPr/>
              </a:pPr>
              <a:t>9</a:t>
            </a:fld>
            <a:endParaRPr lang="de-DE">
              <a:solidFill>
                <a:prstClr val="black">
                  <a:tint val="75000"/>
                </a:prstClr>
              </a:solidFill>
            </a:endParaRPr>
          </a:p>
        </p:txBody>
      </p:sp>
      <p:graphicFrame>
        <p:nvGraphicFramePr>
          <p:cNvPr id="7" name="Diagramm 6">
            <a:extLst>
              <a:ext uri="{FF2B5EF4-FFF2-40B4-BE49-F238E27FC236}">
                <a16:creationId xmlns:a16="http://schemas.microsoft.com/office/drawing/2014/main" xmlns="" id="{7E06FAE7-1D5C-49AF-AAC2-72505F34AFD8}"/>
              </a:ext>
            </a:extLst>
          </p:cNvPr>
          <p:cNvGraphicFramePr>
            <a:graphicFrameLocks/>
          </p:cNvGraphicFramePr>
          <p:nvPr/>
        </p:nvGraphicFramePr>
        <p:xfrm>
          <a:off x="2133601" y="1066799"/>
          <a:ext cx="8049490" cy="469669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eck 2">
            <a:extLst>
              <a:ext uri="{FF2B5EF4-FFF2-40B4-BE49-F238E27FC236}">
                <a16:creationId xmlns:a16="http://schemas.microsoft.com/office/drawing/2014/main" xmlns="" id="{95A47512-B124-4995-9FCA-F452BE3DEE1D}"/>
              </a:ext>
            </a:extLst>
          </p:cNvPr>
          <p:cNvSpPr/>
          <p:nvPr/>
        </p:nvSpPr>
        <p:spPr>
          <a:xfrm>
            <a:off x="1826414" y="6413915"/>
            <a:ext cx="8601874" cy="276999"/>
          </a:xfrm>
          <a:prstGeom prst="rect">
            <a:avLst/>
          </a:prstGeom>
        </p:spPr>
        <p:txBody>
          <a:bodyPr wrap="square">
            <a:spAutoFit/>
          </a:bodyPr>
          <a:lstStyle/>
          <a:p>
            <a:pPr>
              <a:defRPr/>
            </a:pPr>
            <a:r>
              <a:rPr lang="de-DE" sz="1200" b="1" i="1" dirty="0">
                <a:solidFill>
                  <a:prstClr val="black"/>
                </a:solidFill>
              </a:rPr>
              <a:t>Quelle: Destatis, Grunddaten Krankenhäuser, Fachserie 12 Reihe 6.1, verschiedene Jahrgänge, eigene Berechnung</a:t>
            </a:r>
          </a:p>
        </p:txBody>
      </p:sp>
    </p:spTree>
    <p:extLst>
      <p:ext uri="{BB962C8B-B14F-4D97-AF65-F5344CB8AC3E}">
        <p14:creationId xmlns:p14="http://schemas.microsoft.com/office/powerpoint/2010/main" val="459376397"/>
      </p:ext>
    </p:extLst>
  </p:cSld>
  <p:clrMapOvr>
    <a:masterClrMapping/>
  </p:clrMapOvr>
  <p:transition spd="slow">
    <p:wipe/>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849</Words>
  <Application>Microsoft Office PowerPoint</Application>
  <PresentationFormat>Benutzerdefiniert</PresentationFormat>
  <Paragraphs>142</Paragraphs>
  <Slides>20</Slides>
  <Notes>16</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2" baseType="lpstr">
      <vt:lpstr>Office</vt:lpstr>
      <vt:lpstr>Worksheet</vt:lpstr>
      <vt:lpstr>Der große Ausverkauf: Politik und Ideologie der Krankenhausprivatisierung </vt:lpstr>
      <vt:lpstr>Neoliberalismus - Ideologie der Privatisierung </vt:lpstr>
      <vt:lpstr>Was ist Ökonomisierung?</vt:lpstr>
      <vt:lpstr>Historie: 1985 – 2004: Beginn neoliberale Deregulierung</vt:lpstr>
      <vt:lpstr>Historie: 2004 bis heute: DRGs als Preissystem</vt:lpstr>
      <vt:lpstr>Privatisierung: Allg. Krankenhäuser nach Träger (%)</vt:lpstr>
      <vt:lpstr>Privatisierung: Betten allg. KHs nach Trägerschaft (%)</vt:lpstr>
      <vt:lpstr>Privatisierung: Fälle nach Träger (1991 = 100%)</vt:lpstr>
      <vt:lpstr>Privatisierung: Belegungstage nach Träger (1991 = 100%)</vt:lpstr>
      <vt:lpstr>PowerPoint-Präsentation</vt:lpstr>
      <vt:lpstr>Privatisierung und Personaleinsparungen</vt:lpstr>
      <vt:lpstr>Privatisierung und Lohndumping</vt:lpstr>
      <vt:lpstr>Privatisierung: „Rosinenpicken“</vt:lpstr>
      <vt:lpstr>Privatisierung: „Rosinenpicken“</vt:lpstr>
      <vt:lpstr>Die großen Player</vt:lpstr>
      <vt:lpstr>Rekommunalisierung - aber wie?</vt:lpstr>
      <vt:lpstr>Der Weg zur Abschaffung der DRGs:</vt:lpstr>
      <vt:lpstr>Alternativen - 1</vt:lpstr>
      <vt:lpstr>Alternativen - 2 </vt:lpstr>
      <vt:lpstr>Forderungen unseres Bündnisses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Ökonomisierung und Kommerzialisierung  im Gesundheitswesen:   Krankenhausfinanzierung mit Fallpauschalen</dc:title>
  <dc:creator>sch0ppes</dc:creator>
  <cp:lastModifiedBy>Nadja Rakowitz</cp:lastModifiedBy>
  <cp:revision>21</cp:revision>
  <dcterms:created xsi:type="dcterms:W3CDTF">2019-04-24T12:59:10Z</dcterms:created>
  <dcterms:modified xsi:type="dcterms:W3CDTF">2020-10-13T19:24:26Z</dcterms:modified>
</cp:coreProperties>
</file>