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8" r:id="rId3"/>
    <p:sldId id="278" r:id="rId4"/>
    <p:sldId id="277" r:id="rId5"/>
    <p:sldId id="270" r:id="rId6"/>
    <p:sldId id="282" r:id="rId7"/>
    <p:sldId id="281" r:id="rId8"/>
    <p:sldId id="280" r:id="rId9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4" autoAdjust="0"/>
    <p:restoredTop sz="94689" autoAdjust="0"/>
  </p:normalViewPr>
  <p:slideViewPr>
    <p:cSldViewPr snapToGrid="0">
      <p:cViewPr varScale="1">
        <p:scale>
          <a:sx n="65" d="100"/>
          <a:sy n="65" d="100"/>
        </p:scale>
        <p:origin x="-648" y="-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err="1"/>
              <a:t>Verweildauer-Entwicklung</a:t>
            </a:r>
            <a:r>
              <a:rPr lang="en-US" sz="1600" b="1" dirty="0"/>
              <a:t> in 5-Jahres-Schritten, alle KHs 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C243-4277-B424-0844BFB373E4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243-4277-B424-0844BFB373E4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243-4277-B424-0844BFB373E4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243-4277-B424-0844BFB373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 VWD (3)'!$B$1:$N$1</c:f>
              <c:numCache>
                <c:formatCode>General</c:formatCode>
                <c:ptCount val="13"/>
                <c:pt idx="0">
                  <c:v>1956</c:v>
                </c:pt>
                <c:pt idx="1">
                  <c:v>1960</c:v>
                </c:pt>
                <c:pt idx="2">
                  <c:v>1965</c:v>
                </c:pt>
                <c:pt idx="3">
                  <c:v>1970</c:v>
                </c:pt>
                <c:pt idx="4">
                  <c:v>1975</c:v>
                </c:pt>
                <c:pt idx="5">
                  <c:v>1980</c:v>
                </c:pt>
                <c:pt idx="6">
                  <c:v>1985</c:v>
                </c:pt>
                <c:pt idx="7">
                  <c:v>1990</c:v>
                </c:pt>
                <c:pt idx="8">
                  <c:v>1995</c:v>
                </c:pt>
                <c:pt idx="9">
                  <c:v>2000</c:v>
                </c:pt>
                <c:pt idx="10">
                  <c:v>2005</c:v>
                </c:pt>
                <c:pt idx="11">
                  <c:v>2010</c:v>
                </c:pt>
                <c:pt idx="12">
                  <c:v>2015</c:v>
                </c:pt>
              </c:numCache>
            </c:numRef>
          </c:cat>
          <c:val>
            <c:numRef>
              <c:f>' VWD (3)'!$B$2:$N$2</c:f>
              <c:numCache>
                <c:formatCode>General</c:formatCode>
                <c:ptCount val="13"/>
                <c:pt idx="0">
                  <c:v>30.1</c:v>
                </c:pt>
                <c:pt idx="1">
                  <c:v>28.7</c:v>
                </c:pt>
                <c:pt idx="2">
                  <c:v>27.4</c:v>
                </c:pt>
                <c:pt idx="3">
                  <c:v>24.9</c:v>
                </c:pt>
                <c:pt idx="4">
                  <c:v>22.2</c:v>
                </c:pt>
                <c:pt idx="5">
                  <c:v>19.7</c:v>
                </c:pt>
                <c:pt idx="6">
                  <c:v>18</c:v>
                </c:pt>
                <c:pt idx="7">
                  <c:v>14.8</c:v>
                </c:pt>
                <c:pt idx="8">
                  <c:v>12.1</c:v>
                </c:pt>
                <c:pt idx="9">
                  <c:v>10.1</c:v>
                </c:pt>
                <c:pt idx="10">
                  <c:v>8.6</c:v>
                </c:pt>
                <c:pt idx="11">
                  <c:v>7.9</c:v>
                </c:pt>
                <c:pt idx="12">
                  <c:v>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243-4277-B424-0844BFB373E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770432"/>
        <c:axId val="150771968"/>
      </c:barChart>
      <c:catAx>
        <c:axId val="15077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0771968"/>
        <c:crosses val="autoZero"/>
        <c:auto val="1"/>
        <c:lblAlgn val="ctr"/>
        <c:lblOffset val="100"/>
        <c:noMultiLvlLbl val="0"/>
      </c:catAx>
      <c:valAx>
        <c:axId val="1507719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0770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0.34901</cdr:x>
      <cdr:y>0.21576</cdr:y>
    </cdr:from>
    <cdr:to>
      <cdr:x>0.43596</cdr:x>
      <cdr:y>0.4259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670004" y="9388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dirty="0">
              <a:solidFill>
                <a:srgbClr val="FF0000"/>
              </a:solidFill>
            </a:rPr>
            <a:t>r</a:t>
          </a:r>
          <a:r>
            <a:rPr lang="de-DE" sz="1100" dirty="0">
              <a:solidFill>
                <a:srgbClr val="FF0000"/>
              </a:solidFill>
            </a:rPr>
            <a:t>ot: Zeit der Finanzierung  nach dem Selbstkostendeckungsprinzip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2167E-3B5B-4ED4-870F-57FF0D2E1175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45A2-C06E-45F0-805C-DFA4607670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0332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85FB7-AD3A-4F97-82BB-A9E06A167F53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CE329-27FD-4445-819F-F5890AC78D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70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D4C4F-CFFB-465D-8C32-0D3AA827B28A}" type="slidenum">
              <a:rPr lang="de-DE" smtClean="0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81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059E8-BFCD-4E0D-A519-8194FA348034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051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059E8-BFCD-4E0D-A519-8194FA348034}" type="slidenum">
              <a:rPr lang="de-DE" smtClean="0">
                <a:solidFill>
                  <a:prstClr val="black"/>
                </a:solidFill>
              </a:rPr>
              <a:pPr/>
              <a:t>3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292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877788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817" indent="-263776" defTabSz="877788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103" indent="-211021" defTabSz="877788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145" indent="-211021" defTabSz="877788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9186" indent="-211021" defTabSz="877788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1227" indent="-211021" defTabSz="87778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269" indent="-211021" defTabSz="87778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310" indent="-211021" defTabSz="87778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351" indent="-211021" defTabSz="87778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1654D907-C702-47BB-8189-4FA134DF4147}" type="slidenum">
              <a:rPr lang="de-DE" altLang="de-DE" sz="1300"/>
              <a:pPr eaLnBrk="1" hangingPunct="1">
                <a:spcBef>
                  <a:spcPct val="0"/>
                </a:spcBef>
                <a:defRPr/>
              </a:pPr>
              <a:t>4</a:t>
            </a:fld>
            <a:endParaRPr lang="de-DE" altLang="de-DE" sz="13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D4C4F-CFFB-465D-8C32-0D3AA827B28A}" type="slidenum">
              <a:rPr lang="de-DE" smtClean="0">
                <a:solidFill>
                  <a:prstClr val="black"/>
                </a:solidFill>
              </a:rPr>
              <a:pPr/>
              <a:t>5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17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44268E-DB9D-4DEA-BE12-5AEBE589A773}" type="slidenum">
              <a:rPr lang="de-DE">
                <a:solidFill>
                  <a:prstClr val="black"/>
                </a:solidFill>
              </a:rPr>
              <a:pPr/>
              <a:t>6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585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44268E-DB9D-4DEA-BE12-5AEBE589A773}" type="slidenum">
              <a:rPr lang="de-DE">
                <a:solidFill>
                  <a:prstClr val="black"/>
                </a:solidFill>
              </a:rPr>
              <a:pPr/>
              <a:t>7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585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C9E72-DC81-4E1F-88EA-7FD122646F3B}" type="slidenum">
              <a:rPr lang="de-DE">
                <a:solidFill>
                  <a:prstClr val="black"/>
                </a:solidFill>
              </a:rPr>
              <a:pPr/>
              <a:t>8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77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719-E964-43A0-B7DF-3503F92364F3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25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D8AB-8B75-426F-8E2D-10ADC4A91E0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76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BAC8-AAB3-47FC-918E-FE7032A1161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52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>
            <a:lvl1pPr algn="ctr">
              <a:defRPr lang="de-DE" sz="3600" b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CD1C-D3FA-4DEF-89FF-9BDCE4705466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4749" y="6176963"/>
            <a:ext cx="1547251" cy="678619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448800" y="5968585"/>
            <a:ext cx="2743200" cy="365125"/>
          </a:xfrm>
        </p:spPr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637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4224-FADE-4D92-BC2F-B9D357BB184C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007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1E4B-8CA9-4E69-A602-DB90731AB3E3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975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4DF8-95AC-4649-B456-348F0376693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2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6576-D7AA-4467-B63A-E740EF3BD799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92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F0D6-ACC3-4507-8090-B8F019E3330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05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18D1-CA9C-4B6A-82E6-0D1175B047B6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11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E733-55CD-4D75-A419-95117412CCC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31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F4206-EB55-4407-8BE9-926151EF64A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5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2920" y="1332689"/>
            <a:ext cx="11731558" cy="2079998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C00000"/>
                </a:solidFill>
                <a:ea typeface="+mn-ea"/>
                <a:cs typeface="+mn-cs"/>
              </a:rPr>
              <a:t>Die Krankenhäuser verstehen, um sie zu verändern! </a:t>
            </a:r>
            <a:br>
              <a:rPr lang="de-DE" sz="2800" dirty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de-DE" sz="2800" dirty="0">
                <a:solidFill>
                  <a:srgbClr val="C00000"/>
                </a:solidFill>
                <a:ea typeface="+mn-ea"/>
                <a:cs typeface="+mn-cs"/>
              </a:rPr>
              <a:t>Online-Veranstaltungsreihe von Krankenhaus statt Fabrik</a:t>
            </a:r>
            <a:r>
              <a:rPr lang="de-DE" sz="2800" dirty="0" smtClean="0">
                <a:solidFill>
                  <a:srgbClr val="FF0000"/>
                </a:solidFill>
              </a:rPr>
              <a:t/>
            </a:r>
            <a:br>
              <a:rPr lang="de-DE" sz="2800" dirty="0" smtClean="0">
                <a:solidFill>
                  <a:srgbClr val="FF0000"/>
                </a:solidFill>
              </a:rPr>
            </a:br>
            <a:r>
              <a:rPr lang="de-DE" sz="2800" dirty="0">
                <a:solidFill>
                  <a:srgbClr val="FF0000"/>
                </a:solidFill>
              </a:rPr>
              <a:t/>
            </a:r>
            <a:br>
              <a:rPr lang="de-DE" sz="2800" dirty="0">
                <a:solidFill>
                  <a:srgbClr val="FF0000"/>
                </a:solidFill>
              </a:rPr>
            </a:br>
            <a:r>
              <a:rPr lang="de-DE" sz="2700" dirty="0"/>
              <a:t>I - </a:t>
            </a:r>
            <a:r>
              <a:rPr lang="de-DE" sz="2700" dirty="0" smtClean="0"/>
              <a:t>Was </a:t>
            </a:r>
            <a:r>
              <a:rPr lang="de-DE" sz="2700" dirty="0"/>
              <a:t>hat uns bloß so ruiniert</a:t>
            </a:r>
            <a:r>
              <a:rPr lang="de-DE" sz="2700" dirty="0" smtClean="0"/>
              <a:t>? Grundlegende </a:t>
            </a:r>
            <a:r>
              <a:rPr lang="de-DE" sz="2700" dirty="0"/>
              <a:t>Entwicklungen und Mythen der Krankenhauspolitik in </a:t>
            </a:r>
            <a:r>
              <a:rPr lang="de-DE" sz="2700" dirty="0" smtClean="0"/>
              <a:t>Deutschland</a:t>
            </a:r>
            <a:endParaRPr lang="de-DE" sz="27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115877"/>
          </a:xfrm>
        </p:spPr>
        <p:txBody>
          <a:bodyPr/>
          <a:lstStyle/>
          <a:p>
            <a:endParaRPr lang="de-DE" dirty="0" smtClean="0"/>
          </a:p>
          <a:p>
            <a:pPr algn="l"/>
            <a:r>
              <a:rPr lang="de-DE" b="1" i="1" dirty="0"/>
              <a:t>Mittwoch, 02.09.2020, 18:00 –19:15 </a:t>
            </a:r>
            <a:r>
              <a:rPr lang="de-DE" b="1" i="1" dirty="0" smtClean="0"/>
              <a:t>Uhr</a:t>
            </a:r>
            <a:endParaRPr lang="de-DE" b="1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71287" y="4870956"/>
            <a:ext cx="4449425" cy="195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07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97277"/>
            <a:ext cx="11220450" cy="1228286"/>
          </a:xfrm>
        </p:spPr>
        <p:txBody>
          <a:bodyPr>
            <a:normAutofit/>
          </a:bodyPr>
          <a:lstStyle/>
          <a:p>
            <a:r>
              <a:rPr lang="de-DE" u="none" dirty="0"/>
              <a:t>1970 – 1985</a:t>
            </a:r>
            <a:r>
              <a:rPr lang="de-DE" u="none" dirty="0" smtClean="0"/>
              <a:t/>
            </a:r>
            <a:br>
              <a:rPr lang="de-DE" u="none" dirty="0" smtClean="0"/>
            </a:br>
            <a:r>
              <a:rPr lang="de-DE" u="none" dirty="0" smtClean="0"/>
              <a:t>Ausbau </a:t>
            </a:r>
            <a:r>
              <a:rPr lang="de-DE" u="none" dirty="0"/>
              <a:t>und Selbstkostendeckung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3250" y="1537873"/>
            <a:ext cx="10985500" cy="4851400"/>
          </a:xfrm>
        </p:spPr>
        <p:txBody>
          <a:bodyPr>
            <a:normAutofit fontScale="92500" lnSpcReduction="20000"/>
          </a:bodyPr>
          <a:lstStyle/>
          <a:p>
            <a:pPr marL="285750" lvl="1" indent="-284400">
              <a:spcBef>
                <a:spcPts val="1200"/>
              </a:spcBef>
            </a:pPr>
            <a:r>
              <a:rPr lang="de-DE" sz="3000" dirty="0"/>
              <a:t>bedarfsorientierte Krankenhausplanung durch Bundesländer</a:t>
            </a:r>
          </a:p>
          <a:p>
            <a:pPr marL="285750" lvl="1" indent="-284400">
              <a:spcBef>
                <a:spcPts val="1200"/>
              </a:spcBef>
            </a:pPr>
            <a:r>
              <a:rPr lang="de-DE" sz="3000" dirty="0" smtClean="0"/>
              <a:t>duale </a:t>
            </a:r>
            <a:r>
              <a:rPr lang="de-DE" sz="3000" dirty="0"/>
              <a:t>Finanzierung durch </a:t>
            </a:r>
            <a:r>
              <a:rPr lang="de-DE" sz="3000" dirty="0" smtClean="0"/>
              <a:t>Krankenkassen und Länder</a:t>
            </a:r>
            <a:endParaRPr lang="de-DE" sz="3000" dirty="0"/>
          </a:p>
          <a:p>
            <a:pPr marL="285750" lvl="1" indent="-284400">
              <a:lnSpc>
                <a:spcPct val="100000"/>
              </a:lnSpc>
              <a:spcBef>
                <a:spcPts val="1200"/>
              </a:spcBef>
            </a:pPr>
            <a:r>
              <a:rPr lang="de-DE" sz="3000" b="1" dirty="0" smtClean="0"/>
              <a:t>Selbstkostendeckungsprinzip</a:t>
            </a:r>
            <a:r>
              <a:rPr lang="de-DE" sz="3000" b="1" dirty="0"/>
              <a:t>: </a:t>
            </a:r>
            <a:r>
              <a:rPr lang="de-DE" sz="3000" dirty="0"/>
              <a:t>Verpflichtung der Kassen zur Finanzierung der betriebsnotwendigen Selbstkosten von bedarfsgerechten, </a:t>
            </a:r>
            <a:r>
              <a:rPr lang="de-DE" sz="3000" dirty="0" err="1" smtClean="0"/>
              <a:t>wirtschaft-lich</a:t>
            </a:r>
            <a:r>
              <a:rPr lang="de-DE" sz="3000" dirty="0" smtClean="0"/>
              <a:t> </a:t>
            </a:r>
            <a:r>
              <a:rPr lang="de-DE" sz="3000" dirty="0"/>
              <a:t>arbeitenden Krankenhäusern</a:t>
            </a:r>
          </a:p>
          <a:p>
            <a:pPr marL="285750" lvl="1" indent="-284400">
              <a:spcBef>
                <a:spcPts val="1200"/>
              </a:spcBef>
            </a:pPr>
            <a:r>
              <a:rPr lang="de-DE" sz="3000" dirty="0"/>
              <a:t>Tagespflegesätze nur als Abrechnungseinheit (Abschlagszahlungen)</a:t>
            </a:r>
          </a:p>
          <a:p>
            <a:pPr marL="285750" lvl="1" indent="-284400">
              <a:spcBef>
                <a:spcPts val="1200"/>
              </a:spcBef>
            </a:pPr>
            <a:r>
              <a:rPr lang="de-DE" sz="3000" dirty="0"/>
              <a:t>Spitzabrechnung am Jahresende mit </a:t>
            </a:r>
            <a:r>
              <a:rPr lang="de-DE" sz="3000" dirty="0" smtClean="0"/>
              <a:t>Gewinn- / </a:t>
            </a:r>
            <a:r>
              <a:rPr lang="de-DE" sz="3000" dirty="0"/>
              <a:t>Verlustausgleich</a:t>
            </a:r>
          </a:p>
          <a:p>
            <a:pPr marL="285750" lvl="1" indent="-284400">
              <a:spcBef>
                <a:spcPts val="1200"/>
              </a:spcBef>
              <a:spcAft>
                <a:spcPts val="1200"/>
              </a:spcAft>
            </a:pPr>
            <a:r>
              <a:rPr lang="de-DE" sz="3000" b="1" dirty="0" smtClean="0"/>
              <a:t>Verbot, </a:t>
            </a:r>
            <a:r>
              <a:rPr lang="de-DE" sz="3000" b="1" dirty="0"/>
              <a:t>Gewinne zu machen</a:t>
            </a:r>
            <a:endParaRPr lang="de-DE" sz="2600" b="1" dirty="0"/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de-DE" sz="2200" b="1" dirty="0">
                <a:solidFill>
                  <a:srgbClr val="C00000"/>
                </a:solidFill>
              </a:rPr>
              <a:t>kein </a:t>
            </a:r>
            <a:r>
              <a:rPr lang="de-DE" sz="2200" b="1" dirty="0" smtClean="0">
                <a:solidFill>
                  <a:srgbClr val="C00000"/>
                </a:solidFill>
              </a:rPr>
              <a:t>aus der Finanzierung entstehender systematischer Anreiz </a:t>
            </a:r>
            <a:r>
              <a:rPr lang="de-DE" sz="2200" b="1" dirty="0">
                <a:solidFill>
                  <a:srgbClr val="C00000"/>
                </a:solidFill>
              </a:rPr>
              <a:t>zu VWD-Verlängerung und Kostensenkung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de-DE" sz="2200" b="1" dirty="0">
                <a:solidFill>
                  <a:srgbClr val="C00000"/>
                </a:solidFill>
              </a:rPr>
              <a:t>kein „Selbstbedienungsladen“, weil Kassen das Recht zur „Prüfung der Wirtschaftlichkeit“ hatten</a:t>
            </a:r>
          </a:p>
          <a:p>
            <a:pPr marL="742950" lvl="2" indent="-342900"/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88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6885" y="142875"/>
            <a:ext cx="10515600" cy="744631"/>
          </a:xfrm>
        </p:spPr>
        <p:txBody>
          <a:bodyPr/>
          <a:lstStyle/>
          <a:p>
            <a:r>
              <a:rPr lang="de-DE" u="none" dirty="0"/>
              <a:t>Mythen über die Selbstkostendeckung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23803" y="991215"/>
            <a:ext cx="11810468" cy="4351338"/>
          </a:xfrm>
        </p:spPr>
        <p:txBody>
          <a:bodyPr/>
          <a:lstStyle/>
          <a:p>
            <a:r>
              <a:rPr lang="de-DE" sz="2000" b="1" dirty="0"/>
              <a:t>Mythos: </a:t>
            </a:r>
            <a:r>
              <a:rPr lang="de-DE" sz="2000" dirty="0"/>
              <a:t>Unter dem Selbstkostendeckungsprinzip gab es Anreize zur Ausweitung der Verweildauer (</a:t>
            </a:r>
            <a:r>
              <a:rPr lang="de-DE" sz="2000" i="1" dirty="0"/>
              <a:t>„Selbstbedienungsladen“).</a:t>
            </a:r>
          </a:p>
          <a:p>
            <a:r>
              <a:rPr lang="de-DE" sz="2000" b="1" dirty="0"/>
              <a:t>Mythos: </a:t>
            </a:r>
            <a:r>
              <a:rPr lang="de-DE" sz="2000" dirty="0" smtClean="0"/>
              <a:t>DRG </a:t>
            </a:r>
            <a:r>
              <a:rPr lang="de-DE" sz="2000" dirty="0"/>
              <a:t>mussten eingeführt werden, um das Festhalten der </a:t>
            </a:r>
            <a:r>
              <a:rPr lang="de-DE" sz="2000" dirty="0" smtClean="0"/>
              <a:t>Patient*innen </a:t>
            </a:r>
            <a:r>
              <a:rPr lang="de-DE" sz="2000" dirty="0"/>
              <a:t>im Krankenhaus zu beenden (</a:t>
            </a:r>
            <a:r>
              <a:rPr lang="de-DE" sz="2000" i="1" dirty="0"/>
              <a:t>„Freiheitsberaubung“)</a:t>
            </a:r>
          </a:p>
          <a:p>
            <a:endParaRPr lang="de-DE" dirty="0"/>
          </a:p>
          <a:p>
            <a:pPr lvl="1"/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330807" y="5385164"/>
            <a:ext cx="10160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2400" b="1" dirty="0">
                <a:solidFill>
                  <a:srgbClr val="FF0000"/>
                </a:solidFill>
              </a:rPr>
              <a:t>Die Realität: </a:t>
            </a:r>
            <a:r>
              <a:rPr lang="de-DE" sz="2400" dirty="0">
                <a:solidFill>
                  <a:srgbClr val="FF0000"/>
                </a:solidFill>
              </a:rPr>
              <a:t>Auch wenn </a:t>
            </a:r>
            <a:r>
              <a:rPr lang="de-DE" sz="2400" dirty="0" smtClean="0">
                <a:solidFill>
                  <a:srgbClr val="FF0000"/>
                </a:solidFill>
              </a:rPr>
              <a:t>Patient*innen oft länger als nötig im KH waren, gab es eine Reduzierung </a:t>
            </a:r>
            <a:r>
              <a:rPr lang="de-DE" sz="2400" dirty="0">
                <a:solidFill>
                  <a:srgbClr val="FF0000"/>
                </a:solidFill>
              </a:rPr>
              <a:t>der Verweildauer zwischen 1970-1985 um fast 30% </a:t>
            </a:r>
          </a:p>
        </p:txBody>
      </p:sp>
      <p:graphicFrame>
        <p:nvGraphicFramePr>
          <p:cNvPr id="8" name="Inhaltsplatzhalt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036359"/>
              </p:ext>
            </p:extLst>
          </p:nvPr>
        </p:nvGraphicFramePr>
        <p:xfrm>
          <a:off x="3123926" y="2117719"/>
          <a:ext cx="7414846" cy="3068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2832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71133" y="260350"/>
            <a:ext cx="7874000" cy="949325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b="1" u="none" dirty="0" smtClean="0"/>
              <a:t>Neoliberaler Umbau der Gesellschaft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39184" y="1268413"/>
            <a:ext cx="11343216" cy="5256212"/>
          </a:xfrm>
        </p:spPr>
        <p:txBody>
          <a:bodyPr>
            <a:normAutofit/>
          </a:bodyPr>
          <a:lstStyle/>
          <a:p>
            <a:r>
              <a:rPr lang="de-DE" altLang="de-DE" dirty="0" smtClean="0"/>
              <a:t>nach der Wirtschaftskrise der 70er Jahre: Neoliberalismus in Chile, USA (Reagan), GB Thatcher, D (Kohl, Schröder) … </a:t>
            </a:r>
          </a:p>
          <a:p>
            <a:pPr>
              <a:spcAft>
                <a:spcPts val="1200"/>
              </a:spcAft>
            </a:pPr>
            <a:r>
              <a:rPr lang="de-DE" altLang="de-DE" dirty="0" smtClean="0"/>
              <a:t>Geldflüsse zwischen solidarische Krankenkassen und non-profit Kranken-häusern weckten Begehrlichkeiten: Öffnung und Umbau des KH-Sektors für kapitalistische Interessen</a:t>
            </a:r>
          </a:p>
          <a:p>
            <a:pPr>
              <a:spcAft>
                <a:spcPts val="1200"/>
              </a:spcAft>
            </a:pPr>
            <a:r>
              <a:rPr lang="de-DE" altLang="de-DE" dirty="0" smtClean="0"/>
              <a:t>nach 1989 Umbau des Gesundheitswesens der DDR nach westdeutschem Vorbild: Privatisierungswelle bei Krankenhäusern in den Neuen Bundesländern</a:t>
            </a:r>
          </a:p>
          <a:p>
            <a:pPr>
              <a:spcAft>
                <a:spcPts val="1200"/>
              </a:spcAft>
            </a:pPr>
            <a:r>
              <a:rPr lang="de-DE" altLang="de-DE" dirty="0" smtClean="0"/>
              <a:t>„Ausbluten“ der Kassen der öffentlichen Hand durch arbeitgeberfreund-</a:t>
            </a:r>
            <a:r>
              <a:rPr lang="de-DE" altLang="de-DE" dirty="0" err="1" smtClean="0"/>
              <a:t>liche</a:t>
            </a:r>
            <a:r>
              <a:rPr lang="de-DE" altLang="de-DE" dirty="0" smtClean="0"/>
              <a:t> Steuergesetzgebung (verschärft durch Rot-Grün)</a:t>
            </a:r>
          </a:p>
        </p:txBody>
      </p:sp>
    </p:spTree>
    <p:extLst>
      <p:ext uri="{BB962C8B-B14F-4D97-AF65-F5344CB8AC3E}">
        <p14:creationId xmlns:p14="http://schemas.microsoft.com/office/powerpoint/2010/main" val="44238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08000" y="116732"/>
            <a:ext cx="10780684" cy="1208831"/>
          </a:xfrm>
        </p:spPr>
        <p:txBody>
          <a:bodyPr>
            <a:normAutofit/>
          </a:bodyPr>
          <a:lstStyle/>
          <a:p>
            <a:r>
              <a:rPr lang="de-DE" u="none" dirty="0"/>
              <a:t>1985 – </a:t>
            </a:r>
            <a:r>
              <a:rPr lang="de-DE" u="none" dirty="0" smtClean="0"/>
              <a:t>2000</a:t>
            </a:r>
            <a:br>
              <a:rPr lang="de-DE" u="none" dirty="0" smtClean="0"/>
            </a:br>
            <a:r>
              <a:rPr lang="de-DE" u="none" dirty="0"/>
              <a:t>neoliberale Deregulierung im Krankenhaussektor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5" y="1498600"/>
            <a:ext cx="11696699" cy="49657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de-DE" sz="2000" dirty="0" smtClean="0"/>
              <a:t>ideologische </a:t>
            </a:r>
            <a:r>
              <a:rPr lang="de-DE" sz="2000" dirty="0"/>
              <a:t>Vorbereitung durch </a:t>
            </a:r>
            <a:r>
              <a:rPr lang="de-DE" sz="2000" dirty="0" smtClean="0"/>
              <a:t>den Mythos </a:t>
            </a:r>
            <a:r>
              <a:rPr lang="de-DE" sz="2000" dirty="0"/>
              <a:t>von der „Kostenexplosion“</a:t>
            </a:r>
          </a:p>
          <a:p>
            <a:pPr>
              <a:lnSpc>
                <a:spcPct val="100000"/>
              </a:lnSpc>
            </a:pPr>
            <a:r>
              <a:rPr lang="de-DE" sz="2000" dirty="0" smtClean="0"/>
              <a:t>systematisches </a:t>
            </a:r>
            <a:r>
              <a:rPr lang="de-DE" sz="2000" dirty="0"/>
              <a:t>Aushöhlen der Selbstkostendeckung: Gewinne und Verluste werden ermöglicht</a:t>
            </a:r>
          </a:p>
          <a:p>
            <a:pPr>
              <a:lnSpc>
                <a:spcPct val="100000"/>
              </a:lnSpc>
            </a:pPr>
            <a:r>
              <a:rPr lang="de-DE" sz="2000" dirty="0"/>
              <a:t>immer mehr Fallpauschalen und Sonderentgelte; Pflegesätze verlieren an Bedeutung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e-DE" sz="2000" dirty="0" smtClean="0"/>
              <a:t>„leistungsgerechte </a:t>
            </a:r>
            <a:r>
              <a:rPr lang="de-DE" sz="2000" dirty="0"/>
              <a:t>Erlöse“ durch „prospektives </a:t>
            </a:r>
            <a:r>
              <a:rPr lang="de-DE" sz="2000" dirty="0" smtClean="0"/>
              <a:t>Budget</a:t>
            </a:r>
            <a:r>
              <a:rPr lang="de-DE" sz="2000" dirty="0"/>
              <a:t>“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e-DE" sz="2000" dirty="0"/>
              <a:t>Festlegung einer Budgetobergrenze durch Gesetzgeber (Anbindung der Veränderung des Budgets an die Grundlohnsummensteigerung – „einnahmeorientierte Ausgabenpolitik</a:t>
            </a:r>
            <a:r>
              <a:rPr lang="de-DE" sz="2000" dirty="0" smtClean="0"/>
              <a:t>“)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e-DE" sz="2000" dirty="0" smtClean="0"/>
              <a:t>Aber </a:t>
            </a:r>
            <a:r>
              <a:rPr lang="de-DE" sz="2000" dirty="0"/>
              <a:t>auch: 1993 neue Pflegepersonalregelung – Folge des „Pflegenotstands“ und erster heftiger Proteste der betroffenen </a:t>
            </a:r>
            <a:r>
              <a:rPr lang="de-DE" sz="2000" dirty="0" smtClean="0"/>
              <a:t>Pflegekräfte (schon 1995 wieder aufgegeben)</a:t>
            </a:r>
            <a:endParaRPr lang="de-DE" sz="2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000" b="1" dirty="0" smtClean="0">
                <a:solidFill>
                  <a:srgbClr val="C00000"/>
                </a:solidFill>
              </a:rPr>
              <a:t>Schon damals Anreiz </a:t>
            </a:r>
            <a:r>
              <a:rPr lang="de-DE" sz="2000" b="1" dirty="0">
                <a:solidFill>
                  <a:srgbClr val="C00000"/>
                </a:solidFill>
              </a:rPr>
              <a:t>zu Kostensenkungen und zur Leistungsausdehnung (insbesondere im </a:t>
            </a:r>
            <a:r>
              <a:rPr lang="de-DE" sz="2000" b="1" dirty="0" err="1">
                <a:solidFill>
                  <a:srgbClr val="C00000"/>
                </a:solidFill>
              </a:rPr>
              <a:t>Fallpauschalenbereich</a:t>
            </a:r>
            <a:r>
              <a:rPr lang="de-DE" sz="2000" b="1" dirty="0" smtClean="0">
                <a:solidFill>
                  <a:srgbClr val="C00000"/>
                </a:solidFill>
              </a:rPr>
              <a:t>)</a:t>
            </a: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117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428017"/>
            <a:ext cx="10515600" cy="897546"/>
          </a:xfrm>
        </p:spPr>
        <p:txBody>
          <a:bodyPr>
            <a:normAutofit/>
          </a:bodyPr>
          <a:lstStyle/>
          <a:p>
            <a:r>
              <a:rPr lang="de-DE" sz="2800" u="none" dirty="0" smtClean="0"/>
              <a:t>Kostenexplosion?</a:t>
            </a:r>
            <a:br>
              <a:rPr lang="de-DE" sz="2800" u="none" dirty="0" smtClean="0"/>
            </a:br>
            <a:r>
              <a:rPr lang="de-DE" sz="2800" u="none" dirty="0" smtClean="0"/>
              <a:t>Ausgaben für Gesundheit steigen parallel zum Wachstum des BIP</a:t>
            </a:r>
            <a:endParaRPr lang="de-DE" sz="2800" u="non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D:\Nadja\Dropbox\Temporär\Kosten Krankenhaus und BIP 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270" y="1712068"/>
            <a:ext cx="7508421" cy="4863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656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428017"/>
            <a:ext cx="10515600" cy="897546"/>
          </a:xfrm>
        </p:spPr>
        <p:txBody>
          <a:bodyPr>
            <a:normAutofit/>
          </a:bodyPr>
          <a:lstStyle/>
          <a:p>
            <a:r>
              <a:rPr lang="de-DE" sz="3200" u="none" dirty="0"/>
              <a:t>Kosten für KH-Behandlungen steigen </a:t>
            </a:r>
            <a:r>
              <a:rPr lang="de-DE" sz="3200" u="none" dirty="0" smtClean="0"/>
              <a:t>noch steiler </a:t>
            </a:r>
            <a:r>
              <a:rPr lang="de-DE" sz="3200" u="none" dirty="0"/>
              <a:t>an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8" name="Gruppieren 7">
            <a:extLst>
              <a:ext uri="{FF2B5EF4-FFF2-40B4-BE49-F238E27FC236}">
                <a16:creationId xmlns="" xmlns:a16="http://schemas.microsoft.com/office/drawing/2014/main" id="{714B720A-35D9-47BF-8F83-94727A98A42F}"/>
              </a:ext>
            </a:extLst>
          </p:cNvPr>
          <p:cNvGrpSpPr/>
          <p:nvPr/>
        </p:nvGrpSpPr>
        <p:grpSpPr>
          <a:xfrm>
            <a:off x="5539623" y="2492693"/>
            <a:ext cx="1752600" cy="1029584"/>
            <a:chOff x="-3202727" y="3707244"/>
            <a:chExt cx="1752600" cy="1029584"/>
          </a:xfrm>
        </p:grpSpPr>
        <p:cxnSp>
          <p:nvCxnSpPr>
            <p:cNvPr id="7" name="Gerade Verbindung mit Pfeil 6"/>
            <p:cNvCxnSpPr/>
            <p:nvPr/>
          </p:nvCxnSpPr>
          <p:spPr>
            <a:xfrm>
              <a:off x="-2475040" y="4089128"/>
              <a:ext cx="8142" cy="64770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Textfeld 8"/>
            <p:cNvSpPr txBox="1"/>
            <p:nvPr/>
          </p:nvSpPr>
          <p:spPr>
            <a:xfrm>
              <a:off x="-3202727" y="3707244"/>
              <a:ext cx="175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de-DE" sz="1600" dirty="0">
                  <a:solidFill>
                    <a:prstClr val="black"/>
                  </a:solidFill>
                </a:rPr>
                <a:t>DRG-Einführung</a:t>
              </a:r>
              <a:endParaRPr lang="de-DE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="" xmlns:a16="http://schemas.microsoft.com/office/drawing/2014/main" id="{008916EC-6C41-4488-91CE-36338108F0B2}"/>
              </a:ext>
            </a:extLst>
          </p:cNvPr>
          <p:cNvSpPr txBox="1"/>
          <p:nvPr/>
        </p:nvSpPr>
        <p:spPr>
          <a:xfrm>
            <a:off x="2514283" y="5810490"/>
            <a:ext cx="5540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400" b="1" i="1" dirty="0">
                <a:solidFill>
                  <a:prstClr val="black"/>
                </a:solidFill>
              </a:rPr>
              <a:t>Quelle: Destatis Kostennachweis Krankenhäuser, Fachserie 12, Reihe 6.3, verschiedene Jahrgänge, eigene Berechnung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60606" y="1401904"/>
            <a:ext cx="6870787" cy="405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322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2102"/>
            <a:ext cx="10515600" cy="1043461"/>
          </a:xfrm>
        </p:spPr>
        <p:txBody>
          <a:bodyPr/>
          <a:lstStyle/>
          <a:p>
            <a:r>
              <a:rPr lang="de-DE" u="none" dirty="0"/>
              <a:t>Fallpauschalensystem - politische Ziele bei Einführung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711200" y="1471404"/>
            <a:ext cx="10769600" cy="498776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de-DE" dirty="0"/>
              <a:t>Bekämpfung der „Kostenexplosion</a:t>
            </a:r>
            <a:r>
              <a:rPr lang="de-DE" dirty="0" smtClean="0"/>
              <a:t>“ </a:t>
            </a:r>
            <a:r>
              <a:rPr lang="de-DE" dirty="0" smtClean="0"/>
              <a:t>bei Ausgaben für KH</a:t>
            </a:r>
            <a:endParaRPr lang="de-DE" dirty="0"/>
          </a:p>
          <a:p>
            <a:pPr>
              <a:spcBef>
                <a:spcPts val="1800"/>
              </a:spcBef>
            </a:pPr>
            <a:r>
              <a:rPr lang="de-DE" dirty="0" smtClean="0"/>
              <a:t>Verkürzung der Verweildauer</a:t>
            </a:r>
          </a:p>
          <a:p>
            <a:pPr>
              <a:spcBef>
                <a:spcPts val="1800"/>
              </a:spcBef>
            </a:pPr>
            <a:r>
              <a:rPr lang="de-DE" dirty="0" smtClean="0"/>
              <a:t>„</a:t>
            </a:r>
            <a:r>
              <a:rPr lang="de-DE" dirty="0"/>
              <a:t>Transparenz“ durch Leistungsdokumentation</a:t>
            </a:r>
          </a:p>
          <a:p>
            <a:pPr>
              <a:spcBef>
                <a:spcPts val="1800"/>
              </a:spcBef>
            </a:pPr>
            <a:r>
              <a:rPr lang="de-DE" dirty="0"/>
              <a:t>Leistungsorientierung: „Geld folgt Leistung“</a:t>
            </a:r>
          </a:p>
          <a:p>
            <a:pPr>
              <a:spcBef>
                <a:spcPts val="1800"/>
              </a:spcBef>
            </a:pPr>
            <a:r>
              <a:rPr lang="de-DE" dirty="0"/>
              <a:t>Qualitätswettbewerb und Effizienzwettbewerb</a:t>
            </a:r>
          </a:p>
          <a:p>
            <a:pPr>
              <a:spcBef>
                <a:spcPts val="1800"/>
              </a:spcBef>
            </a:pPr>
            <a:r>
              <a:rPr lang="de-DE" dirty="0"/>
              <a:t>Bettenabbau / </a:t>
            </a:r>
            <a:r>
              <a:rPr lang="de-DE" dirty="0" smtClean="0"/>
              <a:t>Krankenhausschließungen</a:t>
            </a:r>
          </a:p>
          <a:p>
            <a:pPr>
              <a:spcBef>
                <a:spcPts val="1800"/>
              </a:spcBef>
            </a:pPr>
            <a:endParaRPr lang="de-DE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de-DE" b="1" dirty="0">
                <a:solidFill>
                  <a:srgbClr val="C00000"/>
                </a:solidFill>
              </a:rPr>
              <a:t>„Hidden Agenda“: Ökonomisierung / Privatisierung</a:t>
            </a:r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4106-D9F5-4DCC-B15D-428545D275B1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87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433</Words>
  <Application>Microsoft Office PowerPoint</Application>
  <PresentationFormat>Benutzerdefiniert</PresentationFormat>
  <Paragraphs>58</Paragraphs>
  <Slides>8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Office</vt:lpstr>
      <vt:lpstr>Die Krankenhäuser verstehen, um sie zu verändern!  Online-Veranstaltungsreihe von Krankenhaus statt Fabrik  I - Was hat uns bloß so ruiniert? Grundlegende Entwicklungen und Mythen der Krankenhauspolitik in Deutschland</vt:lpstr>
      <vt:lpstr>1970 – 1985 Ausbau und Selbstkostendeckung</vt:lpstr>
      <vt:lpstr>Mythen über die Selbstkostendeckung</vt:lpstr>
      <vt:lpstr>Neoliberaler Umbau der Gesellschaft</vt:lpstr>
      <vt:lpstr>1985 – 2000 neoliberale Deregulierung im Krankenhaussektor</vt:lpstr>
      <vt:lpstr>Kostenexplosion? Ausgaben für Gesundheit steigen parallel zum Wachstum des BIP</vt:lpstr>
      <vt:lpstr>Kosten für KH-Behandlungen steigen noch steiler an</vt:lpstr>
      <vt:lpstr>Fallpauschalensystem - politische Ziele bei Einführung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Ökonomisierung und Kommerzialisierung  im Gesundheitswesen:   Krankenhausfinanzierung mit Fallpauschalen</dc:title>
  <dc:creator>sch0ppes</dc:creator>
  <cp:lastModifiedBy>Nadja Rakowitz</cp:lastModifiedBy>
  <cp:revision>31</cp:revision>
  <cp:lastPrinted>2020-08-31T15:24:00Z</cp:lastPrinted>
  <dcterms:created xsi:type="dcterms:W3CDTF">2019-07-10T11:48:54Z</dcterms:created>
  <dcterms:modified xsi:type="dcterms:W3CDTF">2020-09-02T14:18:26Z</dcterms:modified>
</cp:coreProperties>
</file>