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17" d="100"/>
          <a:sy n="117" d="100"/>
        </p:scale>
        <p:origin x="120" y="420"/>
      </p:cViewPr>
      <p:guideLst/>
    </p:cSldViewPr>
  </p:slideViewPr>
  <p:notesTextViewPr>
    <p:cViewPr>
      <p:scale>
        <a:sx n="1" d="1"/>
        <a:sy n="1" d="1"/>
      </p:scale>
      <p:origin x="0" y="0"/>
    </p:cViewPr>
  </p:notesText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Patienten, Ärzte,</a:t>
            </a:r>
            <a:r>
              <a:rPr lang="en-US" baseline="0"/>
              <a:t> Pflegekräfte (%)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'KZ Alle KHs'!$A$14</c:f>
              <c:strCache>
                <c:ptCount val="1"/>
                <c:pt idx="0">
                  <c:v>Entwicklung Patientenzahl prozentual</c:v>
                </c:pt>
              </c:strCache>
            </c:strRef>
          </c:tx>
          <c:spPr>
            <a:ln w="28575" cap="rnd">
              <a:solidFill>
                <a:schemeClr val="accent1"/>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KHs'!$B$14:$AB$14</c:f>
              <c:numCache>
                <c:formatCode>0.0</c:formatCode>
                <c:ptCount val="27"/>
                <c:pt idx="0">
                  <c:v>100</c:v>
                </c:pt>
                <c:pt idx="1">
                  <c:v>102.73199620282148</c:v>
                </c:pt>
                <c:pt idx="2">
                  <c:v>104.21607557997443</c:v>
                </c:pt>
                <c:pt idx="3">
                  <c:v>106.31895099084235</c:v>
                </c:pt>
                <c:pt idx="4">
                  <c:v>109.29266316162277</c:v>
                </c:pt>
                <c:pt idx="5">
                  <c:v>110.89694879382985</c:v>
                </c:pt>
                <c:pt idx="6">
                  <c:v>112.70815492968616</c:v>
                </c:pt>
                <c:pt idx="7">
                  <c:v>115.57882189706285</c:v>
                </c:pt>
                <c:pt idx="8">
                  <c:v>117.26117436407122</c:v>
                </c:pt>
                <c:pt idx="9">
                  <c:v>118.42894568268177</c:v>
                </c:pt>
                <c:pt idx="10">
                  <c:v>118.85534104717404</c:v>
                </c:pt>
                <c:pt idx="11">
                  <c:v>119.5906936539611</c:v>
                </c:pt>
                <c:pt idx="12">
                  <c:v>118.65520538465299</c:v>
                </c:pt>
                <c:pt idx="13">
                  <c:v>115.26442443331742</c:v>
                </c:pt>
                <c:pt idx="14">
                  <c:v>113.46530615395038</c:v>
                </c:pt>
                <c:pt idx="15">
                  <c:v>115.47870261351875</c:v>
                </c:pt>
                <c:pt idx="16">
                  <c:v>117.85023783818086</c:v>
                </c:pt>
                <c:pt idx="17">
                  <c:v>120.18964282682276</c:v>
                </c:pt>
                <c:pt idx="18">
                  <c:v>122.23127972977261</c:v>
                </c:pt>
                <c:pt idx="19">
                  <c:v>123.71120519256446</c:v>
                </c:pt>
                <c:pt idx="20">
                  <c:v>125.84649211193616</c:v>
                </c:pt>
                <c:pt idx="21">
                  <c:v>127.74190162494888</c:v>
                </c:pt>
                <c:pt idx="22">
                  <c:v>128.88568931910621</c:v>
                </c:pt>
                <c:pt idx="23">
                  <c:v>131.36540125492121</c:v>
                </c:pt>
                <c:pt idx="24">
                  <c:v>131.98933565668978</c:v>
                </c:pt>
                <c:pt idx="25">
                  <c:v>134.00081123100446</c:v>
                </c:pt>
                <c:pt idx="26">
                  <c:v>133.38359649747156</c:v>
                </c:pt>
              </c:numCache>
            </c:numRef>
          </c:val>
          <c:smooth val="0"/>
          <c:extLst>
            <c:ext xmlns:c16="http://schemas.microsoft.com/office/drawing/2014/chart" uri="{C3380CC4-5D6E-409C-BE32-E72D297353CC}">
              <c16:uniqueId val="{00000000-8F09-4287-A833-F21FC003675E}"/>
            </c:ext>
          </c:extLst>
        </c:ser>
        <c:ser>
          <c:idx val="1"/>
          <c:order val="1"/>
          <c:tx>
            <c:strRef>
              <c:f>'KZ Alle KHs'!$A$15</c:f>
              <c:strCache>
                <c:ptCount val="1"/>
                <c:pt idx="0">
                  <c:v>Entwicklung Arztzahl prozentual</c:v>
                </c:pt>
              </c:strCache>
            </c:strRef>
          </c:tx>
          <c:spPr>
            <a:ln w="28575" cap="rnd">
              <a:solidFill>
                <a:schemeClr val="accent2"/>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KHs'!$B$15:$AB$15</c:f>
              <c:numCache>
                <c:formatCode>0.0</c:formatCode>
                <c:ptCount val="27"/>
                <c:pt idx="0">
                  <c:v>100</c:v>
                </c:pt>
                <c:pt idx="1">
                  <c:v>102.58906814553399</c:v>
                </c:pt>
                <c:pt idx="2">
                  <c:v>100.453743382909</c:v>
                </c:pt>
                <c:pt idx="3">
                  <c:v>101.99247962356104</c:v>
                </c:pt>
                <c:pt idx="4">
                  <c:v>106.70321821695656</c:v>
                </c:pt>
                <c:pt idx="5">
                  <c:v>109.60423493824048</c:v>
                </c:pt>
                <c:pt idx="6">
                  <c:v>110.93395512982102</c:v>
                </c:pt>
                <c:pt idx="7">
                  <c:v>112.49684900428535</c:v>
                </c:pt>
                <c:pt idx="8">
                  <c:v>113.33081253676161</c:v>
                </c:pt>
                <c:pt idx="9">
                  <c:v>114.16687673304764</c:v>
                </c:pt>
                <c:pt idx="10">
                  <c:v>115.69615998655574</c:v>
                </c:pt>
                <c:pt idx="11">
                  <c:v>118.4385765902025</c:v>
                </c:pt>
                <c:pt idx="12">
                  <c:v>119.84833207293504</c:v>
                </c:pt>
                <c:pt idx="13">
                  <c:v>123.60452903117384</c:v>
                </c:pt>
                <c:pt idx="14">
                  <c:v>127.73054785312158</c:v>
                </c:pt>
                <c:pt idx="15">
                  <c:v>129.94139147970759</c:v>
                </c:pt>
                <c:pt idx="16">
                  <c:v>132.34224014788671</c:v>
                </c:pt>
                <c:pt idx="17">
                  <c:v>134.56526762456934</c:v>
                </c:pt>
                <c:pt idx="18">
                  <c:v>137.83169481556169</c:v>
                </c:pt>
                <c:pt idx="19">
                  <c:v>141.63368624485338</c:v>
                </c:pt>
                <c:pt idx="20">
                  <c:v>146.06776741450298</c:v>
                </c:pt>
                <c:pt idx="21">
                  <c:v>150.06490000840265</c:v>
                </c:pt>
                <c:pt idx="22">
                  <c:v>154.38587093521554</c:v>
                </c:pt>
                <c:pt idx="23">
                  <c:v>158.34446685152508</c:v>
                </c:pt>
                <c:pt idx="24">
                  <c:v>162.13373876144863</c:v>
                </c:pt>
                <c:pt idx="25">
                  <c:v>166.10789009326948</c:v>
                </c:pt>
                <c:pt idx="26">
                  <c:v>169.32190572220821</c:v>
                </c:pt>
              </c:numCache>
            </c:numRef>
          </c:val>
          <c:smooth val="0"/>
          <c:extLst>
            <c:ext xmlns:c16="http://schemas.microsoft.com/office/drawing/2014/chart" uri="{C3380CC4-5D6E-409C-BE32-E72D297353CC}">
              <c16:uniqueId val="{00000001-8F09-4287-A833-F21FC003675E}"/>
            </c:ext>
          </c:extLst>
        </c:ser>
        <c:ser>
          <c:idx val="2"/>
          <c:order val="2"/>
          <c:tx>
            <c:strRef>
              <c:f>'KZ Alle KHs'!$A$16</c:f>
              <c:strCache>
                <c:ptCount val="1"/>
                <c:pt idx="0">
                  <c:v>Entwicklung Pflegekraftzahl prozentual</c:v>
                </c:pt>
              </c:strCache>
            </c:strRef>
          </c:tx>
          <c:spPr>
            <a:ln w="28575" cap="rnd">
              <a:solidFill>
                <a:schemeClr val="accent3"/>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KHs'!$B$16:$AB$16</c:f>
              <c:numCache>
                <c:formatCode>0.0</c:formatCode>
                <c:ptCount val="27"/>
                <c:pt idx="0">
                  <c:v>100</c:v>
                </c:pt>
                <c:pt idx="1">
                  <c:v>101.60051766120179</c:v>
                </c:pt>
                <c:pt idx="2">
                  <c:v>102.03691096104662</c:v>
                </c:pt>
                <c:pt idx="3">
                  <c:v>104.98095571052681</c:v>
                </c:pt>
                <c:pt idx="4">
                  <c:v>107.51007415312714</c:v>
                </c:pt>
                <c:pt idx="5">
                  <c:v>107.1580154685018</c:v>
                </c:pt>
                <c:pt idx="6">
                  <c:v>104.61724351543478</c:v>
                </c:pt>
                <c:pt idx="7">
                  <c:v>103.56781423077632</c:v>
                </c:pt>
                <c:pt idx="8">
                  <c:v>102.70116105764808</c:v>
                </c:pt>
                <c:pt idx="9">
                  <c:v>101.89737550677438</c:v>
                </c:pt>
                <c:pt idx="10">
                  <c:v>101.65295845830191</c:v>
                </c:pt>
                <c:pt idx="11">
                  <c:v>100.39928606914826</c:v>
                </c:pt>
                <c:pt idx="12">
                  <c:v>98.183279052508269</c:v>
                </c:pt>
                <c:pt idx="13">
                  <c:v>94.917873418342623</c:v>
                </c:pt>
                <c:pt idx="14">
                  <c:v>92.720849356910236</c:v>
                </c:pt>
                <c:pt idx="15">
                  <c:v>91.795315288792395</c:v>
                </c:pt>
                <c:pt idx="16">
                  <c:v>91.4876012782061</c:v>
                </c:pt>
                <c:pt idx="17">
                  <c:v>92.129249697928756</c:v>
                </c:pt>
                <c:pt idx="18">
                  <c:v>93.122680798081461</c:v>
                </c:pt>
                <c:pt idx="19">
                  <c:v>93.906621647315717</c:v>
                </c:pt>
                <c:pt idx="20">
                  <c:v>95.31866217699843</c:v>
                </c:pt>
                <c:pt idx="21">
                  <c:v>96.13477591526059</c:v>
                </c:pt>
                <c:pt idx="22">
                  <c:v>96.992474285609148</c:v>
                </c:pt>
                <c:pt idx="23">
                  <c:v>97.75120675167598</c:v>
                </c:pt>
                <c:pt idx="24">
                  <c:v>98.412454535975613</c:v>
                </c:pt>
                <c:pt idx="25">
                  <c:v>99.704675511067776</c:v>
                </c:pt>
                <c:pt idx="26">
                  <c:v>100.68847713151908</c:v>
                </c:pt>
              </c:numCache>
            </c:numRef>
          </c:val>
          <c:smooth val="0"/>
          <c:extLst>
            <c:ext xmlns:c16="http://schemas.microsoft.com/office/drawing/2014/chart" uri="{C3380CC4-5D6E-409C-BE32-E72D297353CC}">
              <c16:uniqueId val="{00000002-8F09-4287-A833-F21FC003675E}"/>
            </c:ext>
          </c:extLst>
        </c:ser>
        <c:dLbls>
          <c:showLegendKey val="0"/>
          <c:showVal val="0"/>
          <c:showCatName val="0"/>
          <c:showSerName val="0"/>
          <c:showPercent val="0"/>
          <c:showBubbleSize val="0"/>
        </c:dLbls>
        <c:smooth val="0"/>
        <c:axId val="305843784"/>
        <c:axId val="305849664"/>
      </c:lineChart>
      <c:catAx>
        <c:axId val="305843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5849664"/>
        <c:crosses val="autoZero"/>
        <c:auto val="1"/>
        <c:lblAlgn val="ctr"/>
        <c:lblOffset val="100"/>
        <c:noMultiLvlLbl val="0"/>
      </c:catAx>
      <c:valAx>
        <c:axId val="305849664"/>
        <c:scaling>
          <c:orientation val="minMax"/>
          <c:max val="180"/>
          <c:min val="9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5843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Patienten, Ärzte,</a:t>
            </a:r>
            <a:r>
              <a:rPr lang="en-US" baseline="0"/>
              <a:t> Pflegekräfte (%)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'KZ Alle KHs'!$A$14</c:f>
              <c:strCache>
                <c:ptCount val="1"/>
                <c:pt idx="0">
                  <c:v>Entwicklung Patientenzahl prozentual</c:v>
                </c:pt>
              </c:strCache>
            </c:strRef>
          </c:tx>
          <c:spPr>
            <a:ln w="28575" cap="rnd">
              <a:solidFill>
                <a:schemeClr val="accent1"/>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KHs'!$B$14:$AB$14</c:f>
              <c:numCache>
                <c:formatCode>0.0</c:formatCode>
                <c:ptCount val="27"/>
                <c:pt idx="0">
                  <c:v>100</c:v>
                </c:pt>
                <c:pt idx="1">
                  <c:v>102.73199620282148</c:v>
                </c:pt>
                <c:pt idx="2">
                  <c:v>104.21607557997443</c:v>
                </c:pt>
                <c:pt idx="3">
                  <c:v>106.31895099084235</c:v>
                </c:pt>
                <c:pt idx="4">
                  <c:v>109.29266316162277</c:v>
                </c:pt>
                <c:pt idx="5">
                  <c:v>110.89694879382985</c:v>
                </c:pt>
                <c:pt idx="6">
                  <c:v>112.70815492968616</c:v>
                </c:pt>
                <c:pt idx="7">
                  <c:v>115.57882189706285</c:v>
                </c:pt>
                <c:pt idx="8">
                  <c:v>117.26117436407122</c:v>
                </c:pt>
                <c:pt idx="9">
                  <c:v>118.42894568268177</c:v>
                </c:pt>
                <c:pt idx="10">
                  <c:v>118.85534104717404</c:v>
                </c:pt>
                <c:pt idx="11">
                  <c:v>119.5906936539611</c:v>
                </c:pt>
                <c:pt idx="12">
                  <c:v>118.65520538465299</c:v>
                </c:pt>
                <c:pt idx="13">
                  <c:v>115.26442443331742</c:v>
                </c:pt>
                <c:pt idx="14">
                  <c:v>113.46530615395038</c:v>
                </c:pt>
                <c:pt idx="15">
                  <c:v>115.47870261351875</c:v>
                </c:pt>
                <c:pt idx="16">
                  <c:v>117.85023783818086</c:v>
                </c:pt>
                <c:pt idx="17">
                  <c:v>120.18964282682276</c:v>
                </c:pt>
                <c:pt idx="18">
                  <c:v>122.23127972977261</c:v>
                </c:pt>
                <c:pt idx="19">
                  <c:v>123.71120519256446</c:v>
                </c:pt>
                <c:pt idx="20">
                  <c:v>125.84649211193616</c:v>
                </c:pt>
                <c:pt idx="21">
                  <c:v>127.74190162494888</c:v>
                </c:pt>
                <c:pt idx="22">
                  <c:v>128.88568931910621</c:v>
                </c:pt>
                <c:pt idx="23">
                  <c:v>131.36540125492121</c:v>
                </c:pt>
                <c:pt idx="24">
                  <c:v>131.98933565668978</c:v>
                </c:pt>
                <c:pt idx="25">
                  <c:v>134.00081123100446</c:v>
                </c:pt>
                <c:pt idx="26">
                  <c:v>133.38359649747156</c:v>
                </c:pt>
              </c:numCache>
            </c:numRef>
          </c:val>
          <c:smooth val="0"/>
          <c:extLst>
            <c:ext xmlns:c16="http://schemas.microsoft.com/office/drawing/2014/chart" uri="{C3380CC4-5D6E-409C-BE32-E72D297353CC}">
              <c16:uniqueId val="{00000000-8F09-4287-A833-F21FC003675E}"/>
            </c:ext>
          </c:extLst>
        </c:ser>
        <c:ser>
          <c:idx val="1"/>
          <c:order val="1"/>
          <c:tx>
            <c:strRef>
              <c:f>'KZ Alle KHs'!$A$15</c:f>
              <c:strCache>
                <c:ptCount val="1"/>
                <c:pt idx="0">
                  <c:v>Entwicklung Arztzahl prozentual</c:v>
                </c:pt>
              </c:strCache>
            </c:strRef>
          </c:tx>
          <c:spPr>
            <a:ln w="28575" cap="rnd">
              <a:solidFill>
                <a:schemeClr val="accent2"/>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KHs'!$B$15:$AB$15</c:f>
              <c:numCache>
                <c:formatCode>0.0</c:formatCode>
                <c:ptCount val="27"/>
                <c:pt idx="0">
                  <c:v>100</c:v>
                </c:pt>
                <c:pt idx="1">
                  <c:v>102.58906814553399</c:v>
                </c:pt>
                <c:pt idx="2">
                  <c:v>100.453743382909</c:v>
                </c:pt>
                <c:pt idx="3">
                  <c:v>101.99247962356104</c:v>
                </c:pt>
                <c:pt idx="4">
                  <c:v>106.70321821695656</c:v>
                </c:pt>
                <c:pt idx="5">
                  <c:v>109.60423493824048</c:v>
                </c:pt>
                <c:pt idx="6">
                  <c:v>110.93395512982102</c:v>
                </c:pt>
                <c:pt idx="7">
                  <c:v>112.49684900428535</c:v>
                </c:pt>
                <c:pt idx="8">
                  <c:v>113.33081253676161</c:v>
                </c:pt>
                <c:pt idx="9">
                  <c:v>114.16687673304764</c:v>
                </c:pt>
                <c:pt idx="10">
                  <c:v>115.69615998655574</c:v>
                </c:pt>
                <c:pt idx="11">
                  <c:v>118.4385765902025</c:v>
                </c:pt>
                <c:pt idx="12">
                  <c:v>119.84833207293504</c:v>
                </c:pt>
                <c:pt idx="13">
                  <c:v>123.60452903117384</c:v>
                </c:pt>
                <c:pt idx="14">
                  <c:v>127.73054785312158</c:v>
                </c:pt>
                <c:pt idx="15">
                  <c:v>129.94139147970759</c:v>
                </c:pt>
                <c:pt idx="16">
                  <c:v>132.34224014788671</c:v>
                </c:pt>
                <c:pt idx="17">
                  <c:v>134.56526762456934</c:v>
                </c:pt>
                <c:pt idx="18">
                  <c:v>137.83169481556169</c:v>
                </c:pt>
                <c:pt idx="19">
                  <c:v>141.63368624485338</c:v>
                </c:pt>
                <c:pt idx="20">
                  <c:v>146.06776741450298</c:v>
                </c:pt>
                <c:pt idx="21">
                  <c:v>150.06490000840265</c:v>
                </c:pt>
                <c:pt idx="22">
                  <c:v>154.38587093521554</c:v>
                </c:pt>
                <c:pt idx="23">
                  <c:v>158.34446685152508</c:v>
                </c:pt>
                <c:pt idx="24">
                  <c:v>162.13373876144863</c:v>
                </c:pt>
                <c:pt idx="25">
                  <c:v>166.10789009326948</c:v>
                </c:pt>
                <c:pt idx="26">
                  <c:v>169.32190572220821</c:v>
                </c:pt>
              </c:numCache>
            </c:numRef>
          </c:val>
          <c:smooth val="0"/>
          <c:extLst>
            <c:ext xmlns:c16="http://schemas.microsoft.com/office/drawing/2014/chart" uri="{C3380CC4-5D6E-409C-BE32-E72D297353CC}">
              <c16:uniqueId val="{00000001-8F09-4287-A833-F21FC003675E}"/>
            </c:ext>
          </c:extLst>
        </c:ser>
        <c:ser>
          <c:idx val="2"/>
          <c:order val="2"/>
          <c:tx>
            <c:strRef>
              <c:f>'KZ Alle KHs'!$A$16</c:f>
              <c:strCache>
                <c:ptCount val="1"/>
                <c:pt idx="0">
                  <c:v>Entwicklung Pflegekraftzahl prozentual</c:v>
                </c:pt>
              </c:strCache>
            </c:strRef>
          </c:tx>
          <c:spPr>
            <a:ln w="28575" cap="rnd">
              <a:solidFill>
                <a:schemeClr val="accent3"/>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KHs'!$B$16:$AB$16</c:f>
              <c:numCache>
                <c:formatCode>0.0</c:formatCode>
                <c:ptCount val="27"/>
                <c:pt idx="0">
                  <c:v>100</c:v>
                </c:pt>
                <c:pt idx="1">
                  <c:v>101.60051766120179</c:v>
                </c:pt>
                <c:pt idx="2">
                  <c:v>102.03691096104662</c:v>
                </c:pt>
                <c:pt idx="3">
                  <c:v>104.98095571052681</c:v>
                </c:pt>
                <c:pt idx="4">
                  <c:v>107.51007415312714</c:v>
                </c:pt>
                <c:pt idx="5">
                  <c:v>107.1580154685018</c:v>
                </c:pt>
                <c:pt idx="6">
                  <c:v>104.61724351543478</c:v>
                </c:pt>
                <c:pt idx="7">
                  <c:v>103.56781423077632</c:v>
                </c:pt>
                <c:pt idx="8">
                  <c:v>102.70116105764808</c:v>
                </c:pt>
                <c:pt idx="9">
                  <c:v>101.89737550677438</c:v>
                </c:pt>
                <c:pt idx="10">
                  <c:v>101.65295845830191</c:v>
                </c:pt>
                <c:pt idx="11">
                  <c:v>100.39928606914826</c:v>
                </c:pt>
                <c:pt idx="12">
                  <c:v>98.183279052508269</c:v>
                </c:pt>
                <c:pt idx="13">
                  <c:v>94.917873418342623</c:v>
                </c:pt>
                <c:pt idx="14">
                  <c:v>92.720849356910236</c:v>
                </c:pt>
                <c:pt idx="15">
                  <c:v>91.795315288792395</c:v>
                </c:pt>
                <c:pt idx="16">
                  <c:v>91.4876012782061</c:v>
                </c:pt>
                <c:pt idx="17">
                  <c:v>92.129249697928756</c:v>
                </c:pt>
                <c:pt idx="18">
                  <c:v>93.122680798081461</c:v>
                </c:pt>
                <c:pt idx="19">
                  <c:v>93.906621647315717</c:v>
                </c:pt>
                <c:pt idx="20">
                  <c:v>95.31866217699843</c:v>
                </c:pt>
                <c:pt idx="21">
                  <c:v>96.13477591526059</c:v>
                </c:pt>
                <c:pt idx="22">
                  <c:v>96.992474285609148</c:v>
                </c:pt>
                <c:pt idx="23">
                  <c:v>97.75120675167598</c:v>
                </c:pt>
                <c:pt idx="24">
                  <c:v>98.412454535975613</c:v>
                </c:pt>
                <c:pt idx="25">
                  <c:v>99.704675511067776</c:v>
                </c:pt>
                <c:pt idx="26">
                  <c:v>100.68847713151908</c:v>
                </c:pt>
              </c:numCache>
            </c:numRef>
          </c:val>
          <c:smooth val="0"/>
          <c:extLst>
            <c:ext xmlns:c16="http://schemas.microsoft.com/office/drawing/2014/chart" uri="{C3380CC4-5D6E-409C-BE32-E72D297353CC}">
              <c16:uniqueId val="{00000002-8F09-4287-A833-F21FC003675E}"/>
            </c:ext>
          </c:extLst>
        </c:ser>
        <c:dLbls>
          <c:showLegendKey val="0"/>
          <c:showVal val="0"/>
          <c:showCatName val="0"/>
          <c:showSerName val="0"/>
          <c:showPercent val="0"/>
          <c:showBubbleSize val="0"/>
        </c:dLbls>
        <c:smooth val="0"/>
        <c:axId val="305844568"/>
        <c:axId val="305850056"/>
      </c:lineChart>
      <c:catAx>
        <c:axId val="30584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5850056"/>
        <c:crosses val="autoZero"/>
        <c:auto val="1"/>
        <c:lblAlgn val="ctr"/>
        <c:lblOffset val="100"/>
        <c:noMultiLvlLbl val="0"/>
      </c:catAx>
      <c:valAx>
        <c:axId val="305850056"/>
        <c:scaling>
          <c:orientation val="minMax"/>
          <c:max val="180"/>
          <c:min val="9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5844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'KZ Alle KHs'!$A$7</c:f>
              <c:strCache>
                <c:ptCount val="1"/>
                <c:pt idx="0">
                  <c:v>Pflege</c:v>
                </c:pt>
              </c:strCache>
            </c:strRef>
          </c:tx>
          <c:spPr>
            <a:ln w="28575" cap="rnd">
              <a:solidFill>
                <a:schemeClr val="accent1"/>
              </a:solidFill>
              <a:round/>
            </a:ln>
            <a:effectLst/>
          </c:spPr>
          <c:marker>
            <c:symbol val="none"/>
          </c:marker>
          <c:cat>
            <c:numRef>
              <c:f>'KZ Alle KHs'!$B$1:$AB$1</c:f>
              <c:numCache>
                <c:formatCode>General</c:formatCode>
                <c:ptCount val="27"/>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formatCode="0">
                  <c:v>2014</c:v>
                </c:pt>
                <c:pt idx="24" formatCode="0">
                  <c:v>2015</c:v>
                </c:pt>
                <c:pt idx="25" formatCode="0">
                  <c:v>2016</c:v>
                </c:pt>
                <c:pt idx="26" formatCode="0">
                  <c:v>2017</c:v>
                </c:pt>
              </c:numCache>
            </c:numRef>
          </c:cat>
          <c:val>
            <c:numRef>
              <c:f>'KZ Alle KHs'!$B$7:$AB$7</c:f>
              <c:numCache>
                <c:formatCode>#,##0</c:formatCode>
                <c:ptCount val="27"/>
                <c:pt idx="0">
                  <c:v>326082</c:v>
                </c:pt>
                <c:pt idx="1">
                  <c:v>331301</c:v>
                </c:pt>
                <c:pt idx="2">
                  <c:v>332724</c:v>
                </c:pt>
                <c:pt idx="3">
                  <c:v>342324</c:v>
                </c:pt>
                <c:pt idx="4">
                  <c:v>350571</c:v>
                </c:pt>
                <c:pt idx="5">
                  <c:v>349423</c:v>
                </c:pt>
                <c:pt idx="6">
                  <c:v>341138</c:v>
                </c:pt>
                <c:pt idx="7">
                  <c:v>337716</c:v>
                </c:pt>
                <c:pt idx="8">
                  <c:v>334890</c:v>
                </c:pt>
                <c:pt idx="9">
                  <c:v>332269</c:v>
                </c:pt>
                <c:pt idx="10">
                  <c:v>331472</c:v>
                </c:pt>
                <c:pt idx="11">
                  <c:v>327384</c:v>
                </c:pt>
                <c:pt idx="12">
                  <c:v>320158</c:v>
                </c:pt>
                <c:pt idx="13">
                  <c:v>309510.09999999998</c:v>
                </c:pt>
                <c:pt idx="14">
                  <c:v>302346</c:v>
                </c:pt>
                <c:pt idx="15">
                  <c:v>299328</c:v>
                </c:pt>
                <c:pt idx="16">
                  <c:v>298324.59999999998</c:v>
                </c:pt>
                <c:pt idx="17">
                  <c:v>300416.90000000002</c:v>
                </c:pt>
                <c:pt idx="18">
                  <c:v>303656.3</c:v>
                </c:pt>
                <c:pt idx="19">
                  <c:v>306212.59000000003</c:v>
                </c:pt>
                <c:pt idx="20">
                  <c:v>310817</c:v>
                </c:pt>
                <c:pt idx="21">
                  <c:v>313478.2</c:v>
                </c:pt>
                <c:pt idx="22">
                  <c:v>316275</c:v>
                </c:pt>
                <c:pt idx="23">
                  <c:v>318749.09000000003</c:v>
                </c:pt>
                <c:pt idx="24">
                  <c:v>320905.3</c:v>
                </c:pt>
                <c:pt idx="25">
                  <c:v>325119</c:v>
                </c:pt>
                <c:pt idx="26" formatCode="###\ ###\ ##0">
                  <c:v>328327</c:v>
                </c:pt>
              </c:numCache>
            </c:numRef>
          </c:val>
          <c:smooth val="0"/>
          <c:extLst>
            <c:ext xmlns:c16="http://schemas.microsoft.com/office/drawing/2014/chart" uri="{C3380CC4-5D6E-409C-BE32-E72D297353CC}">
              <c16:uniqueId val="{00000000-335F-44FE-8A6B-563B1D17B93C}"/>
            </c:ext>
          </c:extLst>
        </c:ser>
        <c:dLbls>
          <c:showLegendKey val="0"/>
          <c:showVal val="0"/>
          <c:showCatName val="0"/>
          <c:showSerName val="0"/>
          <c:showPercent val="0"/>
          <c:showBubbleSize val="0"/>
        </c:dLbls>
        <c:smooth val="0"/>
        <c:axId val="296353616"/>
        <c:axId val="296347736"/>
      </c:lineChart>
      <c:catAx>
        <c:axId val="2963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96347736"/>
        <c:crosses val="autoZero"/>
        <c:auto val="1"/>
        <c:lblAlgn val="ctr"/>
        <c:lblOffset val="100"/>
        <c:noMultiLvlLbl val="0"/>
      </c:catAx>
      <c:valAx>
        <c:axId val="296347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9635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'KZ Alle KHs'!$A$10</c:f>
              <c:strCache>
                <c:ptCount val="1"/>
                <c:pt idx="0">
                  <c:v>Patient/Pflegekraft</c:v>
                </c:pt>
              </c:strCache>
            </c:strRef>
          </c:tx>
          <c:spPr>
            <a:ln w="28575" cap="rnd">
              <a:solidFill>
                <a:schemeClr val="accent1"/>
              </a:solidFill>
              <a:round/>
            </a:ln>
            <a:effectLst/>
          </c:spPr>
          <c:marker>
            <c:symbol val="none"/>
          </c:marker>
          <c:cat>
            <c:numRef>
              <c:f>'KZ Alle KHs'!$C$1:$AB$1</c:f>
              <c:numCache>
                <c:formatCode>General</c:formatCode>
                <c:ptCount val="26"/>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formatCode="0">
                  <c:v>2014</c:v>
                </c:pt>
                <c:pt idx="23" formatCode="0">
                  <c:v>2015</c:v>
                </c:pt>
                <c:pt idx="24" formatCode="0">
                  <c:v>2016</c:v>
                </c:pt>
                <c:pt idx="25" formatCode="0">
                  <c:v>2017</c:v>
                </c:pt>
              </c:numCache>
            </c:numRef>
          </c:cat>
          <c:val>
            <c:numRef>
              <c:f>'KZ Alle KHs'!$C$10:$AB$10</c:f>
              <c:numCache>
                <c:formatCode>0.0</c:formatCode>
                <c:ptCount val="26"/>
                <c:pt idx="0">
                  <c:v>45.20012013244753</c:v>
                </c:pt>
                <c:pt idx="1">
                  <c:v>45.656981462112739</c:v>
                </c:pt>
                <c:pt idx="2">
                  <c:v>45.272027377572122</c:v>
                </c:pt>
                <c:pt idx="3">
                  <c:v>45.443485057235193</c:v>
                </c:pt>
                <c:pt idx="4">
                  <c:v>46.26203340936344</c:v>
                </c:pt>
                <c:pt idx="5">
                  <c:v>48.15948677661239</c:v>
                </c:pt>
                <c:pt idx="6">
                  <c:v>49.886522995653152</c:v>
                </c:pt>
                <c:pt idx="7">
                  <c:v>51.039765296067365</c:v>
                </c:pt>
                <c:pt idx="8">
                  <c:v>51.954676782968015</c:v>
                </c:pt>
                <c:pt idx="9">
                  <c:v>52.267107025631127</c:v>
                </c:pt>
                <c:pt idx="10">
                  <c:v>53.247171517239693</c:v>
                </c:pt>
                <c:pt idx="11">
                  <c:v>54.023043309865756</c:v>
                </c:pt>
                <c:pt idx="12">
                  <c:v>54.284653392571038</c:v>
                </c:pt>
                <c:pt idx="13">
                  <c:v>54.70354494519524</c:v>
                </c:pt>
                <c:pt idx="14">
                  <c:v>56.235577694034639</c:v>
                </c:pt>
                <c:pt idx="15">
                  <c:v>57.583492946944375</c:v>
                </c:pt>
                <c:pt idx="16">
                  <c:v>58.317553040458108</c:v>
                </c:pt>
                <c:pt idx="17">
                  <c:v>58.675482774439395</c:v>
                </c:pt>
                <c:pt idx="18">
                  <c:v>58.890142302770762</c:v>
                </c:pt>
                <c:pt idx="19">
                  <c:v>59.019151140381638</c:v>
                </c:pt>
                <c:pt idx="20">
                  <c:v>59.399479772437125</c:v>
                </c:pt>
                <c:pt idx="21">
                  <c:v>59.401367480831553</c:v>
                </c:pt>
                <c:pt idx="22">
                  <c:v>60.074290721896645</c:v>
                </c:pt>
                <c:pt idx="23">
                  <c:v>59.954054981329385</c:v>
                </c:pt>
                <c:pt idx="24">
                  <c:v>60.078860355746663</c:v>
                </c:pt>
                <c:pt idx="25">
                  <c:v>59.217822475763491</c:v>
                </c:pt>
              </c:numCache>
            </c:numRef>
          </c:val>
          <c:smooth val="0"/>
          <c:extLst>
            <c:ext xmlns:c16="http://schemas.microsoft.com/office/drawing/2014/chart" uri="{C3380CC4-5D6E-409C-BE32-E72D297353CC}">
              <c16:uniqueId val="{00000000-8ACA-4EE0-A468-40A14F55D231}"/>
            </c:ext>
          </c:extLst>
        </c:ser>
        <c:dLbls>
          <c:showLegendKey val="0"/>
          <c:showVal val="0"/>
          <c:showCatName val="0"/>
          <c:showSerName val="0"/>
          <c:showPercent val="0"/>
          <c:showBubbleSize val="0"/>
        </c:dLbls>
        <c:smooth val="0"/>
        <c:axId val="296354008"/>
        <c:axId val="296349696"/>
      </c:lineChart>
      <c:catAx>
        <c:axId val="29635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96349696"/>
        <c:crosses val="autoZero"/>
        <c:auto val="1"/>
        <c:lblAlgn val="ctr"/>
        <c:lblOffset val="100"/>
        <c:noMultiLvlLbl val="0"/>
      </c:catAx>
      <c:valAx>
        <c:axId val="29634969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96354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25026679357385E-2"/>
          <c:y val="3.5955056179775284E-2"/>
          <c:w val="0.87987643852210784"/>
          <c:h val="0.92314996018756079"/>
        </c:manualLayout>
      </c:layout>
      <c:barChart>
        <c:barDir val="bar"/>
        <c:grouping val="clustered"/>
        <c:varyColors val="0"/>
        <c:dLbls>
          <c:dLblPos val="inEnd"/>
          <c:showLegendKey val="0"/>
          <c:showVal val="1"/>
          <c:showCatName val="0"/>
          <c:showSerName val="0"/>
          <c:showPercent val="0"/>
          <c:showBubbleSize val="0"/>
        </c:dLbls>
        <c:gapWidth val="100"/>
        <c:axId val="296354400"/>
        <c:axId val="296350088"/>
      </c:barChart>
      <c:catAx>
        <c:axId val="29635440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de-DE"/>
          </a:p>
        </c:txPr>
        <c:crossAx val="296350088"/>
        <c:crosses val="autoZero"/>
        <c:auto val="1"/>
        <c:lblAlgn val="ctr"/>
        <c:lblOffset val="100"/>
        <c:noMultiLvlLbl val="0"/>
      </c:catAx>
      <c:valAx>
        <c:axId val="29635008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9635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100"/>
        <c:axId val="296348520"/>
        <c:axId val="296351264"/>
      </c:barChart>
      <c:catAx>
        <c:axId val="2963485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96351264"/>
        <c:crosses val="autoZero"/>
        <c:auto val="1"/>
        <c:lblAlgn val="ctr"/>
        <c:lblOffset val="100"/>
        <c:noMultiLvlLbl val="0"/>
      </c:catAx>
      <c:valAx>
        <c:axId val="29635126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de-DE"/>
          </a:p>
        </c:txPr>
        <c:crossAx val="29634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6521721902808"/>
          <c:y val="4.2736220145374655E-2"/>
          <c:w val="0.86861124031526205"/>
          <c:h val="0.9086559563922301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2"/>
                <c:pt idx="0">
                  <c:v>Norwegen</c:v>
                </c:pt>
                <c:pt idx="1">
                  <c:v>Irland</c:v>
                </c:pt>
                <c:pt idx="2">
                  <c:v>Niederlande</c:v>
                </c:pt>
                <c:pt idx="3">
                  <c:v>Schweden</c:v>
                </c:pt>
                <c:pt idx="4">
                  <c:v>Schweiz</c:v>
                </c:pt>
                <c:pt idx="5">
                  <c:v>Finnland</c:v>
                </c:pt>
                <c:pt idx="6">
                  <c:v>Großbritanien</c:v>
                </c:pt>
                <c:pt idx="7">
                  <c:v>Griechenland</c:v>
                </c:pt>
                <c:pt idx="8">
                  <c:v>Polen</c:v>
                </c:pt>
                <c:pt idx="9">
                  <c:v>Belgien</c:v>
                </c:pt>
                <c:pt idx="10">
                  <c:v>Spanien</c:v>
                </c:pt>
                <c:pt idx="11">
                  <c:v>Deutschland</c:v>
                </c:pt>
              </c:strCache>
            </c:strRef>
          </c:cat>
          <c:val>
            <c:numRef>
              <c:f>Tabelle1!$B$2:$B$13</c:f>
              <c:numCache>
                <c:formatCode>General</c:formatCode>
                <c:ptCount val="12"/>
                <c:pt idx="0">
                  <c:v>5.4</c:v>
                </c:pt>
                <c:pt idx="1">
                  <c:v>6.9</c:v>
                </c:pt>
                <c:pt idx="2">
                  <c:v>7</c:v>
                </c:pt>
                <c:pt idx="3">
                  <c:v>7.7</c:v>
                </c:pt>
                <c:pt idx="4">
                  <c:v>7.9</c:v>
                </c:pt>
                <c:pt idx="5">
                  <c:v>8.3000000000000007</c:v>
                </c:pt>
                <c:pt idx="6">
                  <c:v>8.6</c:v>
                </c:pt>
                <c:pt idx="7">
                  <c:v>10.199999999999999</c:v>
                </c:pt>
                <c:pt idx="8">
                  <c:v>10.5</c:v>
                </c:pt>
                <c:pt idx="9">
                  <c:v>10.7</c:v>
                </c:pt>
                <c:pt idx="10">
                  <c:v>12.6</c:v>
                </c:pt>
                <c:pt idx="11">
                  <c:v>13</c:v>
                </c:pt>
              </c:numCache>
            </c:numRef>
          </c:val>
          <c:extLst>
            <c:ext xmlns:c16="http://schemas.microsoft.com/office/drawing/2014/chart" uri="{C3380CC4-5D6E-409C-BE32-E72D297353CC}">
              <c16:uniqueId val="{00000000-E38D-4ED4-9ACE-EEE9CA890DFC}"/>
            </c:ext>
          </c:extLst>
        </c:ser>
        <c:dLbls>
          <c:dLblPos val="outEnd"/>
          <c:showLegendKey val="0"/>
          <c:showVal val="1"/>
          <c:showCatName val="0"/>
          <c:showSerName val="0"/>
          <c:showPercent val="0"/>
          <c:showBubbleSize val="0"/>
        </c:dLbls>
        <c:gapWidth val="182"/>
        <c:axId val="296348912"/>
        <c:axId val="296346952"/>
      </c:barChart>
      <c:catAx>
        <c:axId val="29634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de-DE"/>
          </a:p>
        </c:txPr>
        <c:crossAx val="296346952"/>
        <c:crosses val="autoZero"/>
        <c:auto val="1"/>
        <c:lblAlgn val="ctr"/>
        <c:lblOffset val="100"/>
        <c:noMultiLvlLbl val="0"/>
      </c:catAx>
      <c:valAx>
        <c:axId val="296346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9634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cdr:x>
      <cdr:y>0.92451</cdr:y>
    </cdr:from>
    <cdr:to>
      <cdr:x>0.35504</cdr:x>
      <cdr:y>1</cdr:y>
    </cdr:to>
    <cdr:sp macro="" textlink="">
      <cdr:nvSpPr>
        <cdr:cNvPr id="2" name="Textfeld 1"/>
        <cdr:cNvSpPr txBox="1"/>
      </cdr:nvSpPr>
      <cdr:spPr>
        <a:xfrm xmlns:a="http://schemas.openxmlformats.org/drawingml/2006/main">
          <a:off x="-1072450" y="5224868"/>
          <a:ext cx="3077398" cy="4266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1100" b="1" i="1" dirty="0"/>
            <a:t>Patienten pro ausgebildeter Pflegekraft auf Station in einer Tagschicht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79A35-05AF-4727-8517-7F2D2E2712AC}" type="datetimeFigureOut">
              <a:rPr lang="de-DE" smtClean="0"/>
              <a:t>15.05.2019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A9C2C-D248-4578-8466-F8A51EF55E3F}" type="slidenum">
              <a:rPr lang="de-DE" smtClean="0"/>
              <a:t>‹Nr.›</a:t>
            </a:fld>
            <a:endParaRPr lang="de-DE"/>
          </a:p>
        </p:txBody>
      </p:sp>
    </p:spTree>
    <p:extLst>
      <p:ext uri="{BB962C8B-B14F-4D97-AF65-F5344CB8AC3E}">
        <p14:creationId xmlns:p14="http://schemas.microsoft.com/office/powerpoint/2010/main" val="221147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266888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B27308-8318-4BB9-BC7F-A90A24884889}"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96157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256124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9BA9C2C-D248-4578-8466-F8A51EF55E3F}" type="slidenum">
              <a:rPr lang="de-DE" smtClean="0"/>
              <a:t>2</a:t>
            </a:fld>
            <a:endParaRPr lang="de-DE"/>
          </a:p>
        </p:txBody>
      </p:sp>
    </p:spTree>
    <p:extLst>
      <p:ext uri="{BB962C8B-B14F-4D97-AF65-F5344CB8AC3E}">
        <p14:creationId xmlns:p14="http://schemas.microsoft.com/office/powerpoint/2010/main" val="87794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44268E-DB9D-4DEA-BE12-5AEBE589A773}"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43869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44268E-DB9D-4DEA-BE12-5AEBE589A773}"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396845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pPr>
              <a:defRPr/>
            </a:pPr>
            <a:fld id="{6C1D4C4F-CFFB-465D-8C32-0D3AA827B28A}" type="slidenum">
              <a:rPr lang="de-DE" smtClean="0">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416773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44268E-DB9D-4DEA-BE12-5AEBE589A773}"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418693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C1D4C4F-CFFB-465D-8C32-0D3AA827B28A}"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340241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544268E-DB9D-4DEA-BE12-5AEBE589A773}"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540862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9BA9C2C-D248-4578-8466-F8A51EF55E3F}" type="slidenum">
              <a:rPr lang="de-DE" smtClean="0"/>
              <a:t>9</a:t>
            </a:fld>
            <a:endParaRPr lang="de-DE"/>
          </a:p>
        </p:txBody>
      </p:sp>
    </p:spTree>
    <p:extLst>
      <p:ext uri="{BB962C8B-B14F-4D97-AF65-F5344CB8AC3E}">
        <p14:creationId xmlns:p14="http://schemas.microsoft.com/office/powerpoint/2010/main" val="26531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B6F5719-E964-43A0-B7DF-3503F92364F3}"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7163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C95D8AB-8B75-426F-8E2D-10ADC4A91E0B}"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944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CDCBAC8-AAB3-47FC-918E-FE7032A11614}"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0833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B6F5719-E964-43A0-B7DF-3503F92364F3}"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43814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382CD1C-D3FA-4DEF-89FF-9BDCE4705466}"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1840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2DA4224-FADE-4D92-BC2F-B9D357BB184C}"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9417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A31E4B-8CA9-4E69-A602-DB90731AB3E3}"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7926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E94DF8-95AC-4649-B456-348F03766930}" type="datetime1">
              <a:rPr lang="de-DE" smtClean="0">
                <a:solidFill>
                  <a:prstClr val="black">
                    <a:tint val="75000"/>
                  </a:prstClr>
                </a:solidFill>
              </a:rPr>
              <a:pPr/>
              <a:t>15.05.2019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6705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026576-D7AA-4467-B63A-E740EF3BD799}" type="datetime1">
              <a:rPr lang="de-DE" smtClean="0">
                <a:solidFill>
                  <a:prstClr val="black">
                    <a:tint val="75000"/>
                  </a:prstClr>
                </a:solidFill>
              </a:rPr>
              <a:pPr/>
              <a:t>15.05.2019</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1029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BFF0D6-ACC3-4507-8090-B8F019E3330B}" type="datetime1">
              <a:rPr lang="de-DE" smtClean="0">
                <a:solidFill>
                  <a:prstClr val="black">
                    <a:tint val="75000"/>
                  </a:prstClr>
                </a:solidFill>
              </a:rPr>
              <a:pPr/>
              <a:t>15.05.2019</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84138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5718D1-CA9C-4B6A-82E6-0D1175B047B6}"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0395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382CD1C-D3FA-4DEF-89FF-9BDCE4705466}"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94416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780E733-55CD-4D75-A419-95117412CCCD}"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3808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C95D8AB-8B75-426F-8E2D-10ADC4A91E0B}"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48411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CDCBAC8-AAB3-47FC-918E-FE7032A11614}"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4376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2DA4224-FADE-4D92-BC2F-B9D357BB184C}"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1154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5A31E4B-8CA9-4E69-A602-DB90731AB3E3}"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349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AE94DF8-95AC-4649-B456-348F03766930}" type="datetime1">
              <a:rPr lang="de-DE" smtClean="0">
                <a:solidFill>
                  <a:prstClr val="black">
                    <a:tint val="75000"/>
                  </a:prstClr>
                </a:solidFill>
              </a:rPr>
              <a:pPr/>
              <a:t>15.05.2019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8127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D026576-D7AA-4467-B63A-E740EF3BD799}" type="datetime1">
              <a:rPr lang="de-DE" smtClean="0">
                <a:solidFill>
                  <a:prstClr val="black">
                    <a:tint val="75000"/>
                  </a:prstClr>
                </a:solidFill>
              </a:rPr>
              <a:pPr/>
              <a:t>15.05.2019</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3113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9BFF0D6-ACC3-4507-8090-B8F019E3330B}" type="datetime1">
              <a:rPr lang="de-DE" smtClean="0">
                <a:solidFill>
                  <a:prstClr val="black">
                    <a:tint val="75000"/>
                  </a:prstClr>
                </a:solidFill>
              </a:rPr>
              <a:pPr/>
              <a:t>15.05.2019</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099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55718D1-CA9C-4B6A-82E6-0D1175B047B6}"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6229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780E733-55CD-4D75-A419-95117412CCCD}" type="datetime1">
              <a:rPr lang="de-DE" smtClean="0">
                <a:solidFill>
                  <a:prstClr val="black">
                    <a:tint val="75000"/>
                  </a:prstClr>
                </a:solidFill>
              </a:rPr>
              <a:pPr/>
              <a:t>15.05.2019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7781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F4206-EB55-4407-8BE9-926151EF64A0}"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0037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F4206-EB55-4407-8BE9-926151EF64A0}" type="datetime1">
              <a:rPr lang="de-DE" smtClean="0">
                <a:solidFill>
                  <a:prstClr val="black">
                    <a:tint val="75000"/>
                  </a:prstClr>
                </a:solidFill>
              </a:rPr>
              <a:pPr/>
              <a:t>15.05.2019</a:t>
            </a:fld>
            <a:endParaRPr lang="de-DE">
              <a:solidFill>
                <a:prstClr val="black">
                  <a:tint val="75000"/>
                </a:prstClr>
              </a:solidFill>
            </a:endParaRP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4106-D9F5-4DCC-B15D-428545D275B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66829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Arbeitsblatt2.xlsx"/></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9317" y="342900"/>
            <a:ext cx="10972800" cy="3167063"/>
          </a:xfrm>
        </p:spPr>
        <p:txBody>
          <a:bodyPr>
            <a:normAutofit fontScale="90000"/>
          </a:bodyPr>
          <a:lstStyle/>
          <a:p>
            <a:r>
              <a:rPr lang="de-DE" sz="5300" dirty="0"/>
              <a:t>Ökonomisierung und Kommerzialisierung </a:t>
            </a:r>
            <a:br>
              <a:rPr lang="de-DE" sz="5300" dirty="0"/>
            </a:br>
            <a:r>
              <a:rPr lang="de-DE" sz="5300" dirty="0"/>
              <a:t>im Gesundheitswesen:</a:t>
            </a:r>
            <a:r>
              <a:rPr lang="de-DE" dirty="0"/>
              <a:t/>
            </a:r>
            <a:br>
              <a:rPr lang="de-DE" dirty="0"/>
            </a:br>
            <a:r>
              <a:rPr lang="de-DE" sz="2000" dirty="0"/>
              <a:t> </a:t>
            </a:r>
            <a:r>
              <a:rPr lang="de-DE" dirty="0"/>
              <a:t/>
            </a:r>
            <a:br>
              <a:rPr lang="de-DE" dirty="0"/>
            </a:br>
            <a:r>
              <a:rPr lang="de-DE" dirty="0"/>
              <a:t>Krankenhausfinanzierung mit </a:t>
            </a:r>
            <a:r>
              <a:rPr lang="de-DE" dirty="0" smtClean="0"/>
              <a:t>Fallpauschalen</a:t>
            </a:r>
            <a:endParaRPr lang="de-DE" dirty="0"/>
          </a:p>
        </p:txBody>
      </p:sp>
      <p:sp>
        <p:nvSpPr>
          <p:cNvPr id="3" name="Untertitel 2"/>
          <p:cNvSpPr>
            <a:spLocks noGrp="1"/>
          </p:cNvSpPr>
          <p:nvPr>
            <p:ph type="subTitle" idx="1"/>
          </p:nvPr>
        </p:nvSpPr>
        <p:spPr/>
        <p:txBody>
          <a:bodyPr/>
          <a:lstStyle/>
          <a:p>
            <a:endParaRPr lang="de-DE" dirty="0"/>
          </a:p>
          <a:p>
            <a:r>
              <a:rPr lang="de-DE" sz="2800" dirty="0" smtClean="0"/>
              <a:t>- Teil II - </a:t>
            </a:r>
          </a:p>
          <a:p>
            <a:r>
              <a:rPr lang="de-DE" dirty="0" smtClean="0"/>
              <a:t>Bündnis </a:t>
            </a:r>
            <a:r>
              <a:rPr lang="de-DE" dirty="0"/>
              <a:t>Krankenhaus statt Fabrik</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87" y="4870956"/>
            <a:ext cx="4449425" cy="1950100"/>
          </a:xfrm>
          <a:prstGeom prst="rect">
            <a:avLst/>
          </a:prstGeom>
        </p:spPr>
      </p:pic>
    </p:spTree>
    <p:extLst>
      <p:ext uri="{BB962C8B-B14F-4D97-AF65-F5344CB8AC3E}">
        <p14:creationId xmlns:p14="http://schemas.microsoft.com/office/powerpoint/2010/main" val="98452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Folgen für Beschäftigte</a:t>
            </a:r>
          </a:p>
        </p:txBody>
      </p:sp>
      <p:sp>
        <p:nvSpPr>
          <p:cNvPr id="3" name="Inhaltsplatzhalter 2"/>
          <p:cNvSpPr>
            <a:spLocks noGrp="1"/>
          </p:cNvSpPr>
          <p:nvPr>
            <p:ph idx="1"/>
          </p:nvPr>
        </p:nvSpPr>
        <p:spPr>
          <a:xfrm>
            <a:off x="838199" y="1491917"/>
            <a:ext cx="10659644" cy="4210384"/>
          </a:xfrm>
          <a:ln>
            <a:noFill/>
          </a:ln>
        </p:spPr>
        <p:txBody>
          <a:bodyPr>
            <a:normAutofit/>
          </a:bodyPr>
          <a:lstStyle/>
          <a:p>
            <a:pPr marL="0" indent="0" algn="ctr" defTabSz="762000">
              <a:spcBef>
                <a:spcPct val="40000"/>
              </a:spcBef>
              <a:spcAft>
                <a:spcPts val="1200"/>
              </a:spcAft>
              <a:buSzPct val="100000"/>
              <a:buNone/>
              <a:defRPr/>
            </a:pPr>
            <a:r>
              <a:rPr lang="de-LU" sz="3200" b="1" dirty="0"/>
              <a:t>Zunahme der „Dissonanzen“</a:t>
            </a:r>
            <a:br>
              <a:rPr lang="de-LU" sz="3200" b="1" dirty="0"/>
            </a:br>
            <a:r>
              <a:rPr lang="de-LU" sz="3200" b="1" dirty="0"/>
              <a:t>zwischen Normen und Arbeitsalltag:</a:t>
            </a:r>
          </a:p>
          <a:p>
            <a:pPr defTabSz="762000">
              <a:spcBef>
                <a:spcPct val="40000"/>
              </a:spcBef>
              <a:buSzPct val="100000"/>
              <a:defRPr/>
            </a:pPr>
            <a:r>
              <a:rPr lang="de-LU" sz="3200" dirty="0"/>
              <a:t>2008 lehnen 87% (2006: 84%) der Pflegekräfte mehr oder weniger stark die Vorenthaltung von Leistungen aus Kostengründen ab. </a:t>
            </a:r>
          </a:p>
          <a:p>
            <a:pPr defTabSz="762000">
              <a:spcBef>
                <a:spcPct val="40000"/>
              </a:spcBef>
              <a:buSzPct val="100000"/>
              <a:defRPr/>
            </a:pPr>
            <a:r>
              <a:rPr lang="de-LU" sz="3200" dirty="0"/>
              <a:t>Nur 12% von ihnen arbeiten aber im selben Jahr in Bereichen, wo es keine Rationierung gibt </a:t>
            </a:r>
          </a:p>
          <a:p>
            <a:pPr marL="0" indent="0" algn="r" defTabSz="762000">
              <a:spcBef>
                <a:spcPct val="40000"/>
              </a:spcBef>
              <a:buSzPct val="100000"/>
              <a:buNone/>
              <a:defRPr/>
            </a:pPr>
            <a:r>
              <a:rPr lang="de-DE" sz="1600" dirty="0"/>
              <a:t>(Braun et al. 2010)</a:t>
            </a:r>
            <a:endParaRPr lang="de-LU" sz="1600" dirty="0"/>
          </a:p>
        </p:txBody>
      </p:sp>
      <p:sp>
        <p:nvSpPr>
          <p:cNvPr id="9" name="Foliennummernplatzhalter 8"/>
          <p:cNvSpPr>
            <a:spLocks noGrp="1"/>
          </p:cNvSpPr>
          <p:nvPr>
            <p:ph type="sldNum" sz="quarter" idx="12"/>
          </p:nvPr>
        </p:nvSpPr>
        <p:spPr/>
        <p:txBody>
          <a:bodyPr/>
          <a:lstStyle/>
          <a:p>
            <a:fld id="{DE1B7138-3CBB-4C4A-B695-423ACEB7FF15}" type="slidenum">
              <a:rPr lang="de-DE" smtClean="0">
                <a:solidFill>
                  <a:prstClr val="black">
                    <a:tint val="75000"/>
                  </a:prstClr>
                </a:solidFill>
              </a:rPr>
              <a:pPr/>
              <a:t>10</a:t>
            </a:fld>
            <a:endParaRPr lang="de-DE">
              <a:solidFill>
                <a:prstClr val="black">
                  <a:tint val="75000"/>
                </a:prstClr>
              </a:solidFill>
            </a:endParaRPr>
          </a:p>
        </p:txBody>
      </p:sp>
    </p:spTree>
    <p:extLst>
      <p:ext uri="{BB962C8B-B14F-4D97-AF65-F5344CB8AC3E}">
        <p14:creationId xmlns:p14="http://schemas.microsoft.com/office/powerpoint/2010/main" val="353397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117" y="-254387"/>
            <a:ext cx="10515600" cy="1325563"/>
          </a:xfrm>
        </p:spPr>
        <p:txBody>
          <a:bodyPr/>
          <a:lstStyle/>
          <a:p>
            <a:r>
              <a:rPr lang="de-DE" b="1" dirty="0"/>
              <a:t>Internationaler Vergleich Patienten/Pflegekraft</a:t>
            </a:r>
          </a:p>
        </p:txBody>
      </p:sp>
      <p:sp>
        <p:nvSpPr>
          <p:cNvPr id="6" name="Foliennummernplatzhalter 5"/>
          <p:cNvSpPr>
            <a:spLocks noGrp="1"/>
          </p:cNvSpPr>
          <p:nvPr>
            <p:ph type="sldNum" sz="quarter" idx="12"/>
          </p:nvPr>
        </p:nvSpPr>
        <p:spPr>
          <a:xfrm>
            <a:off x="9448800" y="5974788"/>
            <a:ext cx="2743200" cy="365125"/>
          </a:xfrm>
        </p:spPr>
        <p:txBody>
          <a:bodyPr/>
          <a:lstStyle/>
          <a:p>
            <a:r>
              <a:rPr lang="de-DE" dirty="0">
                <a:solidFill>
                  <a:prstClr val="black">
                    <a:tint val="75000"/>
                  </a:prstClr>
                </a:solidFill>
              </a:rPr>
              <a:t>         </a:t>
            </a:r>
            <a:fld id="{252AF656-F593-496C-8BC4-F34B23596D84}" type="slidenum">
              <a:rPr lang="de-DE" smtClean="0">
                <a:solidFill>
                  <a:prstClr val="black">
                    <a:tint val="75000"/>
                  </a:prstClr>
                </a:solidFill>
              </a:rPr>
              <a:pPr/>
              <a:t>11</a:t>
            </a:fld>
            <a:endParaRPr lang="de-DE" dirty="0">
              <a:solidFill>
                <a:prstClr val="black">
                  <a:tint val="75000"/>
                </a:prstClr>
              </a:solidFill>
            </a:endParaRPr>
          </a:p>
        </p:txBody>
      </p:sp>
      <p:sp>
        <p:nvSpPr>
          <p:cNvPr id="3" name="Textfeld 2"/>
          <p:cNvSpPr txBox="1"/>
          <p:nvPr/>
        </p:nvSpPr>
        <p:spPr>
          <a:xfrm>
            <a:off x="9639300" y="971108"/>
            <a:ext cx="2432197" cy="1200329"/>
          </a:xfrm>
          <a:prstGeom prst="rect">
            <a:avLst/>
          </a:prstGeom>
          <a:noFill/>
        </p:spPr>
        <p:txBody>
          <a:bodyPr wrap="square" rtlCol="0">
            <a:spAutoFit/>
          </a:bodyPr>
          <a:lstStyle/>
          <a:p>
            <a:r>
              <a:rPr lang="en-US" sz="1200" b="1" i="1" dirty="0" err="1">
                <a:solidFill>
                  <a:prstClr val="black"/>
                </a:solidFill>
              </a:rPr>
              <a:t>Quelle</a:t>
            </a:r>
            <a:r>
              <a:rPr lang="en-US" sz="1200" b="1" i="1" dirty="0">
                <a:solidFill>
                  <a:prstClr val="black"/>
                </a:solidFill>
              </a:rPr>
              <a:t>: “Patient safety, satisfaction, and quality of hospital care: cross sectional surveys of nurses and patients in 12 countries in Europe and the United States”</a:t>
            </a:r>
            <a:br>
              <a:rPr lang="en-US" sz="1200" b="1" i="1" dirty="0">
                <a:solidFill>
                  <a:prstClr val="black"/>
                </a:solidFill>
              </a:rPr>
            </a:br>
            <a:r>
              <a:rPr lang="en-US" sz="1200" b="1" i="1" dirty="0">
                <a:solidFill>
                  <a:prstClr val="black"/>
                </a:solidFill>
              </a:rPr>
              <a:t>BMJ 2012;344:e1717</a:t>
            </a:r>
            <a:endParaRPr lang="de-DE" sz="1200" b="1" i="1" dirty="0">
              <a:solidFill>
                <a:prstClr val="black"/>
              </a:solidFill>
            </a:endParaRPr>
          </a:p>
        </p:txBody>
      </p:sp>
      <p:graphicFrame>
        <p:nvGraphicFramePr>
          <p:cNvPr id="7" name="Inhaltsplatzhalter 6"/>
          <p:cNvGraphicFramePr>
            <a:graphicFrameLocks noGrp="1"/>
          </p:cNvGraphicFramePr>
          <p:nvPr>
            <p:ph idx="1"/>
            <p:extLst/>
          </p:nvPr>
        </p:nvGraphicFramePr>
        <p:xfrm>
          <a:off x="1072450" y="631657"/>
          <a:ext cx="8667750" cy="5651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a:graphicFrameLocks/>
          </p:cNvGraphicFramePr>
          <p:nvPr>
            <p:extLst/>
          </p:nvPr>
        </p:nvGraphicFramePr>
        <p:xfrm>
          <a:off x="1437692" y="971108"/>
          <a:ext cx="7836367" cy="47350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m 8">
            <a:extLst>
              <a:ext uri="{FF2B5EF4-FFF2-40B4-BE49-F238E27FC236}">
                <a16:creationId xmlns:a16="http://schemas.microsoft.com/office/drawing/2014/main" id="{00000000-0008-0000-0000-000003000000}"/>
              </a:ext>
            </a:extLst>
          </p:cNvPr>
          <p:cNvGraphicFramePr>
            <a:graphicFrameLocks/>
          </p:cNvGraphicFramePr>
          <p:nvPr>
            <p:extLst/>
          </p:nvPr>
        </p:nvGraphicFramePr>
        <p:xfrm>
          <a:off x="862174" y="951391"/>
          <a:ext cx="8586626" cy="47547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0486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60500" y="1643063"/>
            <a:ext cx="9144000" cy="2387600"/>
          </a:xfrm>
        </p:spPr>
        <p:txBody>
          <a:bodyPr>
            <a:normAutofit fontScale="90000"/>
          </a:bodyPr>
          <a:lstStyle/>
          <a:p>
            <a:r>
              <a:rPr lang="de-DE" dirty="0"/>
              <a:t>Auswirkungen des Preissystems</a:t>
            </a:r>
            <a:br>
              <a:rPr lang="de-DE" dirty="0"/>
            </a:br>
            <a:r>
              <a:rPr lang="de-DE" dirty="0"/>
              <a:t>auf die Beschäftigten</a:t>
            </a:r>
          </a:p>
        </p:txBody>
      </p:sp>
    </p:spTree>
    <p:extLst>
      <p:ext uri="{BB962C8B-B14F-4D97-AF65-F5344CB8AC3E}">
        <p14:creationId xmlns:p14="http://schemas.microsoft.com/office/powerpoint/2010/main" val="154564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Entwicklung der Zahlen </a:t>
            </a:r>
            <a:r>
              <a:rPr lang="de-DE" sz="2400" i="1" dirty="0"/>
              <a:t>(alle KHs, 1991 = 100%)</a:t>
            </a:r>
          </a:p>
        </p:txBody>
      </p:sp>
      <p:sp>
        <p:nvSpPr>
          <p:cNvPr id="4" name="Foliennummernplatzhalter 3"/>
          <p:cNvSpPr>
            <a:spLocks noGrp="1"/>
          </p:cNvSpPr>
          <p:nvPr>
            <p:ph type="sldNum" sz="quarter" idx="12"/>
          </p:nvPr>
        </p:nvSpPr>
        <p:spPr/>
        <p:txBody>
          <a:bodyPr/>
          <a:lstStyle/>
          <a:p>
            <a:pPr>
              <a:defRPr/>
            </a:pPr>
            <a:r>
              <a:rPr lang="de-DE" dirty="0">
                <a:solidFill>
                  <a:prstClr val="black">
                    <a:tint val="75000"/>
                  </a:prstClr>
                </a:solidFill>
              </a:rPr>
              <a:t>        </a:t>
            </a:r>
            <a:fld id="{252AF656-F593-496C-8BC4-F34B23596D84}" type="slidenum">
              <a:rPr lang="de-DE" smtClean="0">
                <a:solidFill>
                  <a:prstClr val="black">
                    <a:tint val="75000"/>
                  </a:prstClr>
                </a:solidFill>
              </a:rPr>
              <a:pPr>
                <a:defRPr/>
              </a:pPr>
              <a:t>3</a:t>
            </a:fld>
            <a:endParaRPr lang="de-DE" dirty="0">
              <a:solidFill>
                <a:prstClr val="black">
                  <a:tint val="75000"/>
                </a:prstClr>
              </a:solidFill>
            </a:endParaRPr>
          </a:p>
        </p:txBody>
      </p:sp>
      <p:graphicFrame>
        <p:nvGraphicFramePr>
          <p:cNvPr id="8" name="Diagramm 7">
            <a:extLst>
              <a:ext uri="{FF2B5EF4-FFF2-40B4-BE49-F238E27FC236}">
                <a16:creationId xmlns:a16="http://schemas.microsoft.com/office/drawing/2014/main" id="{00000000-0008-0000-0300-000007000000}"/>
              </a:ext>
            </a:extLst>
          </p:cNvPr>
          <p:cNvGraphicFramePr>
            <a:graphicFrameLocks/>
          </p:cNvGraphicFramePr>
          <p:nvPr>
            <p:extLst/>
          </p:nvPr>
        </p:nvGraphicFramePr>
        <p:xfrm>
          <a:off x="2729345" y="1175346"/>
          <a:ext cx="6733309" cy="51583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a:extLst>
              <a:ext uri="{FF2B5EF4-FFF2-40B4-BE49-F238E27FC236}">
                <a16:creationId xmlns:a16="http://schemas.microsoft.com/office/drawing/2014/main" id="{3C3A2E34-5418-4A00-8602-3E2C12D874A6}"/>
              </a:ext>
            </a:extLst>
          </p:cNvPr>
          <p:cNvSpPr/>
          <p:nvPr/>
        </p:nvSpPr>
        <p:spPr>
          <a:xfrm>
            <a:off x="479304" y="4766152"/>
            <a:ext cx="1628702" cy="1384995"/>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193879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Entwicklung der Zahlen </a:t>
            </a:r>
            <a:r>
              <a:rPr lang="de-DE" sz="2400" i="1" dirty="0"/>
              <a:t>(alle KHs, 1991 = 100%)</a:t>
            </a:r>
          </a:p>
        </p:txBody>
      </p:sp>
      <p:sp>
        <p:nvSpPr>
          <p:cNvPr id="4" name="Foliennummernplatzhalter 3"/>
          <p:cNvSpPr>
            <a:spLocks noGrp="1"/>
          </p:cNvSpPr>
          <p:nvPr>
            <p:ph type="sldNum" sz="quarter" idx="12"/>
          </p:nvPr>
        </p:nvSpPr>
        <p:spPr/>
        <p:txBody>
          <a:bodyPr/>
          <a:lstStyle/>
          <a:p>
            <a:pPr>
              <a:defRPr/>
            </a:pPr>
            <a:r>
              <a:rPr lang="de-DE" dirty="0">
                <a:solidFill>
                  <a:prstClr val="black">
                    <a:tint val="75000"/>
                  </a:prstClr>
                </a:solidFill>
              </a:rPr>
              <a:t>        </a:t>
            </a:r>
            <a:fld id="{252AF656-F593-496C-8BC4-F34B23596D84}" type="slidenum">
              <a:rPr lang="de-DE" smtClean="0">
                <a:solidFill>
                  <a:prstClr val="black">
                    <a:tint val="75000"/>
                  </a:prstClr>
                </a:solidFill>
              </a:rPr>
              <a:pPr>
                <a:defRPr/>
              </a:pPr>
              <a:t>4</a:t>
            </a:fld>
            <a:endParaRPr lang="de-DE" dirty="0">
              <a:solidFill>
                <a:prstClr val="black">
                  <a:tint val="75000"/>
                </a:prstClr>
              </a:solidFill>
            </a:endParaRPr>
          </a:p>
        </p:txBody>
      </p:sp>
      <p:graphicFrame>
        <p:nvGraphicFramePr>
          <p:cNvPr id="8" name="Diagramm 7">
            <a:extLst>
              <a:ext uri="{FF2B5EF4-FFF2-40B4-BE49-F238E27FC236}">
                <a16:creationId xmlns:a16="http://schemas.microsoft.com/office/drawing/2014/main" id="{00000000-0008-0000-0300-000007000000}"/>
              </a:ext>
            </a:extLst>
          </p:cNvPr>
          <p:cNvGraphicFramePr>
            <a:graphicFrameLocks/>
          </p:cNvGraphicFramePr>
          <p:nvPr>
            <p:extLst/>
          </p:nvPr>
        </p:nvGraphicFramePr>
        <p:xfrm>
          <a:off x="2729345" y="1175346"/>
          <a:ext cx="6733309" cy="51583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a:extLst>
              <a:ext uri="{FF2B5EF4-FFF2-40B4-BE49-F238E27FC236}">
                <a16:creationId xmlns:a16="http://schemas.microsoft.com/office/drawing/2014/main" id="{3C3A2E34-5418-4A00-8602-3E2C12D874A6}"/>
              </a:ext>
            </a:extLst>
          </p:cNvPr>
          <p:cNvSpPr/>
          <p:nvPr/>
        </p:nvSpPr>
        <p:spPr>
          <a:xfrm>
            <a:off x="479304" y="4766152"/>
            <a:ext cx="1628702" cy="1384995"/>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378716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5820" y="-81642"/>
            <a:ext cx="10515600" cy="1325563"/>
          </a:xfrm>
        </p:spPr>
        <p:txBody>
          <a:bodyPr/>
          <a:lstStyle/>
          <a:p>
            <a:pPr>
              <a:defRPr/>
            </a:pPr>
            <a:r>
              <a:rPr lang="de-DE" dirty="0"/>
              <a:t>Folgen für Beschäftigte  </a:t>
            </a:r>
            <a:r>
              <a:rPr lang="de-DE" sz="2400" i="1" u="none" dirty="0"/>
              <a:t>(Alle.</a:t>
            </a:r>
            <a:r>
              <a:rPr lang="de-DE" sz="2400" i="1" u="none" dirty="0">
                <a:solidFill>
                  <a:srgbClr val="000000"/>
                </a:solidFill>
                <a:latin typeface="Calibri" panose="020F0502020204030204" pitchFamily="34" charset="0"/>
              </a:rPr>
              <a:t> KHs)</a:t>
            </a:r>
            <a:endParaRPr lang="de-DE" dirty="0"/>
          </a:p>
        </p:txBody>
      </p:sp>
      <p:sp>
        <p:nvSpPr>
          <p:cNvPr id="6" name="Foliennummernplatzhalter 5"/>
          <p:cNvSpPr>
            <a:spLocks noGrp="1"/>
          </p:cNvSpPr>
          <p:nvPr>
            <p:ph type="sldNum" sz="quarter" idx="12"/>
          </p:nvPr>
        </p:nvSpPr>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fontAlgn="base">
              <a:spcBef>
                <a:spcPct val="0"/>
              </a:spcBef>
              <a:spcAft>
                <a:spcPct val="0"/>
              </a:spcAft>
              <a:defRPr>
                <a:solidFill>
                  <a:schemeClr val="tx1"/>
                </a:solidFill>
                <a:latin typeface="Palatino Linotype" panose="02040502050505030304" pitchFamily="18" charset="0"/>
              </a:defRPr>
            </a:lvl6pPr>
            <a:lvl7pPr marL="2971800" indent="-228600" fontAlgn="base">
              <a:spcBef>
                <a:spcPct val="0"/>
              </a:spcBef>
              <a:spcAft>
                <a:spcPct val="0"/>
              </a:spcAft>
              <a:defRPr>
                <a:solidFill>
                  <a:schemeClr val="tx1"/>
                </a:solidFill>
                <a:latin typeface="Palatino Linotype" panose="02040502050505030304" pitchFamily="18" charset="0"/>
              </a:defRPr>
            </a:lvl7pPr>
            <a:lvl8pPr marL="3429000" indent="-228600" fontAlgn="base">
              <a:spcBef>
                <a:spcPct val="0"/>
              </a:spcBef>
              <a:spcAft>
                <a:spcPct val="0"/>
              </a:spcAft>
              <a:defRPr>
                <a:solidFill>
                  <a:schemeClr val="tx1"/>
                </a:solidFill>
                <a:latin typeface="Palatino Linotype" panose="02040502050505030304" pitchFamily="18" charset="0"/>
              </a:defRPr>
            </a:lvl8pPr>
            <a:lvl9pPr marL="3886200" indent="-228600" fontAlgn="base">
              <a:spcBef>
                <a:spcPct val="0"/>
              </a:spcBef>
              <a:spcAft>
                <a:spcPct val="0"/>
              </a:spcAft>
              <a:defRPr>
                <a:solidFill>
                  <a:schemeClr val="tx1"/>
                </a:solidFill>
                <a:latin typeface="Palatino Linotype" panose="02040502050505030304" pitchFamily="18" charset="0"/>
              </a:defRPr>
            </a:lvl9pPr>
          </a:lstStyle>
          <a:p>
            <a:pPr>
              <a:defRPr/>
            </a:pPr>
            <a:fld id="{A38160E2-BC75-4949-BE7D-B40DFA62C609}" type="slidenum">
              <a:rPr lang="en-US" altLang="de-DE">
                <a:solidFill>
                  <a:srgbClr val="595959"/>
                </a:solidFill>
                <a:latin typeface="Century Gothic" panose="020B0502020202020204" pitchFamily="34" charset="0"/>
              </a:rPr>
              <a:pPr>
                <a:defRPr/>
              </a:pPr>
              <a:t>5</a:t>
            </a:fld>
            <a:endParaRPr lang="en-US" altLang="de-DE">
              <a:solidFill>
                <a:srgbClr val="595959"/>
              </a:solidFill>
              <a:latin typeface="Century Gothic" panose="020B0502020202020204" pitchFamily="34" charset="0"/>
            </a:endParaRPr>
          </a:p>
        </p:txBody>
      </p:sp>
      <p:sp>
        <p:nvSpPr>
          <p:cNvPr id="8" name="Textfeld 7"/>
          <p:cNvSpPr txBox="1"/>
          <p:nvPr/>
        </p:nvSpPr>
        <p:spPr>
          <a:xfrm>
            <a:off x="1070920" y="4325089"/>
            <a:ext cx="9548933" cy="307777"/>
          </a:xfrm>
          <a:prstGeom prst="rect">
            <a:avLst/>
          </a:prstGeom>
          <a:noFill/>
        </p:spPr>
        <p:txBody>
          <a:bodyPr wrap="square" rtlCol="0">
            <a:spAutoFit/>
          </a:bodyPr>
          <a:lstStyle/>
          <a:p>
            <a:pPr>
              <a:defRPr/>
            </a:pPr>
            <a:r>
              <a:rPr lang="de-DE" sz="1400" i="1" dirty="0">
                <a:solidFill>
                  <a:prstClr val="black"/>
                </a:solidFill>
              </a:rPr>
              <a:t>(Berechnung der Kennzahl Patienten/Pflegekraft: Alle Patienten eines Jahres werden durch alle Vollkräfte desselben Jahres geteilt) </a:t>
            </a:r>
          </a:p>
        </p:txBody>
      </p:sp>
      <p:graphicFrame>
        <p:nvGraphicFramePr>
          <p:cNvPr id="3" name="Objekt 2">
            <a:extLst>
              <a:ext uri="{FF2B5EF4-FFF2-40B4-BE49-F238E27FC236}">
                <a16:creationId xmlns:a16="http://schemas.microsoft.com/office/drawing/2014/main" id="{6E5DF8A3-6C69-4600-9565-9C91517F33A8}"/>
              </a:ext>
            </a:extLst>
          </p:cNvPr>
          <p:cNvGraphicFramePr>
            <a:graphicFrameLocks noChangeAspect="1"/>
          </p:cNvGraphicFramePr>
          <p:nvPr>
            <p:extLst/>
          </p:nvPr>
        </p:nvGraphicFramePr>
        <p:xfrm>
          <a:off x="695704" y="1917864"/>
          <a:ext cx="10299366" cy="2199230"/>
        </p:xfrm>
        <a:graphic>
          <a:graphicData uri="http://schemas.openxmlformats.org/presentationml/2006/ole">
            <mc:AlternateContent xmlns:mc="http://schemas.openxmlformats.org/markup-compatibility/2006">
              <mc:Choice xmlns:v="urn:schemas-microsoft-com:vml" Requires="v">
                <p:oleObj spid="_x0000_s1029" name="Worksheet" r:id="rId4" imgW="4505185" imgH="962188" progId="Excel.Sheet.12">
                  <p:embed/>
                </p:oleObj>
              </mc:Choice>
              <mc:Fallback>
                <p:oleObj name="Worksheet" r:id="rId4" imgW="4505185" imgH="962188" progId="Excel.Sheet.12">
                  <p:embed/>
                  <p:pic>
                    <p:nvPicPr>
                      <p:cNvPr id="0" name=""/>
                      <p:cNvPicPr/>
                      <p:nvPr/>
                    </p:nvPicPr>
                    <p:blipFill>
                      <a:blip r:embed="rId5"/>
                      <a:stretch>
                        <a:fillRect/>
                      </a:stretch>
                    </p:blipFill>
                    <p:spPr>
                      <a:xfrm>
                        <a:off x="695704" y="1917864"/>
                        <a:ext cx="10299366" cy="219923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FD658B3C-CEE7-4A99-9B6F-2EED1AC7A733}"/>
              </a:ext>
            </a:extLst>
          </p:cNvPr>
          <p:cNvSpPr/>
          <p:nvPr/>
        </p:nvSpPr>
        <p:spPr>
          <a:xfrm>
            <a:off x="554388" y="6333710"/>
            <a:ext cx="7479767"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112931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Entwicklung Zahl der Pflegekräfte </a:t>
            </a:r>
            <a:r>
              <a:rPr lang="de-DE" sz="2400" i="1" dirty="0"/>
              <a:t>(alle KHs)</a:t>
            </a:r>
          </a:p>
        </p:txBody>
      </p:sp>
      <p:sp>
        <p:nvSpPr>
          <p:cNvPr id="4" name="Foliennummernplatzhalter 3"/>
          <p:cNvSpPr>
            <a:spLocks noGrp="1"/>
          </p:cNvSpPr>
          <p:nvPr>
            <p:ph type="sldNum" sz="quarter" idx="12"/>
          </p:nvPr>
        </p:nvSpPr>
        <p:spPr/>
        <p:txBody>
          <a:bodyPr/>
          <a:lstStyle/>
          <a:p>
            <a:pPr>
              <a:defRPr/>
            </a:pPr>
            <a:r>
              <a:rPr lang="de-DE" dirty="0">
                <a:solidFill>
                  <a:prstClr val="black">
                    <a:tint val="75000"/>
                  </a:prstClr>
                </a:solidFill>
              </a:rPr>
              <a:t>    </a:t>
            </a:r>
            <a:fld id="{252AF656-F593-496C-8BC4-F34B23596D84}" type="slidenum">
              <a:rPr lang="de-DE" smtClean="0">
                <a:solidFill>
                  <a:prstClr val="black">
                    <a:tint val="75000"/>
                  </a:prstClr>
                </a:solidFill>
              </a:rPr>
              <a:pPr>
                <a:defRPr/>
              </a:pPr>
              <a:t>6</a:t>
            </a:fld>
            <a:endParaRPr lang="de-DE" dirty="0">
              <a:solidFill>
                <a:prstClr val="black">
                  <a:tint val="75000"/>
                </a:prstClr>
              </a:solidFill>
            </a:endParaRPr>
          </a:p>
        </p:txBody>
      </p:sp>
      <p:graphicFrame>
        <p:nvGraphicFramePr>
          <p:cNvPr id="8" name="Diagramm 7">
            <a:extLst>
              <a:ext uri="{FF2B5EF4-FFF2-40B4-BE49-F238E27FC236}">
                <a16:creationId xmlns:a16="http://schemas.microsoft.com/office/drawing/2014/main" id="{00000000-0008-0000-0300-000004000000}"/>
              </a:ext>
            </a:extLst>
          </p:cNvPr>
          <p:cNvGraphicFramePr>
            <a:graphicFrameLocks/>
          </p:cNvGraphicFramePr>
          <p:nvPr>
            <p:extLst/>
          </p:nvPr>
        </p:nvGraphicFramePr>
        <p:xfrm>
          <a:off x="2824066" y="1305091"/>
          <a:ext cx="6624734" cy="46839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a:extLst>
              <a:ext uri="{FF2B5EF4-FFF2-40B4-BE49-F238E27FC236}">
                <a16:creationId xmlns:a16="http://schemas.microsoft.com/office/drawing/2014/main" id="{3AE1E254-8688-4DD9-BCFC-FC18A0E3F892}"/>
              </a:ext>
            </a:extLst>
          </p:cNvPr>
          <p:cNvSpPr/>
          <p:nvPr/>
        </p:nvSpPr>
        <p:spPr>
          <a:xfrm>
            <a:off x="2824066" y="6333710"/>
            <a:ext cx="7561832" cy="276999"/>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276677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Belastung: Patienten/Pflegekraft </a:t>
            </a:r>
            <a:r>
              <a:rPr lang="de-DE" sz="2400" i="1" dirty="0"/>
              <a:t>(alle KHs)</a:t>
            </a:r>
          </a:p>
        </p:txBody>
      </p:sp>
      <p:sp>
        <p:nvSpPr>
          <p:cNvPr id="6" name="Foliennummernplatzhalter 5"/>
          <p:cNvSpPr>
            <a:spLocks noGrp="1"/>
          </p:cNvSpPr>
          <p:nvPr>
            <p:ph type="sldNum" sz="quarter" idx="12"/>
          </p:nvPr>
        </p:nvSpPr>
        <p:spPr/>
        <p:txBody>
          <a:bodyPr/>
          <a:lstStyle/>
          <a:p>
            <a:pPr>
              <a:defRPr/>
            </a:pPr>
            <a:r>
              <a:rPr lang="de-DE" dirty="0">
                <a:solidFill>
                  <a:prstClr val="black">
                    <a:tint val="75000"/>
                  </a:prstClr>
                </a:solidFill>
              </a:rPr>
              <a:t>           </a:t>
            </a:r>
            <a:fld id="{252AF656-F593-496C-8BC4-F34B23596D84}" type="slidenum">
              <a:rPr lang="de-DE" smtClean="0">
                <a:solidFill>
                  <a:prstClr val="black">
                    <a:tint val="75000"/>
                  </a:prstClr>
                </a:solidFill>
              </a:rPr>
              <a:pPr>
                <a:defRPr/>
              </a:pPr>
              <a:t>7</a:t>
            </a:fld>
            <a:endParaRPr lang="de-DE" dirty="0">
              <a:solidFill>
                <a:prstClr val="black">
                  <a:tint val="75000"/>
                </a:prstClr>
              </a:solidFill>
            </a:endParaRPr>
          </a:p>
        </p:txBody>
      </p:sp>
      <p:sp>
        <p:nvSpPr>
          <p:cNvPr id="8" name="Textfeld 7"/>
          <p:cNvSpPr txBox="1"/>
          <p:nvPr/>
        </p:nvSpPr>
        <p:spPr>
          <a:xfrm>
            <a:off x="1491175" y="952565"/>
            <a:ext cx="9519236" cy="307777"/>
          </a:xfrm>
          <a:prstGeom prst="rect">
            <a:avLst/>
          </a:prstGeom>
          <a:noFill/>
        </p:spPr>
        <p:txBody>
          <a:bodyPr wrap="square" rtlCol="0">
            <a:spAutoFit/>
          </a:bodyPr>
          <a:lstStyle/>
          <a:p>
            <a:pPr>
              <a:defRPr/>
            </a:pPr>
            <a:r>
              <a:rPr lang="de-DE" sz="1400" i="1" dirty="0">
                <a:solidFill>
                  <a:prstClr val="black"/>
                </a:solidFill>
              </a:rPr>
              <a:t>(Berechnung der Kennzahl Patienten/Pflegekraft: Alle Patienten eines Jahres werden durch alle Vollkräfte desselben Jahres geteilt) </a:t>
            </a:r>
          </a:p>
        </p:txBody>
      </p:sp>
      <p:graphicFrame>
        <p:nvGraphicFramePr>
          <p:cNvPr id="10" name="Diagramm 9">
            <a:extLst>
              <a:ext uri="{FF2B5EF4-FFF2-40B4-BE49-F238E27FC236}">
                <a16:creationId xmlns:a16="http://schemas.microsoft.com/office/drawing/2014/main" id="{00000000-0008-0000-0300-000006000000}"/>
              </a:ext>
            </a:extLst>
          </p:cNvPr>
          <p:cNvGraphicFramePr>
            <a:graphicFrameLocks/>
          </p:cNvGraphicFramePr>
          <p:nvPr>
            <p:extLst/>
          </p:nvPr>
        </p:nvGraphicFramePr>
        <p:xfrm>
          <a:off x="2740019" y="1388714"/>
          <a:ext cx="6441304" cy="49449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AEE16E0D-F087-432A-8704-0C3F4E5983CF}"/>
              </a:ext>
            </a:extLst>
          </p:cNvPr>
          <p:cNvSpPr txBox="1"/>
          <p:nvPr/>
        </p:nvSpPr>
        <p:spPr>
          <a:xfrm>
            <a:off x="373466" y="1505020"/>
            <a:ext cx="1981807" cy="3477875"/>
          </a:xfrm>
          <a:prstGeom prst="rect">
            <a:avLst/>
          </a:prstGeom>
          <a:noFill/>
        </p:spPr>
        <p:txBody>
          <a:bodyPr wrap="square" rtlCol="0">
            <a:spAutoFit/>
          </a:bodyPr>
          <a:lstStyle/>
          <a:p>
            <a:r>
              <a:rPr lang="de-DE" sz="2000" b="1" dirty="0">
                <a:solidFill>
                  <a:srgbClr val="FF0000"/>
                </a:solidFill>
              </a:rPr>
              <a:t>Bedingt durch die massiven Protestaktionen gab es 2017 erstmals eine leichte Trendumkehr bei der Kennzahl Patienten/Pflegekraft (60,1 auf 59,2)</a:t>
            </a:r>
          </a:p>
        </p:txBody>
      </p:sp>
      <p:sp>
        <p:nvSpPr>
          <p:cNvPr id="2" name="Rechteck 1">
            <a:extLst>
              <a:ext uri="{FF2B5EF4-FFF2-40B4-BE49-F238E27FC236}">
                <a16:creationId xmlns:a16="http://schemas.microsoft.com/office/drawing/2014/main" id="{E7A1AF19-16E2-4034-B251-C93F3F7412C7}"/>
              </a:ext>
            </a:extLst>
          </p:cNvPr>
          <p:cNvSpPr/>
          <p:nvPr/>
        </p:nvSpPr>
        <p:spPr>
          <a:xfrm>
            <a:off x="9781370" y="3618607"/>
            <a:ext cx="2262638" cy="830997"/>
          </a:xfrm>
          <a:prstGeom prst="rect">
            <a:avLst/>
          </a:prstGeom>
        </p:spPr>
        <p:txBody>
          <a:bodyPr wrap="square">
            <a:spAutoFit/>
          </a:bodyPr>
          <a:lstStyle/>
          <a:p>
            <a:pPr>
              <a:defRPr/>
            </a:pPr>
            <a:r>
              <a:rPr lang="de-DE" sz="1200" b="1" i="1" dirty="0">
                <a:solidFill>
                  <a:prstClr val="black"/>
                </a:solidFill>
              </a:rPr>
              <a:t>Quelle: Destatis, Grunddaten Krankenhäuser, Fachserie 12 Reihe 6.1, verschiedene Jahrgänge, eigene Berechnung</a:t>
            </a:r>
          </a:p>
        </p:txBody>
      </p:sp>
    </p:spTree>
    <p:extLst>
      <p:ext uri="{BB962C8B-B14F-4D97-AF65-F5344CB8AC3E}">
        <p14:creationId xmlns:p14="http://schemas.microsoft.com/office/powerpoint/2010/main" val="52732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a:spcAft>
                <a:spcPts val="1200"/>
              </a:spcAft>
              <a:defRPr/>
            </a:pPr>
            <a:r>
              <a:rPr lang="de-DE" sz="4400" dirty="0"/>
              <a:t>Erhöhung Druck auf Personal</a:t>
            </a:r>
          </a:p>
        </p:txBody>
      </p:sp>
      <p:sp>
        <p:nvSpPr>
          <p:cNvPr id="59395" name="Rectangle 3"/>
          <p:cNvSpPr>
            <a:spLocks noGrp="1" noChangeArrowheads="1"/>
          </p:cNvSpPr>
          <p:nvPr>
            <p:ph idx="1"/>
          </p:nvPr>
        </p:nvSpPr>
        <p:spPr>
          <a:xfrm>
            <a:off x="665018" y="1475191"/>
            <a:ext cx="10688782" cy="5532437"/>
          </a:xfrm>
        </p:spPr>
        <p:txBody>
          <a:bodyPr/>
          <a:lstStyle/>
          <a:p>
            <a:pPr eaLnBrk="1" hangingPunct="1">
              <a:spcBef>
                <a:spcPts val="1100"/>
              </a:spcBef>
              <a:buFont typeface="Arial" pitchFamily="34" charset="0"/>
              <a:buChar char="•"/>
              <a:defRPr/>
            </a:pPr>
            <a:r>
              <a:rPr lang="de-DE" sz="3600" dirty="0"/>
              <a:t>Abbau 22.244 Pflegestellen seit 1995</a:t>
            </a:r>
          </a:p>
          <a:p>
            <a:pPr eaLnBrk="1" hangingPunct="1">
              <a:spcBef>
                <a:spcPts val="1100"/>
              </a:spcBef>
              <a:buFont typeface="Arial" pitchFamily="34" charset="0"/>
              <a:buChar char="•"/>
              <a:defRPr/>
            </a:pPr>
            <a:r>
              <a:rPr lang="de-DE" sz="3600" dirty="0"/>
              <a:t>Zunahme der Zahl der Patienten um 3,5 Mio. </a:t>
            </a:r>
          </a:p>
          <a:p>
            <a:pPr eaLnBrk="1" hangingPunct="1">
              <a:spcBef>
                <a:spcPts val="1100"/>
              </a:spcBef>
              <a:buFont typeface="Arial" pitchFamily="34" charset="0"/>
              <a:buChar char="•"/>
              <a:defRPr/>
            </a:pPr>
            <a:r>
              <a:rPr lang="de-DE" sz="3600" dirty="0"/>
              <a:t>Verweildauersenkung um ca. 40%</a:t>
            </a:r>
          </a:p>
          <a:p>
            <a:pPr eaLnBrk="1" hangingPunct="1">
              <a:spcBef>
                <a:spcPts val="1100"/>
              </a:spcBef>
              <a:buFont typeface="Wingdings" panose="05000000000000000000" pitchFamily="2" charset="2"/>
              <a:buChar char="Ø"/>
              <a:defRPr/>
            </a:pPr>
            <a:r>
              <a:rPr lang="de-DE" sz="3600" b="1" dirty="0">
                <a:solidFill>
                  <a:srgbClr val="FF0000"/>
                </a:solidFill>
              </a:rPr>
              <a:t> Belastungssteigerung um über 30%</a:t>
            </a:r>
          </a:p>
          <a:p>
            <a:pPr eaLnBrk="1" hangingPunct="1">
              <a:spcBef>
                <a:spcPts val="1100"/>
              </a:spcBef>
              <a:buFont typeface="Arial" pitchFamily="34" charset="0"/>
              <a:buChar char="•"/>
              <a:defRPr/>
            </a:pPr>
            <a:r>
              <a:rPr lang="de-DE" sz="3600" dirty="0" err="1"/>
              <a:t>Dequalifizierung</a:t>
            </a:r>
            <a:r>
              <a:rPr lang="de-DE" sz="3600" dirty="0"/>
              <a:t> statt ganzheitlicher Pflege</a:t>
            </a:r>
          </a:p>
          <a:p>
            <a:pPr eaLnBrk="1" hangingPunct="1">
              <a:spcBef>
                <a:spcPts val="1100"/>
              </a:spcBef>
              <a:buFont typeface="Arial" pitchFamily="34" charset="0"/>
              <a:buChar char="•"/>
              <a:defRPr/>
            </a:pPr>
            <a:r>
              <a:rPr lang="de-DE" sz="3600" dirty="0"/>
              <a:t>Finanznot ist Argument gegen Tarifsteigerungen, viele Absenkungstarifverträge</a:t>
            </a:r>
          </a:p>
          <a:p>
            <a:pPr lvl="1" eaLnBrk="1" hangingPunct="1">
              <a:defRPr/>
            </a:pPr>
            <a:endParaRPr lang="de-DE" dirty="0"/>
          </a:p>
        </p:txBody>
      </p:sp>
      <p:sp>
        <p:nvSpPr>
          <p:cNvPr id="3" name="Foliennummernplatzhalter 2"/>
          <p:cNvSpPr>
            <a:spLocks noGrp="1"/>
          </p:cNvSpPr>
          <p:nvPr>
            <p:ph type="sldNum" sz="quarter" idx="12"/>
          </p:nvPr>
        </p:nvSpPr>
        <p:spPr/>
        <p:txBody>
          <a:bodyPr/>
          <a:lstStyle/>
          <a:p>
            <a:pPr>
              <a:defRPr/>
            </a:pPr>
            <a:fld id="{96C42A59-BDC7-4E9F-BE00-B54221B17006}" type="slidenum">
              <a:rPr lang="de-DE" kern="0" smtClean="0">
                <a:solidFill>
                  <a:sysClr val="windowText" lastClr="000000"/>
                </a:solidFill>
              </a:rPr>
              <a:pPr>
                <a:defRPr/>
              </a:pPr>
              <a:t>8</a:t>
            </a:fld>
            <a:endParaRPr lang="de-DE" kern="0" dirty="0">
              <a:solidFill>
                <a:sysClr val="windowText" lastClr="000000"/>
              </a:solidFill>
            </a:endParaRPr>
          </a:p>
        </p:txBody>
      </p:sp>
    </p:spTree>
    <p:extLst>
      <p:ext uri="{BB962C8B-B14F-4D97-AF65-F5344CB8AC3E}">
        <p14:creationId xmlns:p14="http://schemas.microsoft.com/office/powerpoint/2010/main" val="377488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260648"/>
            <a:ext cx="10844463" cy="1143000"/>
          </a:xfrm>
        </p:spPr>
        <p:txBody>
          <a:bodyPr>
            <a:normAutofit/>
          </a:bodyPr>
          <a:lstStyle/>
          <a:p>
            <a:r>
              <a:rPr lang="de-DE" b="1" u="sng" dirty="0"/>
              <a:t>Folgen für Beschäftigte - </a:t>
            </a:r>
            <a:r>
              <a:rPr lang="de-DE" b="1" u="sng" dirty="0">
                <a:solidFill>
                  <a:srgbClr val="FF0000"/>
                </a:solidFill>
              </a:rPr>
              <a:t>Überlastungsanzeigen:</a:t>
            </a:r>
            <a:endParaRPr lang="de-DE" dirty="0">
              <a:solidFill>
                <a:srgbClr val="FF0000"/>
              </a:solidFill>
            </a:endParaRPr>
          </a:p>
        </p:txBody>
      </p:sp>
      <p:sp>
        <p:nvSpPr>
          <p:cNvPr id="3" name="Inhaltsplatzhalter 2"/>
          <p:cNvSpPr>
            <a:spLocks noGrp="1"/>
          </p:cNvSpPr>
          <p:nvPr>
            <p:ph idx="1"/>
          </p:nvPr>
        </p:nvSpPr>
        <p:spPr>
          <a:xfrm>
            <a:off x="1981200" y="1700809"/>
            <a:ext cx="8229600" cy="4525963"/>
          </a:xfrm>
        </p:spPr>
        <p:txBody>
          <a:bodyPr>
            <a:noAutofit/>
          </a:bodyPr>
          <a:lstStyle/>
          <a:p>
            <a:pPr>
              <a:spcAft>
                <a:spcPts val="1200"/>
              </a:spcAft>
            </a:pPr>
            <a:r>
              <a:rPr lang="de-DE" sz="2200" b="1" dirty="0"/>
              <a:t>Intensivstation: </a:t>
            </a:r>
            <a:r>
              <a:rPr lang="de-DE" sz="2200" i="1" dirty="0"/>
              <a:t>„Sechs, manchmal nur fünf Pflegekräfte in der Schicht, davon in der Regel nur 1-2 mit Fachausbildung, haben 16 – 18 Patienten zu versorgen. Davon 6, manchmal 8 Beatmungspatienten, Patienten mit </a:t>
            </a:r>
            <a:r>
              <a:rPr lang="de-DE" sz="2200" i="1" dirty="0" err="1"/>
              <a:t>Hämofiltration</a:t>
            </a:r>
            <a:r>
              <a:rPr lang="de-DE" sz="2200" i="1" dirty="0"/>
              <a:t> (Blutwäsche), MRSA-Infektion, Entwöhnung vom Beatmungsgerät ... das sind oft 10 Patienten, die eigentlich eine 1:1 – Betreuung bräuchten“</a:t>
            </a:r>
          </a:p>
          <a:p>
            <a:r>
              <a:rPr lang="de-DE" sz="2200" b="1" dirty="0"/>
              <a:t>Kinderstation: </a:t>
            </a:r>
            <a:r>
              <a:rPr lang="de-DE" sz="2200" i="1" dirty="0"/>
              <a:t>„Unsere kleinen Patienten, die sich wegen ihrer Behinderung nicht äußern können, können wir nicht mehr zeitnah wickeln und umlagern. Nur mit Verzögerungen erhalten die Kinder Essen oder Medikamente. Säuglinge müssen 30 Minuten lang schreien, bevor sie gefüttert werden können. Notwendigen Kontrollen von Atmung, Puls und Blutdruck sind nicht möglich, genauso wenig die Kontrolle der Infusionen.“</a:t>
            </a:r>
          </a:p>
        </p:txBody>
      </p:sp>
      <p:sp>
        <p:nvSpPr>
          <p:cNvPr id="9" name="Foliennummernplatzhalter 8"/>
          <p:cNvSpPr>
            <a:spLocks noGrp="1"/>
          </p:cNvSpPr>
          <p:nvPr>
            <p:ph type="sldNum" sz="quarter" idx="12"/>
          </p:nvPr>
        </p:nvSpPr>
        <p:spPr/>
        <p:txBody>
          <a:bodyPr/>
          <a:lstStyle/>
          <a:p>
            <a:fld id="{DE1B7138-3CBB-4C4A-B695-423ACEB7FF15}"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4135454526"/>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Breitbild</PresentationFormat>
  <Paragraphs>58</Paragraphs>
  <Slides>11</Slides>
  <Notes>11</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19" baseType="lpstr">
      <vt:lpstr>Arial</vt:lpstr>
      <vt:lpstr>Calibri</vt:lpstr>
      <vt:lpstr>Calibri Light</vt:lpstr>
      <vt:lpstr>Century Gothic</vt:lpstr>
      <vt:lpstr>Wingdings</vt:lpstr>
      <vt:lpstr>1_Office</vt:lpstr>
      <vt:lpstr>Office</vt:lpstr>
      <vt:lpstr>Worksheet</vt:lpstr>
      <vt:lpstr>Ökonomisierung und Kommerzialisierung  im Gesundheitswesen:   Krankenhausfinanzierung mit Fallpauschalen</vt:lpstr>
      <vt:lpstr>Auswirkungen des Preissystems auf die Beschäftigten</vt:lpstr>
      <vt:lpstr>Entwicklung der Zahlen (alle KHs, 1991 = 100%)</vt:lpstr>
      <vt:lpstr>Entwicklung der Zahlen (alle KHs, 1991 = 100%)</vt:lpstr>
      <vt:lpstr>Folgen für Beschäftigte  (Alle. KHs)</vt:lpstr>
      <vt:lpstr>Entwicklung Zahl der Pflegekräfte (alle KHs)</vt:lpstr>
      <vt:lpstr>Belastung: Patienten/Pflegekraft (alle KHs)</vt:lpstr>
      <vt:lpstr>Erhöhung Druck auf Personal</vt:lpstr>
      <vt:lpstr>Folgen für Beschäftigte - Überlastungsanzeigen:</vt:lpstr>
      <vt:lpstr>Folgen für Beschäftigte</vt:lpstr>
      <vt:lpstr>Internationaler Vergleich Patienten/Pflegekraft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Ökonomisierung und Kommerzialisierung  im Gesundheitswesen:   Krankenhausfinanzierung mit Fallpauschalen</dc:title>
  <dc:creator>sch0ppes</dc:creator>
  <cp:lastModifiedBy>Stefan Schoppengerd</cp:lastModifiedBy>
  <cp:revision>3</cp:revision>
  <dcterms:created xsi:type="dcterms:W3CDTF">2019-04-24T13:07:28Z</dcterms:created>
  <dcterms:modified xsi:type="dcterms:W3CDTF">2019-05-15T13:20:05Z</dcterms:modified>
</cp:coreProperties>
</file>