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4"/>
  </p:notesMasterIdLst>
  <p:sldIdLst>
    <p:sldId id="257" r:id="rId4"/>
    <p:sldId id="309" r:id="rId5"/>
    <p:sldId id="276" r:id="rId6"/>
    <p:sldId id="256" r:id="rId7"/>
    <p:sldId id="306" r:id="rId8"/>
    <p:sldId id="504" r:id="rId9"/>
    <p:sldId id="535" r:id="rId10"/>
    <p:sldId id="343" r:id="rId11"/>
    <p:sldId id="505" r:id="rId12"/>
    <p:sldId id="507" r:id="rId13"/>
    <p:sldId id="273" r:id="rId14"/>
    <p:sldId id="314" r:id="rId15"/>
    <p:sldId id="292" r:id="rId16"/>
    <p:sldId id="506" r:id="rId17"/>
    <p:sldId id="508" r:id="rId18"/>
    <p:sldId id="509" r:id="rId19"/>
    <p:sldId id="297" r:id="rId20"/>
    <p:sldId id="409" r:id="rId21"/>
    <p:sldId id="510" r:id="rId22"/>
    <p:sldId id="270" r:id="rId23"/>
    <p:sldId id="512" r:id="rId24"/>
    <p:sldId id="514" r:id="rId25"/>
    <p:sldId id="298" r:id="rId26"/>
    <p:sldId id="515" r:id="rId27"/>
    <p:sldId id="305" r:id="rId28"/>
    <p:sldId id="516" r:id="rId29"/>
    <p:sldId id="517" r:id="rId30"/>
    <p:sldId id="267" r:id="rId31"/>
    <p:sldId id="268" r:id="rId32"/>
    <p:sldId id="519" r:id="rId33"/>
    <p:sldId id="355" r:id="rId34"/>
    <p:sldId id="538" r:id="rId35"/>
    <p:sldId id="520" r:id="rId36"/>
    <p:sldId id="521" r:id="rId37"/>
    <p:sldId id="523" r:id="rId38"/>
    <p:sldId id="537" r:id="rId39"/>
    <p:sldId id="382" r:id="rId40"/>
    <p:sldId id="383" r:id="rId41"/>
    <p:sldId id="365" r:id="rId42"/>
    <p:sldId id="374" r:id="rId43"/>
    <p:sldId id="296" r:id="rId44"/>
    <p:sldId id="376" r:id="rId45"/>
    <p:sldId id="377" r:id="rId46"/>
    <p:sldId id="525" r:id="rId47"/>
    <p:sldId id="379" r:id="rId48"/>
    <p:sldId id="308" r:id="rId49"/>
    <p:sldId id="416" r:id="rId50"/>
    <p:sldId id="262" r:id="rId51"/>
    <p:sldId id="529" r:id="rId52"/>
    <p:sldId id="339" r:id="rId53"/>
    <p:sldId id="530" r:id="rId54"/>
    <p:sldId id="435" r:id="rId55"/>
    <p:sldId id="533" r:id="rId56"/>
    <p:sldId id="348" r:id="rId57"/>
    <p:sldId id="434" r:id="rId58"/>
    <p:sldId id="422" r:id="rId59"/>
    <p:sldId id="418" r:id="rId60"/>
    <p:sldId id="352" r:id="rId61"/>
    <p:sldId id="354" r:id="rId62"/>
    <p:sldId id="353" r:id="rId63"/>
    <p:sldId id="320" r:id="rId64"/>
    <p:sldId id="321" r:id="rId65"/>
    <p:sldId id="322" r:id="rId66"/>
    <p:sldId id="420" r:id="rId67"/>
    <p:sldId id="336" r:id="rId68"/>
    <p:sldId id="370" r:id="rId69"/>
    <p:sldId id="534" r:id="rId70"/>
    <p:sldId id="392" r:id="rId71"/>
    <p:sldId id="536" r:id="rId72"/>
    <p:sldId id="408" r:id="rId7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BE64E-99C3-42C3-8E86-06081E2E05EA}" v="15" dt="2018-10-19T12:21:36.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24" autoAdjust="0"/>
    <p:restoredTop sz="94660"/>
  </p:normalViewPr>
  <p:slideViewPr>
    <p:cSldViewPr snapToGrid="0">
      <p:cViewPr varScale="1">
        <p:scale>
          <a:sx n="65" d="100"/>
          <a:sy n="65" d="100"/>
        </p:scale>
        <p:origin x="-15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öhm" userId="2507687ede6d6c8d" providerId="LiveId" clId="{7C7C8D2D-2EDD-4388-99A1-39F6CEAE1565}"/>
    <pc:docChg chg="modSld">
      <pc:chgData name="Thomas Böhm" userId="2507687ede6d6c8d" providerId="LiveId" clId="{7C7C8D2D-2EDD-4388-99A1-39F6CEAE1565}" dt="2018-09-13T16:05:50.078" v="3" actId="20577"/>
      <pc:docMkLst>
        <pc:docMk/>
      </pc:docMkLst>
      <pc:sldChg chg="modSp">
        <pc:chgData name="Thomas Böhm" userId="2507687ede6d6c8d" providerId="LiveId" clId="{7C7C8D2D-2EDD-4388-99A1-39F6CEAE1565}" dt="2018-09-13T16:05:50.078" v="3" actId="20577"/>
        <pc:sldMkLst>
          <pc:docMk/>
          <pc:sldMk cId="3115338462" sldId="305"/>
        </pc:sldMkLst>
        <pc:spChg chg="mod">
          <ac:chgData name="Thomas Böhm" userId="2507687ede6d6c8d" providerId="LiveId" clId="{7C7C8D2D-2EDD-4388-99A1-39F6CEAE1565}" dt="2018-09-13T16:05:50.078" v="3" actId="20577"/>
          <ac:spMkLst>
            <pc:docMk/>
            <pc:sldMk cId="3115338462" sldId="305"/>
            <ac:spMk id="2" creationId="{00000000-0000-0000-0000-000000000000}"/>
          </ac:spMkLst>
        </pc:spChg>
      </pc:sldChg>
    </pc:docChg>
  </pc:docChgLst>
  <pc:docChgLst>
    <pc:chgData name="Thomas Böhm" userId="2507687ede6d6c8d" providerId="LiveId" clId="{016D1682-96CC-3248-BB42-F56E7D1EB786}"/>
    <pc:docChg chg="undo custSel modSld">
      <pc:chgData name="Thomas Böhm" userId="2507687ede6d6c8d" providerId="LiveId" clId="{016D1682-96CC-3248-BB42-F56E7D1EB786}" dt="2018-10-10T11:40:07.887" v="54" actId="5793"/>
      <pc:docMkLst>
        <pc:docMk/>
      </pc:docMkLst>
      <pc:sldChg chg="addSp delSp modSp">
        <pc:chgData name="Thomas Böhm" userId="2507687ede6d6c8d" providerId="LiveId" clId="{016D1682-96CC-3248-BB42-F56E7D1EB786}" dt="2018-10-10T11:40:07.887" v="54" actId="5793"/>
        <pc:sldMkLst>
          <pc:docMk/>
          <pc:sldMk cId="3190758183" sldId="377"/>
        </pc:sldMkLst>
        <pc:spChg chg="mod">
          <ac:chgData name="Thomas Böhm" userId="2507687ede6d6c8d" providerId="LiveId" clId="{016D1682-96CC-3248-BB42-F56E7D1EB786}" dt="2018-10-10T11:40:07.887" v="54" actId="5793"/>
          <ac:spMkLst>
            <pc:docMk/>
            <pc:sldMk cId="3190758183" sldId="377"/>
            <ac:spMk id="3" creationId="{00000000-0000-0000-0000-000000000000}"/>
          </ac:spMkLst>
        </pc:spChg>
        <pc:spChg chg="add del">
          <ac:chgData name="Thomas Böhm" userId="2507687ede6d6c8d" providerId="LiveId" clId="{016D1682-96CC-3248-BB42-F56E7D1EB786}" dt="2018-10-10T11:20:05.127" v="44" actId="22"/>
          <ac:spMkLst>
            <pc:docMk/>
            <pc:sldMk cId="3190758183" sldId="377"/>
            <ac:spMk id="4" creationId="{62C88C6F-620E-4246-AEE9-FA48A0BAB916}"/>
          </ac:spMkLst>
        </pc:spChg>
        <pc:spChg chg="add del">
          <ac:chgData name="Thomas Böhm" userId="2507687ede6d6c8d" providerId="LiveId" clId="{016D1682-96CC-3248-BB42-F56E7D1EB786}" dt="2018-10-10T11:20:13.088" v="46" actId="22"/>
          <ac:spMkLst>
            <pc:docMk/>
            <pc:sldMk cId="3190758183" sldId="377"/>
            <ac:spMk id="10" creationId="{AD5196A9-EEB3-504A-968F-D486DE2BEE5B}"/>
          </ac:spMkLst>
        </pc:spChg>
        <pc:spChg chg="add del">
          <ac:chgData name="Thomas Böhm" userId="2507687ede6d6c8d" providerId="LiveId" clId="{016D1682-96CC-3248-BB42-F56E7D1EB786}" dt="2018-10-10T11:20:18.322" v="48" actId="22"/>
          <ac:spMkLst>
            <pc:docMk/>
            <pc:sldMk cId="3190758183" sldId="377"/>
            <ac:spMk id="13" creationId="{77960B21-5F19-1D41-93ED-8D4D9A10CFEC}"/>
          </ac:spMkLst>
        </pc:spChg>
        <pc:spChg chg="add del">
          <ac:chgData name="Thomas Böhm" userId="2507687ede6d6c8d" providerId="LiveId" clId="{016D1682-96CC-3248-BB42-F56E7D1EB786}" dt="2018-10-10T11:20:52.211" v="50" actId="22"/>
          <ac:spMkLst>
            <pc:docMk/>
            <pc:sldMk cId="3190758183" sldId="377"/>
            <ac:spMk id="16" creationId="{55578B4A-DB0E-D449-AA35-57B2FA2107B9}"/>
          </ac:spMkLst>
        </pc:spChg>
      </pc:sldChg>
    </pc:docChg>
  </pc:docChgLst>
  <pc:docChgLst>
    <pc:chgData name="Thomas Böhm" userId="2507687ede6d6c8d" providerId="LiveId" clId="{EEAF631E-2D54-468F-AEE1-77FE20740506}"/>
    <pc:docChg chg="delSld">
      <pc:chgData name="Thomas Böhm" userId="2507687ede6d6c8d" providerId="LiveId" clId="{EEAF631E-2D54-468F-AEE1-77FE20740506}" dt="2018-08-23T13:09:55.751" v="35" actId="2696"/>
      <pc:docMkLst>
        <pc:docMk/>
      </pc:docMkLst>
      <pc:sldChg chg="del">
        <pc:chgData name="Thomas Böhm" userId="2507687ede6d6c8d" providerId="LiveId" clId="{EEAF631E-2D54-468F-AEE1-77FE20740506}" dt="2018-08-23T13:08:24.618" v="2" actId="2696"/>
        <pc:sldMkLst>
          <pc:docMk/>
          <pc:sldMk cId="2215013598" sldId="256"/>
        </pc:sldMkLst>
      </pc:sldChg>
      <pc:sldChg chg="del">
        <pc:chgData name="Thomas Böhm" userId="2507687ede6d6c8d" providerId="LiveId" clId="{EEAF631E-2D54-468F-AEE1-77FE20740506}" dt="2018-08-23T13:08:44.947" v="9" actId="2696"/>
        <pc:sldMkLst>
          <pc:docMk/>
          <pc:sldMk cId="2450494684" sldId="270"/>
        </pc:sldMkLst>
      </pc:sldChg>
    </pc:docChg>
  </pc:docChgLst>
  <pc:docChgLst>
    <pc:chgData name="Thomas Böhm" userId="2507687ede6d6c8d" providerId="LiveId" clId="{266BE64E-99C3-42C3-8E86-06081E2E05EA}"/>
    <pc:docChg chg="undo custSel addSld delSld modSld sldOrd">
      <pc:chgData name="Thomas Böhm" userId="2507687ede6d6c8d" providerId="LiveId" clId="{266BE64E-99C3-42C3-8E86-06081E2E05EA}" dt="2018-10-19T12:21:43.218" v="2952" actId="20577"/>
      <pc:docMkLst>
        <pc:docMk/>
      </pc:docMkLst>
      <pc:sldChg chg="modSp">
        <pc:chgData name="Thomas Böhm" userId="2507687ede6d6c8d" providerId="LiveId" clId="{266BE64E-99C3-42C3-8E86-06081E2E05EA}" dt="2018-10-19T11:17:20.207" v="2220" actId="313"/>
        <pc:sldMkLst>
          <pc:docMk/>
          <pc:sldMk cId="2215013598" sldId="256"/>
        </pc:sldMkLst>
        <pc:spChg chg="mod">
          <ac:chgData name="Thomas Böhm" userId="2507687ede6d6c8d" providerId="LiveId" clId="{266BE64E-99C3-42C3-8E86-06081E2E05EA}" dt="2018-10-08T13:33:49.441" v="1452" actId="20577"/>
          <ac:spMkLst>
            <pc:docMk/>
            <pc:sldMk cId="2215013598" sldId="256"/>
            <ac:spMk id="2" creationId="{00000000-0000-0000-0000-000000000000}"/>
          </ac:spMkLst>
        </pc:spChg>
        <pc:spChg chg="mod">
          <ac:chgData name="Thomas Böhm" userId="2507687ede6d6c8d" providerId="LiveId" clId="{266BE64E-99C3-42C3-8E86-06081E2E05EA}" dt="2018-10-19T11:17:20.207" v="2220" actId="313"/>
          <ac:spMkLst>
            <pc:docMk/>
            <pc:sldMk cId="2215013598" sldId="256"/>
            <ac:spMk id="3" creationId="{00000000-0000-0000-0000-000000000000}"/>
          </ac:spMkLst>
        </pc:spChg>
      </pc:sldChg>
      <pc:sldChg chg="modSp">
        <pc:chgData name="Thomas Böhm" userId="2507687ede6d6c8d" providerId="LiveId" clId="{266BE64E-99C3-42C3-8E86-06081E2E05EA}" dt="2018-10-19T11:16:52.649" v="2212" actId="20577"/>
        <pc:sldMkLst>
          <pc:docMk/>
          <pc:sldMk cId="21839273" sldId="257"/>
        </pc:sldMkLst>
        <pc:spChg chg="mod">
          <ac:chgData name="Thomas Böhm" userId="2507687ede6d6c8d" providerId="LiveId" clId="{266BE64E-99C3-42C3-8E86-06081E2E05EA}" dt="2018-10-19T11:16:52.649" v="2212" actId="20577"/>
          <ac:spMkLst>
            <pc:docMk/>
            <pc:sldMk cId="21839273" sldId="257"/>
            <ac:spMk id="5" creationId="{00000000-0000-0000-0000-000000000000}"/>
          </ac:spMkLst>
        </pc:spChg>
      </pc:sldChg>
      <pc:sldChg chg="modSp">
        <pc:chgData name="Thomas Böhm" userId="2507687ede6d6c8d" providerId="LiveId" clId="{266BE64E-99C3-42C3-8E86-06081E2E05EA}" dt="2018-10-19T12:21:43.218" v="2952" actId="20577"/>
        <pc:sldMkLst>
          <pc:docMk/>
          <pc:sldMk cId="3940129412" sldId="262"/>
        </pc:sldMkLst>
        <pc:spChg chg="mod">
          <ac:chgData name="Thomas Böhm" userId="2507687ede6d6c8d" providerId="LiveId" clId="{266BE64E-99C3-42C3-8E86-06081E2E05EA}" dt="2018-10-19T12:21:43.218" v="2952" actId="20577"/>
          <ac:spMkLst>
            <pc:docMk/>
            <pc:sldMk cId="3940129412" sldId="262"/>
            <ac:spMk id="2" creationId="{00000000-0000-0000-0000-000000000000}"/>
          </ac:spMkLst>
        </pc:spChg>
      </pc:sldChg>
      <pc:sldChg chg="modSp">
        <pc:chgData name="Thomas Böhm" userId="2507687ede6d6c8d" providerId="LiveId" clId="{266BE64E-99C3-42C3-8E86-06081E2E05EA}" dt="2018-10-08T12:47:31.484" v="891" actId="1076"/>
        <pc:sldMkLst>
          <pc:docMk/>
          <pc:sldMk cId="2945861394" sldId="267"/>
        </pc:sldMkLst>
        <pc:spChg chg="mod">
          <ac:chgData name="Thomas Böhm" userId="2507687ede6d6c8d" providerId="LiveId" clId="{266BE64E-99C3-42C3-8E86-06081E2E05EA}" dt="2018-10-08T12:47:27.222" v="890" actId="14100"/>
          <ac:spMkLst>
            <pc:docMk/>
            <pc:sldMk cId="2945861394" sldId="267"/>
            <ac:spMk id="2" creationId="{00000000-0000-0000-0000-000000000000}"/>
          </ac:spMkLst>
        </pc:spChg>
        <pc:spChg chg="mod">
          <ac:chgData name="Thomas Böhm" userId="2507687ede6d6c8d" providerId="LiveId" clId="{266BE64E-99C3-42C3-8E86-06081E2E05EA}" dt="2018-10-08T12:47:31.484" v="891" actId="1076"/>
          <ac:spMkLst>
            <pc:docMk/>
            <pc:sldMk cId="2945861394" sldId="267"/>
            <ac:spMk id="3" creationId="{00000000-0000-0000-0000-000000000000}"/>
          </ac:spMkLst>
        </pc:spChg>
      </pc:sldChg>
      <pc:sldChg chg="modSp modTransition">
        <pc:chgData name="Thomas Böhm" userId="2507687ede6d6c8d" providerId="LiveId" clId="{266BE64E-99C3-42C3-8E86-06081E2E05EA}" dt="2018-10-19T11:55:52.925" v="2833"/>
        <pc:sldMkLst>
          <pc:docMk/>
          <pc:sldMk cId="936996897" sldId="268"/>
        </pc:sldMkLst>
        <pc:spChg chg="mod">
          <ac:chgData name="Thomas Böhm" userId="2507687ede6d6c8d" providerId="LiveId" clId="{266BE64E-99C3-42C3-8E86-06081E2E05EA}" dt="2018-10-19T11:55:52.925" v="2833"/>
          <ac:spMkLst>
            <pc:docMk/>
            <pc:sldMk cId="936996897" sldId="268"/>
            <ac:spMk id="3" creationId="{00000000-0000-0000-0000-000000000000}"/>
          </ac:spMkLst>
        </pc:spChg>
      </pc:sldChg>
      <pc:sldChg chg="modSp">
        <pc:chgData name="Thomas Böhm" userId="2507687ede6d6c8d" providerId="LiveId" clId="{266BE64E-99C3-42C3-8E86-06081E2E05EA}" dt="2018-10-19T11:40:49.054" v="2551" actId="20577"/>
        <pc:sldMkLst>
          <pc:docMk/>
          <pc:sldMk cId="2450494684" sldId="270"/>
        </pc:sldMkLst>
        <pc:spChg chg="mod">
          <ac:chgData name="Thomas Böhm" userId="2507687ede6d6c8d" providerId="LiveId" clId="{266BE64E-99C3-42C3-8E86-06081E2E05EA}" dt="2018-10-08T13:16:41.831" v="1405" actId="20577"/>
          <ac:spMkLst>
            <pc:docMk/>
            <pc:sldMk cId="2450494684" sldId="270"/>
            <ac:spMk id="2" creationId="{00000000-0000-0000-0000-000000000000}"/>
          </ac:spMkLst>
        </pc:spChg>
        <pc:spChg chg="mod">
          <ac:chgData name="Thomas Böhm" userId="2507687ede6d6c8d" providerId="LiveId" clId="{266BE64E-99C3-42C3-8E86-06081E2E05EA}" dt="2018-10-19T11:40:49.054" v="2551" actId="20577"/>
          <ac:spMkLst>
            <pc:docMk/>
            <pc:sldMk cId="2450494684" sldId="270"/>
            <ac:spMk id="3" creationId="{00000000-0000-0000-0000-000000000000}"/>
          </ac:spMkLst>
        </pc:spChg>
      </pc:sldChg>
      <pc:sldChg chg="modSp ord">
        <pc:chgData name="Thomas Böhm" userId="2507687ede6d6c8d" providerId="LiveId" clId="{266BE64E-99C3-42C3-8E86-06081E2E05EA}" dt="2018-10-19T11:38:38.767" v="2538" actId="20577"/>
        <pc:sldMkLst>
          <pc:docMk/>
          <pc:sldMk cId="565321401" sldId="273"/>
        </pc:sldMkLst>
        <pc:spChg chg="mod">
          <ac:chgData name="Thomas Böhm" userId="2507687ede6d6c8d" providerId="LiveId" clId="{266BE64E-99C3-42C3-8E86-06081E2E05EA}" dt="2018-10-19T11:34:52.071" v="2391" actId="20577"/>
          <ac:spMkLst>
            <pc:docMk/>
            <pc:sldMk cId="565321401" sldId="273"/>
            <ac:spMk id="2" creationId="{00000000-0000-0000-0000-000000000000}"/>
          </ac:spMkLst>
        </pc:spChg>
        <pc:spChg chg="mod">
          <ac:chgData name="Thomas Böhm" userId="2507687ede6d6c8d" providerId="LiveId" clId="{266BE64E-99C3-42C3-8E86-06081E2E05EA}" dt="2018-10-19T11:38:38.767" v="2538" actId="20577"/>
          <ac:spMkLst>
            <pc:docMk/>
            <pc:sldMk cId="565321401" sldId="273"/>
            <ac:spMk id="3" creationId="{00000000-0000-0000-0000-000000000000}"/>
          </ac:spMkLst>
        </pc:spChg>
      </pc:sldChg>
      <pc:sldChg chg="modSp">
        <pc:chgData name="Thomas Böhm" userId="2507687ede6d6c8d" providerId="LiveId" clId="{266BE64E-99C3-42C3-8E86-06081E2E05EA}" dt="2018-10-08T13:33:07.959" v="1445" actId="20577"/>
        <pc:sldMkLst>
          <pc:docMk/>
          <pc:sldMk cId="3297577781" sldId="276"/>
        </pc:sldMkLst>
        <pc:spChg chg="mod">
          <ac:chgData name="Thomas Böhm" userId="2507687ede6d6c8d" providerId="LiveId" clId="{266BE64E-99C3-42C3-8E86-06081E2E05EA}" dt="2018-10-08T13:33:07.959" v="1445" actId="20577"/>
          <ac:spMkLst>
            <pc:docMk/>
            <pc:sldMk cId="3297577781" sldId="276"/>
            <ac:spMk id="2" creationId="{70FAFAD9-29ED-48C9-8E79-768303096CB5}"/>
          </ac:spMkLst>
        </pc:spChg>
      </pc:sldChg>
      <pc:sldChg chg="modSp">
        <pc:chgData name="Thomas Böhm" userId="2507687ede6d6c8d" providerId="LiveId" clId="{266BE64E-99C3-42C3-8E86-06081E2E05EA}" dt="2018-10-09T10:22:04.515" v="1743" actId="948"/>
        <pc:sldMkLst>
          <pc:docMk/>
          <pc:sldMk cId="4282529990" sldId="292"/>
        </pc:sldMkLst>
        <pc:spChg chg="mod">
          <ac:chgData name="Thomas Böhm" userId="2507687ede6d6c8d" providerId="LiveId" clId="{266BE64E-99C3-42C3-8E86-06081E2E05EA}" dt="2018-10-09T10:22:04.515" v="1743" actId="948"/>
          <ac:spMkLst>
            <pc:docMk/>
            <pc:sldMk cId="4282529990" sldId="292"/>
            <ac:spMk id="3" creationId="{00000000-0000-0000-0000-000000000000}"/>
          </ac:spMkLst>
        </pc:spChg>
      </pc:sldChg>
      <pc:sldChg chg="modSp">
        <pc:chgData name="Thomas Böhm" userId="2507687ede6d6c8d" providerId="LiveId" clId="{266BE64E-99C3-42C3-8E86-06081E2E05EA}" dt="2018-10-08T13:05:04.250" v="1228" actId="20577"/>
        <pc:sldMkLst>
          <pc:docMk/>
          <pc:sldMk cId="2618912213" sldId="296"/>
        </pc:sldMkLst>
        <pc:spChg chg="mod">
          <ac:chgData name="Thomas Böhm" userId="2507687ede6d6c8d" providerId="LiveId" clId="{266BE64E-99C3-42C3-8E86-06081E2E05EA}" dt="2018-10-08T13:05:04.250" v="1228" actId="20577"/>
          <ac:spMkLst>
            <pc:docMk/>
            <pc:sldMk cId="2618912213" sldId="296"/>
            <ac:spMk id="3" creationId="{00000000-0000-0000-0000-000000000000}"/>
          </ac:spMkLst>
        </pc:spChg>
      </pc:sldChg>
      <pc:sldChg chg="modSp">
        <pc:chgData name="Thomas Böhm" userId="2507687ede6d6c8d" providerId="LiveId" clId="{266BE64E-99C3-42C3-8E86-06081E2E05EA}" dt="2018-10-19T11:39:43.290" v="2540" actId="1076"/>
        <pc:sldMkLst>
          <pc:docMk/>
          <pc:sldMk cId="3291918129" sldId="297"/>
        </pc:sldMkLst>
        <pc:spChg chg="mod">
          <ac:chgData name="Thomas Böhm" userId="2507687ede6d6c8d" providerId="LiveId" clId="{266BE64E-99C3-42C3-8E86-06081E2E05EA}" dt="2018-10-19T11:39:43.290" v="2540" actId="1076"/>
          <ac:spMkLst>
            <pc:docMk/>
            <pc:sldMk cId="3291918129" sldId="297"/>
            <ac:spMk id="2" creationId="{00000000-0000-0000-0000-000000000000}"/>
          </ac:spMkLst>
        </pc:spChg>
      </pc:sldChg>
      <pc:sldChg chg="modSp">
        <pc:chgData name="Thomas Böhm" userId="2507687ede6d6c8d" providerId="LiveId" clId="{266BE64E-99C3-42C3-8E86-06081E2E05EA}" dt="2018-10-08T13:33:56.057" v="1454" actId="403"/>
        <pc:sldMkLst>
          <pc:docMk/>
          <pc:sldMk cId="824934636" sldId="306"/>
        </pc:sldMkLst>
        <pc:spChg chg="mod">
          <ac:chgData name="Thomas Böhm" userId="2507687ede6d6c8d" providerId="LiveId" clId="{266BE64E-99C3-42C3-8E86-06081E2E05EA}" dt="2018-10-08T13:33:56.057" v="1454" actId="403"/>
          <ac:spMkLst>
            <pc:docMk/>
            <pc:sldMk cId="824934636" sldId="306"/>
            <ac:spMk id="2" creationId="{00000000-0000-0000-0000-000000000000}"/>
          </ac:spMkLst>
        </pc:spChg>
      </pc:sldChg>
      <pc:sldChg chg="modSp">
        <pc:chgData name="Thomas Böhm" userId="2507687ede6d6c8d" providerId="LiveId" clId="{266BE64E-99C3-42C3-8E86-06081E2E05EA}" dt="2018-10-10T16:40:02.661" v="1994" actId="207"/>
        <pc:sldMkLst>
          <pc:docMk/>
          <pc:sldMk cId="77208977" sldId="308"/>
        </pc:sldMkLst>
        <pc:spChg chg="mod">
          <ac:chgData name="Thomas Böhm" userId="2507687ede6d6c8d" providerId="LiveId" clId="{266BE64E-99C3-42C3-8E86-06081E2E05EA}" dt="2018-10-10T16:40:02.661" v="1994" actId="207"/>
          <ac:spMkLst>
            <pc:docMk/>
            <pc:sldMk cId="77208977" sldId="308"/>
            <ac:spMk id="3" creationId="{00000000-0000-0000-0000-000000000000}"/>
          </ac:spMkLst>
        </pc:spChg>
      </pc:sldChg>
      <pc:sldChg chg="modSp">
        <pc:chgData name="Thomas Böhm" userId="2507687ede6d6c8d" providerId="LiveId" clId="{266BE64E-99C3-42C3-8E86-06081E2E05EA}" dt="2018-10-19T11:16:26.327" v="2195" actId="20577"/>
        <pc:sldMkLst>
          <pc:docMk/>
          <pc:sldMk cId="253600111" sldId="309"/>
        </pc:sldMkLst>
        <pc:spChg chg="mod">
          <ac:chgData name="Thomas Böhm" userId="2507687ede6d6c8d" providerId="LiveId" clId="{266BE64E-99C3-42C3-8E86-06081E2E05EA}" dt="2018-10-19T11:16:26.327" v="2195" actId="20577"/>
          <ac:spMkLst>
            <pc:docMk/>
            <pc:sldMk cId="253600111" sldId="309"/>
            <ac:spMk id="3" creationId="{00000000-0000-0000-0000-000000000000}"/>
          </ac:spMkLst>
        </pc:spChg>
      </pc:sldChg>
      <pc:sldChg chg="modSp">
        <pc:chgData name="Thomas Böhm" userId="2507687ede6d6c8d" providerId="LiveId" clId="{266BE64E-99C3-42C3-8E86-06081E2E05EA}" dt="2018-10-09T10:12:05.143" v="1544" actId="20577"/>
        <pc:sldMkLst>
          <pc:docMk/>
          <pc:sldMk cId="1899751480" sldId="314"/>
        </pc:sldMkLst>
        <pc:spChg chg="mod">
          <ac:chgData name="Thomas Böhm" userId="2507687ede6d6c8d" providerId="LiveId" clId="{266BE64E-99C3-42C3-8E86-06081E2E05EA}" dt="2018-10-09T10:11:53.759" v="1540" actId="20577"/>
          <ac:spMkLst>
            <pc:docMk/>
            <pc:sldMk cId="1899751480" sldId="314"/>
            <ac:spMk id="2" creationId="{00000000-0000-0000-0000-000000000000}"/>
          </ac:spMkLst>
        </pc:spChg>
        <pc:spChg chg="mod">
          <ac:chgData name="Thomas Böhm" userId="2507687ede6d6c8d" providerId="LiveId" clId="{266BE64E-99C3-42C3-8E86-06081E2E05EA}" dt="2018-10-09T10:12:05.143" v="1544" actId="20577"/>
          <ac:spMkLst>
            <pc:docMk/>
            <pc:sldMk cId="1899751480" sldId="314"/>
            <ac:spMk id="3" creationId="{00000000-0000-0000-0000-000000000000}"/>
          </ac:spMkLst>
        </pc:spChg>
      </pc:sldChg>
      <pc:sldChg chg="modTransition">
        <pc:chgData name="Thomas Böhm" userId="2507687ede6d6c8d" providerId="LiveId" clId="{266BE64E-99C3-42C3-8E86-06081E2E05EA}" dt="2018-10-09T10:42:02.826" v="1897"/>
        <pc:sldMkLst>
          <pc:docMk/>
          <pc:sldMk cId="3251930355" sldId="336"/>
        </pc:sldMkLst>
      </pc:sldChg>
      <pc:sldChg chg="modSp">
        <pc:chgData name="Thomas Böhm" userId="2507687ede6d6c8d" providerId="LiveId" clId="{266BE64E-99C3-42C3-8E86-06081E2E05EA}" dt="2018-10-19T11:30:49.439" v="2355" actId="20577"/>
        <pc:sldMkLst>
          <pc:docMk/>
          <pc:sldMk cId="2185204948" sldId="343"/>
        </pc:sldMkLst>
        <pc:spChg chg="mod">
          <ac:chgData name="Thomas Böhm" userId="2507687ede6d6c8d" providerId="LiveId" clId="{266BE64E-99C3-42C3-8E86-06081E2E05EA}" dt="2018-10-19T11:30:49.439" v="2355" actId="20577"/>
          <ac:spMkLst>
            <pc:docMk/>
            <pc:sldMk cId="2185204948" sldId="343"/>
            <ac:spMk id="3" creationId="{00000000-0000-0000-0000-000000000000}"/>
          </ac:spMkLst>
        </pc:spChg>
      </pc:sldChg>
      <pc:sldChg chg="modSp">
        <pc:chgData name="Thomas Böhm" userId="2507687ede6d6c8d" providerId="LiveId" clId="{266BE64E-99C3-42C3-8E86-06081E2E05EA}" dt="2018-10-19T12:01:52.401" v="2938" actId="20577"/>
        <pc:sldMkLst>
          <pc:docMk/>
          <pc:sldMk cId="4210222531" sldId="348"/>
        </pc:sldMkLst>
        <pc:spChg chg="mod">
          <ac:chgData name="Thomas Böhm" userId="2507687ede6d6c8d" providerId="LiveId" clId="{266BE64E-99C3-42C3-8E86-06081E2E05EA}" dt="2018-10-19T12:01:52.401" v="2938" actId="20577"/>
          <ac:spMkLst>
            <pc:docMk/>
            <pc:sldMk cId="4210222531" sldId="348"/>
            <ac:spMk id="2" creationId="{00000000-0000-0000-0000-000000000000}"/>
          </ac:spMkLst>
        </pc:spChg>
      </pc:sldChg>
      <pc:sldChg chg="ord">
        <pc:chgData name="Thomas Böhm" userId="2507687ede6d6c8d" providerId="LiveId" clId="{266BE64E-99C3-42C3-8E86-06081E2E05EA}" dt="2018-10-08T13:29:14.182" v="1420"/>
        <pc:sldMkLst>
          <pc:docMk/>
          <pc:sldMk cId="958181786" sldId="352"/>
        </pc:sldMkLst>
      </pc:sldChg>
      <pc:sldChg chg="ord">
        <pc:chgData name="Thomas Böhm" userId="2507687ede6d6c8d" providerId="LiveId" clId="{266BE64E-99C3-42C3-8E86-06081E2E05EA}" dt="2018-10-08T13:29:14.182" v="1420"/>
        <pc:sldMkLst>
          <pc:docMk/>
          <pc:sldMk cId="808366483" sldId="353"/>
        </pc:sldMkLst>
      </pc:sldChg>
      <pc:sldChg chg="ord">
        <pc:chgData name="Thomas Böhm" userId="2507687ede6d6c8d" providerId="LiveId" clId="{266BE64E-99C3-42C3-8E86-06081E2E05EA}" dt="2018-10-08T13:29:14.182" v="1420"/>
        <pc:sldMkLst>
          <pc:docMk/>
          <pc:sldMk cId="1975434473" sldId="354"/>
        </pc:sldMkLst>
      </pc:sldChg>
      <pc:sldChg chg="modSp modTransition">
        <pc:chgData name="Thomas Böhm" userId="2507687ede6d6c8d" providerId="LiveId" clId="{266BE64E-99C3-42C3-8E86-06081E2E05EA}" dt="2018-10-19T11:52:14.005" v="2682"/>
        <pc:sldMkLst>
          <pc:docMk/>
          <pc:sldMk cId="4108020531" sldId="355"/>
        </pc:sldMkLst>
        <pc:spChg chg="mod">
          <ac:chgData name="Thomas Böhm" userId="2507687ede6d6c8d" providerId="LiveId" clId="{266BE64E-99C3-42C3-8E86-06081E2E05EA}" dt="2018-10-08T12:49:52.653" v="895"/>
          <ac:spMkLst>
            <pc:docMk/>
            <pc:sldMk cId="4108020531" sldId="355"/>
            <ac:spMk id="2" creationId="{00000000-0000-0000-0000-000000000000}"/>
          </ac:spMkLst>
        </pc:spChg>
        <pc:spChg chg="mod">
          <ac:chgData name="Thomas Böhm" userId="2507687ede6d6c8d" providerId="LiveId" clId="{266BE64E-99C3-42C3-8E86-06081E2E05EA}" dt="2018-10-19T11:46:00.575" v="2573" actId="27636"/>
          <ac:spMkLst>
            <pc:docMk/>
            <pc:sldMk cId="4108020531" sldId="355"/>
            <ac:spMk id="3" creationId="{00000000-0000-0000-0000-000000000000}"/>
          </ac:spMkLst>
        </pc:spChg>
      </pc:sldChg>
      <pc:sldChg chg="addSp delSp modSp">
        <pc:chgData name="Thomas Böhm" userId="2507687ede6d6c8d" providerId="LiveId" clId="{266BE64E-99C3-42C3-8E86-06081E2E05EA}" dt="2018-10-09T10:34:02.329" v="1793" actId="1076"/>
        <pc:sldMkLst>
          <pc:docMk/>
          <pc:sldMk cId="2974908283" sldId="365"/>
        </pc:sldMkLst>
        <pc:spChg chg="mod">
          <ac:chgData name="Thomas Böhm" userId="2507687ede6d6c8d" providerId="LiveId" clId="{266BE64E-99C3-42C3-8E86-06081E2E05EA}" dt="2018-10-09T10:34:02.329" v="1793" actId="1076"/>
          <ac:spMkLst>
            <pc:docMk/>
            <pc:sldMk cId="2974908283" sldId="365"/>
            <ac:spMk id="2" creationId="{00000000-0000-0000-0000-000000000000}"/>
          </ac:spMkLst>
        </pc:spChg>
        <pc:spChg chg="del mod">
          <ac:chgData name="Thomas Böhm" userId="2507687ede6d6c8d" providerId="LiveId" clId="{266BE64E-99C3-42C3-8E86-06081E2E05EA}" dt="2018-10-08T13:13:36.332" v="1400"/>
          <ac:spMkLst>
            <pc:docMk/>
            <pc:sldMk cId="2974908283" sldId="365"/>
            <ac:spMk id="3" creationId="{00000000-0000-0000-0000-000000000000}"/>
          </ac:spMkLst>
        </pc:spChg>
        <pc:spChg chg="add del mod">
          <ac:chgData name="Thomas Böhm" userId="2507687ede6d6c8d" providerId="LiveId" clId="{266BE64E-99C3-42C3-8E86-06081E2E05EA}" dt="2018-10-09T10:33:57.959" v="1792" actId="478"/>
          <ac:spMkLst>
            <pc:docMk/>
            <pc:sldMk cId="2974908283" sldId="365"/>
            <ac:spMk id="4" creationId="{079E91AD-4C76-45B8-A064-FA70A6CE0376}"/>
          </ac:spMkLst>
        </pc:spChg>
      </pc:sldChg>
      <pc:sldChg chg="modNotesTx">
        <pc:chgData name="Thomas Böhm" userId="2507687ede6d6c8d" providerId="LiveId" clId="{266BE64E-99C3-42C3-8E86-06081E2E05EA}" dt="2018-10-08T13:01:22.107" v="1095" actId="20577"/>
        <pc:sldMkLst>
          <pc:docMk/>
          <pc:sldMk cId="3314616473" sldId="374"/>
        </pc:sldMkLst>
      </pc:sldChg>
      <pc:sldChg chg="modSp">
        <pc:chgData name="Thomas Böhm" userId="2507687ede6d6c8d" providerId="LiveId" clId="{266BE64E-99C3-42C3-8E86-06081E2E05EA}" dt="2018-10-10T16:43:04.155" v="2022" actId="27636"/>
        <pc:sldMkLst>
          <pc:docMk/>
          <pc:sldMk cId="951210461" sldId="376"/>
        </pc:sldMkLst>
        <pc:spChg chg="mod">
          <ac:chgData name="Thomas Böhm" userId="2507687ede6d6c8d" providerId="LiveId" clId="{266BE64E-99C3-42C3-8E86-06081E2E05EA}" dt="2018-10-10T16:43:04.155" v="2022" actId="27636"/>
          <ac:spMkLst>
            <pc:docMk/>
            <pc:sldMk cId="951210461" sldId="376"/>
            <ac:spMk id="3" creationId="{00000000-0000-0000-0000-000000000000}"/>
          </ac:spMkLst>
        </pc:spChg>
      </pc:sldChg>
      <pc:sldChg chg="modSp">
        <pc:chgData name="Thomas Böhm" userId="2507687ede6d6c8d" providerId="LiveId" clId="{266BE64E-99C3-42C3-8E86-06081E2E05EA}" dt="2018-10-10T16:41:53.696" v="2008" actId="20577"/>
        <pc:sldMkLst>
          <pc:docMk/>
          <pc:sldMk cId="3190758183" sldId="377"/>
        </pc:sldMkLst>
        <pc:spChg chg="mod">
          <ac:chgData name="Thomas Böhm" userId="2507687ede6d6c8d" providerId="LiveId" clId="{266BE64E-99C3-42C3-8E86-06081E2E05EA}" dt="2018-10-10T16:41:53.696" v="2008" actId="20577"/>
          <ac:spMkLst>
            <pc:docMk/>
            <pc:sldMk cId="3190758183" sldId="377"/>
            <ac:spMk id="3" creationId="{00000000-0000-0000-0000-000000000000}"/>
          </ac:spMkLst>
        </pc:spChg>
      </pc:sldChg>
      <pc:sldChg chg="ord">
        <pc:chgData name="Thomas Böhm" userId="2507687ede6d6c8d" providerId="LiveId" clId="{266BE64E-99C3-42C3-8E86-06081E2E05EA}" dt="2018-10-08T13:21:33.297" v="1414"/>
        <pc:sldMkLst>
          <pc:docMk/>
          <pc:sldMk cId="953671137" sldId="382"/>
        </pc:sldMkLst>
      </pc:sldChg>
      <pc:sldChg chg="modSp ord">
        <pc:chgData name="Thomas Böhm" userId="2507687ede6d6c8d" providerId="LiveId" clId="{266BE64E-99C3-42C3-8E86-06081E2E05EA}" dt="2018-10-18T07:47:04.085" v="2047" actId="20577"/>
        <pc:sldMkLst>
          <pc:docMk/>
          <pc:sldMk cId="1225126953" sldId="383"/>
        </pc:sldMkLst>
        <pc:spChg chg="mod">
          <ac:chgData name="Thomas Böhm" userId="2507687ede6d6c8d" providerId="LiveId" clId="{266BE64E-99C3-42C3-8E86-06081E2E05EA}" dt="2018-10-08T13:21:19.269" v="1412" actId="27636"/>
          <ac:spMkLst>
            <pc:docMk/>
            <pc:sldMk cId="1225126953" sldId="383"/>
            <ac:spMk id="2" creationId="{00000000-0000-0000-0000-000000000000}"/>
          </ac:spMkLst>
        </pc:spChg>
        <pc:spChg chg="mod">
          <ac:chgData name="Thomas Böhm" userId="2507687ede6d6c8d" providerId="LiveId" clId="{266BE64E-99C3-42C3-8E86-06081E2E05EA}" dt="2018-10-18T07:47:04.085" v="2047" actId="20577"/>
          <ac:spMkLst>
            <pc:docMk/>
            <pc:sldMk cId="1225126953" sldId="383"/>
            <ac:spMk id="3" creationId="{00000000-0000-0000-0000-000000000000}"/>
          </ac:spMkLst>
        </pc:spChg>
      </pc:sldChg>
      <pc:sldChg chg="modTransition">
        <pc:chgData name="Thomas Böhm" userId="2507687ede6d6c8d" providerId="LiveId" clId="{266BE64E-99C3-42C3-8E86-06081E2E05EA}" dt="2018-10-08T13:25:03.313" v="1416"/>
        <pc:sldMkLst>
          <pc:docMk/>
          <pc:sldMk cId="1296121558" sldId="392"/>
        </pc:sldMkLst>
      </pc:sldChg>
      <pc:sldChg chg="modSp">
        <pc:chgData name="Thomas Böhm" userId="2507687ede6d6c8d" providerId="LiveId" clId="{266BE64E-99C3-42C3-8E86-06081E2E05EA}" dt="2018-10-18T07:50:30.392" v="2073" actId="20577"/>
        <pc:sldMkLst>
          <pc:docMk/>
          <pc:sldMk cId="434794219" sldId="408"/>
        </pc:sldMkLst>
        <pc:spChg chg="mod">
          <ac:chgData name="Thomas Böhm" userId="2507687ede6d6c8d" providerId="LiveId" clId="{266BE64E-99C3-42C3-8E86-06081E2E05EA}" dt="2018-10-18T07:50:30.392" v="2073" actId="20577"/>
          <ac:spMkLst>
            <pc:docMk/>
            <pc:sldMk cId="434794219" sldId="408"/>
            <ac:spMk id="2" creationId="{00000000-0000-0000-0000-000000000000}"/>
          </ac:spMkLst>
        </pc:spChg>
        <pc:spChg chg="mod">
          <ac:chgData name="Thomas Böhm" userId="2507687ede6d6c8d" providerId="LiveId" clId="{266BE64E-99C3-42C3-8E86-06081E2E05EA}" dt="2018-10-08T12:54:16.777" v="1094" actId="115"/>
          <ac:spMkLst>
            <pc:docMk/>
            <pc:sldMk cId="434794219" sldId="408"/>
            <ac:spMk id="3" creationId="{00000000-0000-0000-0000-000000000000}"/>
          </ac:spMkLst>
        </pc:spChg>
      </pc:sldChg>
      <pc:sldChg chg="modSp ord">
        <pc:chgData name="Thomas Böhm" userId="2507687ede6d6c8d" providerId="LiveId" clId="{266BE64E-99C3-42C3-8E86-06081E2E05EA}" dt="2018-10-09T10:43:51.203" v="1899" actId="207"/>
        <pc:sldMkLst>
          <pc:docMk/>
          <pc:sldMk cId="3838573753" sldId="420"/>
        </pc:sldMkLst>
        <pc:spChg chg="mod">
          <ac:chgData name="Thomas Böhm" userId="2507687ede6d6c8d" providerId="LiveId" clId="{266BE64E-99C3-42C3-8E86-06081E2E05EA}" dt="2018-10-09T10:43:51.203" v="1899" actId="207"/>
          <ac:spMkLst>
            <pc:docMk/>
            <pc:sldMk cId="3838573753" sldId="420"/>
            <ac:spMk id="3" creationId="{00000000-0000-0000-0000-000000000000}"/>
          </ac:spMkLst>
        </pc:spChg>
      </pc:sldChg>
      <pc:sldChg chg="modSp">
        <pc:chgData name="Thomas Böhm" userId="2507687ede6d6c8d" providerId="LiveId" clId="{266BE64E-99C3-42C3-8E86-06081E2E05EA}" dt="2018-10-19T11:31:18.864" v="2365" actId="14100"/>
        <pc:sldMkLst>
          <pc:docMk/>
          <pc:sldMk cId="878721551" sldId="505"/>
        </pc:sldMkLst>
        <pc:spChg chg="mod">
          <ac:chgData name="Thomas Böhm" userId="2507687ede6d6c8d" providerId="LiveId" clId="{266BE64E-99C3-42C3-8E86-06081E2E05EA}" dt="2018-10-19T11:31:18.864" v="2365" actId="14100"/>
          <ac:spMkLst>
            <pc:docMk/>
            <pc:sldMk cId="878721551" sldId="505"/>
            <ac:spMk id="2" creationId="{00000000-0000-0000-0000-000000000000}"/>
          </ac:spMkLst>
        </pc:spChg>
      </pc:sldChg>
      <pc:sldChg chg="modSp">
        <pc:chgData name="Thomas Böhm" userId="2507687ede6d6c8d" providerId="LiveId" clId="{266BE64E-99C3-42C3-8E86-06081E2E05EA}" dt="2018-10-19T11:39:17.280" v="2539" actId="20577"/>
        <pc:sldMkLst>
          <pc:docMk/>
          <pc:sldMk cId="2899390884" sldId="506"/>
        </pc:sldMkLst>
        <pc:spChg chg="mod">
          <ac:chgData name="Thomas Böhm" userId="2507687ede6d6c8d" providerId="LiveId" clId="{266BE64E-99C3-42C3-8E86-06081E2E05EA}" dt="2018-10-08T12:22:30.351" v="543" actId="14100"/>
          <ac:spMkLst>
            <pc:docMk/>
            <pc:sldMk cId="2899390884" sldId="506"/>
            <ac:spMk id="2" creationId="{00000000-0000-0000-0000-000000000000}"/>
          </ac:spMkLst>
        </pc:spChg>
        <pc:spChg chg="mod">
          <ac:chgData name="Thomas Böhm" userId="2507687ede6d6c8d" providerId="LiveId" clId="{266BE64E-99C3-42C3-8E86-06081E2E05EA}" dt="2018-10-19T11:39:17.280" v="2539" actId="20577"/>
          <ac:spMkLst>
            <pc:docMk/>
            <pc:sldMk cId="2899390884" sldId="506"/>
            <ac:spMk id="3" creationId="{00000000-0000-0000-0000-000000000000}"/>
          </ac:spMkLst>
        </pc:spChg>
      </pc:sldChg>
      <pc:sldChg chg="modSp">
        <pc:chgData name="Thomas Böhm" userId="2507687ede6d6c8d" providerId="LiveId" clId="{266BE64E-99C3-42C3-8E86-06081E2E05EA}" dt="2018-10-09T10:09:45.186" v="1464" actId="20577"/>
        <pc:sldMkLst>
          <pc:docMk/>
          <pc:sldMk cId="1022573037" sldId="507"/>
        </pc:sldMkLst>
        <pc:spChg chg="mod">
          <ac:chgData name="Thomas Böhm" userId="2507687ede6d6c8d" providerId="LiveId" clId="{266BE64E-99C3-42C3-8E86-06081E2E05EA}" dt="2018-10-09T10:09:45.186" v="1464" actId="20577"/>
          <ac:spMkLst>
            <pc:docMk/>
            <pc:sldMk cId="1022573037" sldId="507"/>
            <ac:spMk id="3" creationId="{00000000-0000-0000-0000-000000000000}"/>
          </ac:spMkLst>
        </pc:spChg>
      </pc:sldChg>
      <pc:sldChg chg="modSp">
        <pc:chgData name="Thomas Böhm" userId="2507687ede6d6c8d" providerId="LiveId" clId="{266BE64E-99C3-42C3-8E86-06081E2E05EA}" dt="2018-10-08T13:16:29.607" v="1402" actId="1076"/>
        <pc:sldMkLst>
          <pc:docMk/>
          <pc:sldMk cId="1035254091" sldId="509"/>
        </pc:sldMkLst>
        <pc:spChg chg="mod">
          <ac:chgData name="Thomas Böhm" userId="2507687ede6d6c8d" providerId="LiveId" clId="{266BE64E-99C3-42C3-8E86-06081E2E05EA}" dt="2018-10-08T13:16:29.607" v="1402" actId="1076"/>
          <ac:spMkLst>
            <pc:docMk/>
            <pc:sldMk cId="1035254091" sldId="509"/>
            <ac:spMk id="2" creationId="{00000000-0000-0000-0000-000000000000}"/>
          </ac:spMkLst>
        </pc:spChg>
      </pc:sldChg>
      <pc:sldChg chg="modSp">
        <pc:chgData name="Thomas Böhm" userId="2507687ede6d6c8d" providerId="LiveId" clId="{266BE64E-99C3-42C3-8E86-06081E2E05EA}" dt="2018-10-09T10:22:55.458" v="1744" actId="20577"/>
        <pc:sldMkLst>
          <pc:docMk/>
          <pc:sldMk cId="4140671935" sldId="510"/>
        </pc:sldMkLst>
        <pc:spChg chg="mod">
          <ac:chgData name="Thomas Böhm" userId="2507687ede6d6c8d" providerId="LiveId" clId="{266BE64E-99C3-42C3-8E86-06081E2E05EA}" dt="2018-10-09T10:22:55.458" v="1744" actId="20577"/>
          <ac:spMkLst>
            <pc:docMk/>
            <pc:sldMk cId="4140671935" sldId="510"/>
            <ac:spMk id="3" creationId="{00000000-0000-0000-0000-000000000000}"/>
          </ac:spMkLst>
        </pc:spChg>
      </pc:sldChg>
      <pc:sldChg chg="modSp">
        <pc:chgData name="Thomas Böhm" userId="2507687ede6d6c8d" providerId="LiveId" clId="{266BE64E-99C3-42C3-8E86-06081E2E05EA}" dt="2018-10-08T12:46:03.106" v="888" actId="12"/>
        <pc:sldMkLst>
          <pc:docMk/>
          <pc:sldMk cId="1966064444" sldId="512"/>
        </pc:sldMkLst>
        <pc:spChg chg="mod">
          <ac:chgData name="Thomas Böhm" userId="2507687ede6d6c8d" providerId="LiveId" clId="{266BE64E-99C3-42C3-8E86-06081E2E05EA}" dt="2018-10-08T12:46:03.106" v="888" actId="12"/>
          <ac:spMkLst>
            <pc:docMk/>
            <pc:sldMk cId="1966064444" sldId="512"/>
            <ac:spMk id="3" creationId="{00000000-0000-0000-0000-000000000000}"/>
          </ac:spMkLst>
        </pc:spChg>
      </pc:sldChg>
      <pc:sldChg chg="modSp">
        <pc:chgData name="Thomas Böhm" userId="2507687ede6d6c8d" providerId="LiveId" clId="{266BE64E-99C3-42C3-8E86-06081E2E05EA}" dt="2018-10-09T10:24:43.319" v="1750" actId="20577"/>
        <pc:sldMkLst>
          <pc:docMk/>
          <pc:sldMk cId="389670207" sldId="515"/>
        </pc:sldMkLst>
        <pc:spChg chg="mod">
          <ac:chgData name="Thomas Böhm" userId="2507687ede6d6c8d" providerId="LiveId" clId="{266BE64E-99C3-42C3-8E86-06081E2E05EA}" dt="2018-10-09T10:24:43.319" v="1750" actId="20577"/>
          <ac:spMkLst>
            <pc:docMk/>
            <pc:sldMk cId="389670207" sldId="515"/>
            <ac:spMk id="3" creationId="{00000000-0000-0000-0000-000000000000}"/>
          </ac:spMkLst>
        </pc:spChg>
      </pc:sldChg>
      <pc:sldChg chg="modSp">
        <pc:chgData name="Thomas Böhm" userId="2507687ede6d6c8d" providerId="LiveId" clId="{266BE64E-99C3-42C3-8E86-06081E2E05EA}" dt="2018-10-19T11:43:02.207" v="2571" actId="14100"/>
        <pc:sldMkLst>
          <pc:docMk/>
          <pc:sldMk cId="1719690231" sldId="517"/>
        </pc:sldMkLst>
        <pc:spChg chg="mod">
          <ac:chgData name="Thomas Böhm" userId="2507687ede6d6c8d" providerId="LiveId" clId="{266BE64E-99C3-42C3-8E86-06081E2E05EA}" dt="2018-10-19T11:43:02.207" v="2571" actId="14100"/>
          <ac:spMkLst>
            <pc:docMk/>
            <pc:sldMk cId="1719690231" sldId="517"/>
            <ac:spMk id="3" creationId="{00000000-0000-0000-0000-000000000000}"/>
          </ac:spMkLst>
        </pc:spChg>
      </pc:sldChg>
      <pc:sldChg chg="modTransition">
        <pc:chgData name="Thomas Böhm" userId="2507687ede6d6c8d" providerId="LiveId" clId="{266BE64E-99C3-42C3-8E86-06081E2E05EA}" dt="2018-10-19T11:53:28.300" v="2712"/>
        <pc:sldMkLst>
          <pc:docMk/>
          <pc:sldMk cId="514574457" sldId="520"/>
        </pc:sldMkLst>
      </pc:sldChg>
      <pc:sldChg chg="modTransition">
        <pc:chgData name="Thomas Böhm" userId="2507687ede6d6c8d" providerId="LiveId" clId="{266BE64E-99C3-42C3-8E86-06081E2E05EA}" dt="2018-10-09T10:30:37.010" v="1753"/>
        <pc:sldMkLst>
          <pc:docMk/>
          <pc:sldMk cId="1792578561" sldId="523"/>
        </pc:sldMkLst>
      </pc:sldChg>
      <pc:sldChg chg="modSp modNotesTx">
        <pc:chgData name="Thomas Böhm" userId="2507687ede6d6c8d" providerId="LiveId" clId="{266BE64E-99C3-42C3-8E86-06081E2E05EA}" dt="2018-10-18T07:48:39.522" v="2072" actId="20577"/>
        <pc:sldMkLst>
          <pc:docMk/>
          <pc:sldMk cId="2693698581" sldId="525"/>
        </pc:sldMkLst>
        <pc:spChg chg="mod">
          <ac:chgData name="Thomas Böhm" userId="2507687ede6d6c8d" providerId="LiveId" clId="{266BE64E-99C3-42C3-8E86-06081E2E05EA}" dt="2018-10-18T07:48:39.522" v="2072" actId="20577"/>
          <ac:spMkLst>
            <pc:docMk/>
            <pc:sldMk cId="2693698581" sldId="525"/>
            <ac:spMk id="3" creationId="{00000000-0000-0000-0000-000000000000}"/>
          </ac:spMkLst>
        </pc:spChg>
      </pc:sldChg>
      <pc:sldChg chg="modSp">
        <pc:chgData name="Thomas Böhm" userId="2507687ede6d6c8d" providerId="LiveId" clId="{266BE64E-99C3-42C3-8E86-06081E2E05EA}" dt="2018-10-09T10:38:54.458" v="1896" actId="207"/>
        <pc:sldMkLst>
          <pc:docMk/>
          <pc:sldMk cId="2020404187" sldId="529"/>
        </pc:sldMkLst>
        <pc:spChg chg="mod">
          <ac:chgData name="Thomas Böhm" userId="2507687ede6d6c8d" providerId="LiveId" clId="{266BE64E-99C3-42C3-8E86-06081E2E05EA}" dt="2018-10-09T10:38:54.458" v="1896" actId="207"/>
          <ac:spMkLst>
            <pc:docMk/>
            <pc:sldMk cId="2020404187" sldId="529"/>
            <ac:spMk id="19459" creationId="{00000000-0000-0000-0000-000000000000}"/>
          </ac:spMkLst>
        </pc:spChg>
      </pc:sldChg>
      <pc:sldChg chg="modSp">
        <pc:chgData name="Thomas Böhm" userId="2507687ede6d6c8d" providerId="LiveId" clId="{266BE64E-99C3-42C3-8E86-06081E2E05EA}" dt="2018-10-19T11:24:39.425" v="2287" actId="20577"/>
        <pc:sldMkLst>
          <pc:docMk/>
          <pc:sldMk cId="2647435101" sldId="535"/>
        </pc:sldMkLst>
        <pc:spChg chg="mod">
          <ac:chgData name="Thomas Böhm" userId="2507687ede6d6c8d" providerId="LiveId" clId="{266BE64E-99C3-42C3-8E86-06081E2E05EA}" dt="2018-10-09T10:05:39.823" v="1457" actId="207"/>
          <ac:spMkLst>
            <pc:docMk/>
            <pc:sldMk cId="2647435101" sldId="535"/>
            <ac:spMk id="2" creationId="{00000000-0000-0000-0000-000000000000}"/>
          </ac:spMkLst>
        </pc:spChg>
        <pc:spChg chg="mod">
          <ac:chgData name="Thomas Böhm" userId="2507687ede6d6c8d" providerId="LiveId" clId="{266BE64E-99C3-42C3-8E86-06081E2E05EA}" dt="2018-10-19T11:24:39.425" v="2287" actId="20577"/>
          <ac:spMkLst>
            <pc:docMk/>
            <pc:sldMk cId="2647435101" sldId="535"/>
            <ac:spMk id="3" creationId="{00000000-0000-0000-0000-000000000000}"/>
          </ac:spMkLst>
        </pc:spChg>
      </pc:sldChg>
      <pc:sldChg chg="modSp ord">
        <pc:chgData name="Thomas Böhm" userId="2507687ede6d6c8d" providerId="LiveId" clId="{266BE64E-99C3-42C3-8E86-06081E2E05EA}" dt="2018-10-19T11:59:28.227" v="2936" actId="27636"/>
        <pc:sldMkLst>
          <pc:docMk/>
          <pc:sldMk cId="476045824" sldId="537"/>
        </pc:sldMkLst>
        <pc:spChg chg="mod">
          <ac:chgData name="Thomas Böhm" userId="2507687ede6d6c8d" providerId="LiveId" clId="{266BE64E-99C3-42C3-8E86-06081E2E05EA}" dt="2018-10-19T11:59:28.227" v="2936" actId="27636"/>
          <ac:spMkLst>
            <pc:docMk/>
            <pc:sldMk cId="476045824" sldId="537"/>
            <ac:spMk id="3" creationId="{00000000-0000-0000-0000-000000000000}"/>
          </ac:spMkLst>
        </pc:spChg>
      </pc:sldChg>
      <pc:sldChg chg="modSp add modTransition">
        <pc:chgData name="Thomas Böhm" userId="2507687ede6d6c8d" providerId="LiveId" clId="{266BE64E-99C3-42C3-8E86-06081E2E05EA}" dt="2018-10-19T11:57:55.900" v="2921" actId="20577"/>
        <pc:sldMkLst>
          <pc:docMk/>
          <pc:sldMk cId="4189183632" sldId="538"/>
        </pc:sldMkLst>
        <pc:spChg chg="mod">
          <ac:chgData name="Thomas Böhm" userId="2507687ede6d6c8d" providerId="LiveId" clId="{266BE64E-99C3-42C3-8E86-06081E2E05EA}" dt="2018-10-19T11:57:55.900" v="2921" actId="20577"/>
          <ac:spMkLst>
            <pc:docMk/>
            <pc:sldMk cId="4189183632" sldId="53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623DC-A9C2-4DF6-B292-02448A5B7E22}" type="datetimeFigureOut">
              <a:rPr lang="de-DE" smtClean="0"/>
              <a:t>19.10.2018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B4252-94CB-40C9-AA06-EC03A9A2D1BA}" type="slidenum">
              <a:rPr lang="de-DE" smtClean="0"/>
              <a:t>‹Nr.›</a:t>
            </a:fld>
            <a:endParaRPr lang="de-DE"/>
          </a:p>
        </p:txBody>
      </p:sp>
    </p:spTree>
    <p:extLst>
      <p:ext uri="{BB962C8B-B14F-4D97-AF65-F5344CB8AC3E}">
        <p14:creationId xmlns:p14="http://schemas.microsoft.com/office/powerpoint/2010/main" val="291488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1</a:t>
            </a:fld>
            <a:endParaRPr lang="de-DE"/>
          </a:p>
        </p:txBody>
      </p:sp>
    </p:spTree>
    <p:extLst>
      <p:ext uri="{BB962C8B-B14F-4D97-AF65-F5344CB8AC3E}">
        <p14:creationId xmlns:p14="http://schemas.microsoft.com/office/powerpoint/2010/main" val="284013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741122-0B31-4347-A09C-22A227B8949E}" type="slidenum">
              <a:rPr lang="de-DE" smtClean="0"/>
              <a:t>40</a:t>
            </a:fld>
            <a:endParaRPr lang="de-DE"/>
          </a:p>
        </p:txBody>
      </p:sp>
    </p:spTree>
    <p:extLst>
      <p:ext uri="{BB962C8B-B14F-4D97-AF65-F5344CB8AC3E}">
        <p14:creationId xmlns:p14="http://schemas.microsoft.com/office/powerpoint/2010/main" val="2874323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Soll bis 2022 verlängert werden</a:t>
            </a:r>
          </a:p>
          <a:p>
            <a:endParaRPr lang="de-DE" dirty="0"/>
          </a:p>
        </p:txBody>
      </p:sp>
      <p:sp>
        <p:nvSpPr>
          <p:cNvPr id="4" name="Foliennummernplatzhalter 3"/>
          <p:cNvSpPr>
            <a:spLocks noGrp="1"/>
          </p:cNvSpPr>
          <p:nvPr>
            <p:ph type="sldNum" sz="quarter" idx="5"/>
          </p:nvPr>
        </p:nvSpPr>
        <p:spPr/>
        <p:txBody>
          <a:bodyPr/>
          <a:lstStyle/>
          <a:p>
            <a:fld id="{195B4252-94CB-40C9-AA06-EC03A9A2D1BA}" type="slidenum">
              <a:rPr lang="de-DE" smtClean="0"/>
              <a:t>43</a:t>
            </a:fld>
            <a:endParaRPr lang="de-DE"/>
          </a:p>
        </p:txBody>
      </p:sp>
    </p:spTree>
    <p:extLst>
      <p:ext uri="{BB962C8B-B14F-4D97-AF65-F5344CB8AC3E}">
        <p14:creationId xmlns:p14="http://schemas.microsoft.com/office/powerpoint/2010/main" val="1058065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95B4252-94CB-40C9-AA06-EC03A9A2D1BA}" type="slidenum">
              <a:rPr lang="de-DE" smtClean="0"/>
              <a:t>44</a:t>
            </a:fld>
            <a:endParaRPr lang="de-DE"/>
          </a:p>
        </p:txBody>
      </p:sp>
    </p:spTree>
    <p:extLst>
      <p:ext uri="{BB962C8B-B14F-4D97-AF65-F5344CB8AC3E}">
        <p14:creationId xmlns:p14="http://schemas.microsoft.com/office/powerpoint/2010/main" val="10950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50</a:t>
            </a:fld>
            <a:endParaRPr lang="de-DE"/>
          </a:p>
        </p:txBody>
      </p:sp>
    </p:spTree>
    <p:extLst>
      <p:ext uri="{BB962C8B-B14F-4D97-AF65-F5344CB8AC3E}">
        <p14:creationId xmlns:p14="http://schemas.microsoft.com/office/powerpoint/2010/main" val="320297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51</a:t>
            </a:fld>
            <a:endParaRPr lang="de-DE"/>
          </a:p>
        </p:txBody>
      </p:sp>
    </p:spTree>
    <p:extLst>
      <p:ext uri="{BB962C8B-B14F-4D97-AF65-F5344CB8AC3E}">
        <p14:creationId xmlns:p14="http://schemas.microsoft.com/office/powerpoint/2010/main" val="403348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54</a:t>
            </a:fld>
            <a:endParaRPr lang="de-DE"/>
          </a:p>
        </p:txBody>
      </p:sp>
    </p:spTree>
    <p:extLst>
      <p:ext uri="{BB962C8B-B14F-4D97-AF65-F5344CB8AC3E}">
        <p14:creationId xmlns:p14="http://schemas.microsoft.com/office/powerpoint/2010/main" val="2452422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56</a:t>
            </a:fld>
            <a:endParaRPr lang="de-DE"/>
          </a:p>
        </p:txBody>
      </p:sp>
    </p:spTree>
    <p:extLst>
      <p:ext uri="{BB962C8B-B14F-4D97-AF65-F5344CB8AC3E}">
        <p14:creationId xmlns:p14="http://schemas.microsoft.com/office/powerpoint/2010/main" val="410387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57</a:t>
            </a:fld>
            <a:endParaRPr lang="de-DE"/>
          </a:p>
        </p:txBody>
      </p:sp>
    </p:spTree>
    <p:extLst>
      <p:ext uri="{BB962C8B-B14F-4D97-AF65-F5344CB8AC3E}">
        <p14:creationId xmlns:p14="http://schemas.microsoft.com/office/powerpoint/2010/main" val="2226634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B16B83A-D03A-4795-A647-7BE40A727950}" type="slidenum">
              <a:rPr lang="de-DE" smtClean="0"/>
              <a:t>60</a:t>
            </a:fld>
            <a:endParaRPr lang="de-DE"/>
          </a:p>
        </p:txBody>
      </p:sp>
    </p:spTree>
    <p:extLst>
      <p:ext uri="{BB962C8B-B14F-4D97-AF65-F5344CB8AC3E}">
        <p14:creationId xmlns:p14="http://schemas.microsoft.com/office/powerpoint/2010/main" val="417190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B16B83A-D03A-4795-A647-7BE40A727950}" type="slidenum">
              <a:rPr lang="de-DE" smtClean="0"/>
              <a:t>2</a:t>
            </a:fld>
            <a:endParaRPr lang="de-DE"/>
          </a:p>
        </p:txBody>
      </p:sp>
    </p:spTree>
    <p:extLst>
      <p:ext uri="{BB962C8B-B14F-4D97-AF65-F5344CB8AC3E}">
        <p14:creationId xmlns:p14="http://schemas.microsoft.com/office/powerpoint/2010/main" val="355015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95B4252-94CB-40C9-AA06-EC03A9A2D1BA}" type="slidenum">
              <a:rPr lang="de-DE" smtClean="0"/>
              <a:t>13</a:t>
            </a:fld>
            <a:endParaRPr lang="de-DE"/>
          </a:p>
        </p:txBody>
      </p:sp>
    </p:spTree>
    <p:extLst>
      <p:ext uri="{BB962C8B-B14F-4D97-AF65-F5344CB8AC3E}">
        <p14:creationId xmlns:p14="http://schemas.microsoft.com/office/powerpoint/2010/main" val="99314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95B4252-94CB-40C9-AA06-EC03A9A2D1BA}" type="slidenum">
              <a:rPr lang="de-DE" smtClean="0"/>
              <a:t>14</a:t>
            </a:fld>
            <a:endParaRPr lang="de-DE"/>
          </a:p>
        </p:txBody>
      </p:sp>
    </p:spTree>
    <p:extLst>
      <p:ext uri="{BB962C8B-B14F-4D97-AF65-F5344CB8AC3E}">
        <p14:creationId xmlns:p14="http://schemas.microsoft.com/office/powerpoint/2010/main" val="95862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1D4C4F-CFFB-465D-8C32-0D3AA827B28A}" type="slidenum">
              <a:rPr lang="de-DE" smtClean="0"/>
              <a:pPr/>
              <a:t>22</a:t>
            </a:fld>
            <a:endParaRPr lang="de-DE"/>
          </a:p>
        </p:txBody>
      </p:sp>
    </p:spTree>
    <p:extLst>
      <p:ext uri="{BB962C8B-B14F-4D97-AF65-F5344CB8AC3E}">
        <p14:creationId xmlns:p14="http://schemas.microsoft.com/office/powerpoint/2010/main" val="185106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F9B5AE8-4222-4ABA-B08C-04ED11A132A2}" type="slidenum">
              <a:rPr lang="de-DE" smtClean="0"/>
              <a:t>27</a:t>
            </a:fld>
            <a:endParaRPr lang="de-DE"/>
          </a:p>
        </p:txBody>
      </p:sp>
    </p:spTree>
    <p:extLst>
      <p:ext uri="{BB962C8B-B14F-4D97-AF65-F5344CB8AC3E}">
        <p14:creationId xmlns:p14="http://schemas.microsoft.com/office/powerpoint/2010/main" val="2998066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FF0000"/>
                </a:solidFill>
              </a:rPr>
              <a:t>(ist Ausbildungsbudget anders als gemeldeter Betrag, wird der Ausbildungszuschlag dieses KHs entsprechend korrigiert) siehe nächste</a:t>
            </a:r>
            <a:r>
              <a:rPr lang="de-DE" sz="1200" baseline="0" dirty="0">
                <a:solidFill>
                  <a:srgbClr val="FF0000"/>
                </a:solidFill>
              </a:rPr>
              <a:t> (blaue) Folie, dort die Nr. 7</a:t>
            </a:r>
            <a:endParaRPr lang="de-DE"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FF0000"/>
              </a:solidFill>
            </a:endParaRPr>
          </a:p>
          <a:p>
            <a:endParaRPr lang="de-DE" dirty="0"/>
          </a:p>
        </p:txBody>
      </p:sp>
      <p:sp>
        <p:nvSpPr>
          <p:cNvPr id="4" name="Foliennummernplatzhalter 3"/>
          <p:cNvSpPr>
            <a:spLocks noGrp="1"/>
          </p:cNvSpPr>
          <p:nvPr>
            <p:ph type="sldNum" sz="quarter" idx="10"/>
          </p:nvPr>
        </p:nvSpPr>
        <p:spPr/>
        <p:txBody>
          <a:bodyPr/>
          <a:lstStyle/>
          <a:p>
            <a:fld id="{7F9B5AE8-4222-4ABA-B08C-04ED11A132A2}" type="slidenum">
              <a:rPr lang="de-DE" smtClean="0"/>
              <a:t>28</a:t>
            </a:fld>
            <a:endParaRPr lang="de-DE"/>
          </a:p>
        </p:txBody>
      </p:sp>
    </p:spTree>
    <p:extLst>
      <p:ext uri="{BB962C8B-B14F-4D97-AF65-F5344CB8AC3E}">
        <p14:creationId xmlns:p14="http://schemas.microsoft.com/office/powerpoint/2010/main" val="59065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LBFW und Ausgleiche</a:t>
            </a:r>
          </a:p>
          <a:p>
            <a:pPr marL="171450" indent="-171450">
              <a:buFont typeface="Arial" panose="020B0604020202020204" pitchFamily="34" charset="0"/>
              <a:buChar char="•"/>
            </a:pPr>
            <a:r>
              <a:rPr lang="de-DE" dirty="0"/>
              <a:t>Ausgleiche vor Vorjahr dürfen VR des Vorjahres nicht überschreiten.</a:t>
            </a:r>
          </a:p>
          <a:p>
            <a:pPr marL="171450" indent="-171450">
              <a:buFont typeface="Arial" panose="020B0604020202020204" pitchFamily="34" charset="0"/>
              <a:buChar char="•"/>
            </a:pPr>
            <a:r>
              <a:rPr lang="de-DE" dirty="0"/>
              <a:t>Dafür dürfen sie aber VR des Ausgleichsjahres überschreiten.</a:t>
            </a:r>
          </a:p>
        </p:txBody>
      </p:sp>
      <p:sp>
        <p:nvSpPr>
          <p:cNvPr id="4" name="Foliennummernplatzhalter 3"/>
          <p:cNvSpPr>
            <a:spLocks noGrp="1"/>
          </p:cNvSpPr>
          <p:nvPr>
            <p:ph type="sldNum" sz="quarter" idx="10"/>
          </p:nvPr>
        </p:nvSpPr>
        <p:spPr/>
        <p:txBody>
          <a:bodyPr/>
          <a:lstStyle/>
          <a:p>
            <a:fld id="{D5741122-0B31-4347-A09C-22A227B8949E}" type="slidenum">
              <a:rPr lang="de-DE" smtClean="0"/>
              <a:t>36</a:t>
            </a:fld>
            <a:endParaRPr lang="de-DE"/>
          </a:p>
        </p:txBody>
      </p:sp>
    </p:spTree>
    <p:extLst>
      <p:ext uri="{BB962C8B-B14F-4D97-AF65-F5344CB8AC3E}">
        <p14:creationId xmlns:p14="http://schemas.microsoft.com/office/powerpoint/2010/main" val="122792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Bundesbasisfallwert</a:t>
            </a:r>
            <a:r>
              <a:rPr lang="de-DE" baseline="0" dirty="0"/>
              <a:t> - ü</a:t>
            </a:r>
            <a:r>
              <a:rPr lang="de-DE" dirty="0"/>
              <a:t>ber Obergrenze</a:t>
            </a:r>
          </a:p>
        </p:txBody>
      </p:sp>
      <p:sp>
        <p:nvSpPr>
          <p:cNvPr id="4" name="Foliennummernplatzhalter 3"/>
          <p:cNvSpPr>
            <a:spLocks noGrp="1"/>
          </p:cNvSpPr>
          <p:nvPr>
            <p:ph type="sldNum" sz="quarter" idx="10"/>
          </p:nvPr>
        </p:nvSpPr>
        <p:spPr/>
        <p:txBody>
          <a:bodyPr/>
          <a:lstStyle/>
          <a:p>
            <a:fld id="{D5741122-0B31-4347-A09C-22A227B8949E}" type="slidenum">
              <a:rPr lang="de-DE" smtClean="0"/>
              <a:t>37</a:t>
            </a:fld>
            <a:endParaRPr lang="de-DE"/>
          </a:p>
        </p:txBody>
      </p:sp>
    </p:spTree>
    <p:extLst>
      <p:ext uri="{BB962C8B-B14F-4D97-AF65-F5344CB8AC3E}">
        <p14:creationId xmlns:p14="http://schemas.microsoft.com/office/powerpoint/2010/main" val="141775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C65A89A-23F8-411C-89E4-0D8ECFF37ED8}" type="datetime1">
              <a:rPr lang="de-DE" smtClean="0"/>
              <a:t>19.10.2018</a:t>
            </a:fld>
            <a:endParaRPr lang="de-DE"/>
          </a:p>
        </p:txBody>
      </p:sp>
      <p:sp>
        <p:nvSpPr>
          <p:cNvPr id="6" name="Foliennummernplatzhalter 5"/>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86064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D5A02CD-1ACB-41D3-9CE4-F2A5212FD2F8}" type="datetime1">
              <a:rPr lang="de-DE" smtClean="0"/>
              <a:t>19.10.2018</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277361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89D91E-949E-4775-B2FC-CDA06995A016}" type="datetime1">
              <a:rPr lang="de-DE" smtClean="0"/>
              <a:t>19.10.2018</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393972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b="1">
                <a:latin typeface="+mn-lt"/>
              </a:defRPr>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334FD48-BD94-4047-8EA1-DF6EFB6E00E3}" type="datetime1">
              <a:rPr lang="de-DE" smtClean="0"/>
              <a:t>19.10.2018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1554161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normAutofit/>
          </a:bodyPr>
          <a:lstStyle>
            <a:lvl1pPr algn="ctr">
              <a:defRPr lang="de-DE" sz="3600" b="1" u="sng" kern="1200" dirty="0">
                <a:solidFill>
                  <a:schemeClr val="tx1"/>
                </a:solidFill>
                <a:latin typeface="+mn-lt"/>
                <a:ea typeface="+mn-ea"/>
                <a:cs typeface="+mn-cs"/>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71298D88-B9D9-4611-ABF1-A2C9B778E98E}" type="datetime1">
              <a:rPr lang="de-DE" smtClean="0"/>
              <a:t>19.10.2018</a:t>
            </a:fld>
            <a:endParaRPr lang="de-DE"/>
          </a:p>
        </p:txBody>
      </p:sp>
      <p:pic>
        <p:nvPicPr>
          <p:cNvPr id="9" name="Grafik 8"/>
          <p:cNvPicPr>
            <a:picLocks noChangeAspect="1"/>
          </p:cNvPicPr>
          <p:nvPr userDrawn="1"/>
        </p:nvPicPr>
        <p:blipFill>
          <a:blip r:embed="rId2"/>
          <a:stretch>
            <a:fillRect/>
          </a:stretch>
        </p:blipFill>
        <p:spPr>
          <a:xfrm>
            <a:off x="10644749" y="6176963"/>
            <a:ext cx="1547251" cy="678619"/>
          </a:xfrm>
          <a:prstGeom prst="rect">
            <a:avLst/>
          </a:prstGeom>
        </p:spPr>
      </p:pic>
      <p:sp>
        <p:nvSpPr>
          <p:cNvPr id="6" name="Foliennummernplatzhalter 5"/>
          <p:cNvSpPr>
            <a:spLocks noGrp="1"/>
          </p:cNvSpPr>
          <p:nvPr>
            <p:ph type="sldNum" sz="quarter" idx="12"/>
          </p:nvPr>
        </p:nvSpPr>
        <p:spPr>
          <a:xfrm>
            <a:off x="9448800" y="5968585"/>
            <a:ext cx="2743200" cy="365125"/>
          </a:xfrm>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2882899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lgn="ctr">
              <a:defRPr sz="6000" b="1">
                <a:latin typeface="+mn-lt"/>
              </a:defRPr>
            </a:lvl1pPr>
          </a:lstStyle>
          <a:p>
            <a:r>
              <a:rPr lang="de-DE" dirty="0"/>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9A598D9E-0517-42EB-9520-28C0137D4299}" type="datetime1">
              <a:rPr lang="de-DE" smtClean="0"/>
              <a:t>19.10.2018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1356023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BFAAE68-5378-4D64-A614-727AA5C88F81}" type="datetime1">
              <a:rPr lang="de-DE" smtClean="0"/>
              <a:t>19.10.2018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1395053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AD01028-3863-408B-AE29-A1C58D58133C}" type="datetime1">
              <a:rPr lang="de-DE" smtClean="0"/>
              <a:t>19.10.2018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2594044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1F6A9C1-ED5F-4850-AE62-F82A591BFEA3}" type="datetime1">
              <a:rPr lang="de-DE" smtClean="0"/>
              <a:t>19.10.2018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1749781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3EDEDF7-0508-40E8-AA8A-4DB85F624086}" type="datetime1">
              <a:rPr lang="de-DE" smtClean="0"/>
              <a:t>19.10.2018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390884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A0E4353-8C6F-42F7-9EEC-5A3C8997DDFE}" type="datetime1">
              <a:rPr lang="de-DE" smtClean="0"/>
              <a:t>19.10.2018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33772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0A24446-01F7-452E-AAFD-C778B177768E}" type="datetime1">
              <a:rPr lang="de-DE" smtClean="0"/>
              <a:t>19.10.2018</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399179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36DC4E4-FBFC-4866-87A2-E942F8A30DDD}" type="datetime1">
              <a:rPr lang="de-DE" smtClean="0"/>
              <a:t>19.10.2018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153967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3AD6657-7C4F-4EE8-9891-B57BEF909B4E}" type="datetime1">
              <a:rPr lang="de-DE" smtClean="0"/>
              <a:t>19.10.2018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923674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76F61C7-3730-4B74-9047-5F87BE527EE1}" type="datetime1">
              <a:rPr lang="de-DE" smtClean="0"/>
              <a:t>19.10.2018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0DC4106-D9F5-4DCC-B15D-428545D275B1}" type="slidenum">
              <a:rPr lang="de-DE" smtClean="0"/>
              <a:pPr/>
              <a:t>‹Nr.›</a:t>
            </a:fld>
            <a:endParaRPr lang="de-DE"/>
          </a:p>
        </p:txBody>
      </p:sp>
    </p:spTree>
    <p:extLst>
      <p:ext uri="{BB962C8B-B14F-4D97-AF65-F5344CB8AC3E}">
        <p14:creationId xmlns:p14="http://schemas.microsoft.com/office/powerpoint/2010/main" val="1610815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dirty="0"/>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BA3188BE-5C41-488D-B8AF-44B1DA590312}" type="datetime1">
              <a:rPr lang="de-DE" smtClean="0"/>
              <a:t>19.10.2018</a:t>
            </a:fld>
            <a:endParaRPr lang="de-DE"/>
          </a:p>
        </p:txBody>
      </p:sp>
      <p:sp>
        <p:nvSpPr>
          <p:cNvPr id="5" name="Fußzeilenplatzhalter 4"/>
          <p:cNvSpPr>
            <a:spLocks noGrp="1"/>
          </p:cNvSpPr>
          <p:nvPr>
            <p:ph type="ftr" sz="quarter" idx="11"/>
          </p:nvPr>
        </p:nvSpPr>
        <p:spPr>
          <a:xfrm>
            <a:off x="11016048" y="6416933"/>
            <a:ext cx="704335" cy="365125"/>
          </a:xfrm>
        </p:spPr>
        <p:txBody>
          <a:bodyPr/>
          <a:lstStyle/>
          <a:p>
            <a:endParaRPr lang="de-DE"/>
          </a:p>
        </p:txBody>
      </p:sp>
      <p:sp>
        <p:nvSpPr>
          <p:cNvPr id="6" name="Foliennummernplatzhalter 5"/>
          <p:cNvSpPr>
            <a:spLocks noGrp="1"/>
          </p:cNvSpPr>
          <p:nvPr>
            <p:ph type="sldNum" sz="quarter" idx="12"/>
          </p:nvPr>
        </p:nvSpPr>
        <p:spPr>
          <a:xfrm>
            <a:off x="11720384" y="6411956"/>
            <a:ext cx="471616" cy="365125"/>
          </a:xfrm>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1156608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ctr">
              <a:defRPr b="1" u="sng">
                <a:latin typeface="+mn-lt"/>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8698C5E-5941-4366-8E9B-0BDBA9F3D6C8}" type="datetime1">
              <a:rPr lang="de-DE" smtClean="0"/>
              <a:t>19.10.2018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9448800" y="5901531"/>
            <a:ext cx="2743200" cy="365125"/>
          </a:xfrm>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1934009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089DD382-C91D-4FB8-A1BF-3AE2106F60A5}" type="datetime1">
              <a:rPr lang="de-DE" smtClean="0"/>
              <a:t>19.10.2018</a:t>
            </a:fld>
            <a:endParaRPr lang="de-DE"/>
          </a:p>
        </p:txBody>
      </p:sp>
      <p:sp>
        <p:nvSpPr>
          <p:cNvPr id="5" name="Fußzeilenplatzhalter 4"/>
          <p:cNvSpPr>
            <a:spLocks noGrp="1"/>
          </p:cNvSpPr>
          <p:nvPr>
            <p:ph type="ftr" sz="quarter" idx="11"/>
          </p:nvPr>
        </p:nvSpPr>
        <p:spPr>
          <a:xfrm>
            <a:off x="10966622" y="6430491"/>
            <a:ext cx="807308" cy="365125"/>
          </a:xfrm>
        </p:spPr>
        <p:txBody>
          <a:bodyPr/>
          <a:lstStyle/>
          <a:p>
            <a:endParaRPr lang="de-DE"/>
          </a:p>
        </p:txBody>
      </p:sp>
      <p:sp>
        <p:nvSpPr>
          <p:cNvPr id="6" name="Foliennummernplatzhalter 5"/>
          <p:cNvSpPr>
            <a:spLocks noGrp="1"/>
          </p:cNvSpPr>
          <p:nvPr>
            <p:ph type="sldNum" sz="quarter" idx="12"/>
          </p:nvPr>
        </p:nvSpPr>
        <p:spPr>
          <a:xfrm>
            <a:off x="9448800" y="6430491"/>
            <a:ext cx="2743200" cy="365125"/>
          </a:xfrm>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2840098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A1FC4D34-D551-40D8-B275-615EDA154126}" type="datetime1">
              <a:rPr lang="de-DE" smtClean="0"/>
              <a:t>19.10.2018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2775624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9B41E3B-6311-4421-B3F6-8EE7F4E70704}" type="datetime1">
              <a:rPr lang="de-DE" smtClean="0"/>
              <a:t>19.10.2018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2801085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073D13F-D401-46E2-BCC1-C30C700BA64F}" type="datetime1">
              <a:rPr lang="de-DE" smtClean="0"/>
              <a:t>19.10.2018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322685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A5D7061-E3EE-4D21-BB48-11068901B1CD}" type="datetime1">
              <a:rPr lang="de-DE" smtClean="0"/>
              <a:t>19.10.2018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16039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5C9FE7B-6C9C-4040-A099-FFCF38AA109A}" type="datetime1">
              <a:rPr lang="de-DE" smtClean="0"/>
              <a:t>19.10.2018</a:t>
            </a:fld>
            <a:endParaRPr lang="de-DE"/>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3218887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AA553CDE-1575-479D-9AF9-137397E039C1}" type="datetime1">
              <a:rPr lang="de-DE" smtClean="0"/>
              <a:t>19.10.2018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1163225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1572D033-1D56-43E6-854F-BB83A8CACA32}" type="datetime1">
              <a:rPr lang="de-DE" smtClean="0"/>
              <a:t>19.10.2018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2650360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D7CF58E-1067-4078-892A-B822594D6074}" type="datetime1">
              <a:rPr lang="de-DE" smtClean="0"/>
              <a:t>19.10.2018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131187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CEC6EE6-3D41-46A5-8777-D4CD8094666B}" type="datetime1">
              <a:rPr lang="de-DE" smtClean="0"/>
              <a:t>19.10.2018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72488E8-88B4-4261-8FF3-C3BA3F653199}" type="slidenum">
              <a:rPr lang="de-DE" smtClean="0"/>
              <a:t>‹Nr.›</a:t>
            </a:fld>
            <a:endParaRPr lang="de-DE"/>
          </a:p>
        </p:txBody>
      </p:sp>
    </p:spTree>
    <p:extLst>
      <p:ext uri="{BB962C8B-B14F-4D97-AF65-F5344CB8AC3E}">
        <p14:creationId xmlns:p14="http://schemas.microsoft.com/office/powerpoint/2010/main" val="106351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D71055E-EC7F-4E84-89B1-38F4B42F2B5B}" type="datetime1">
              <a:rPr lang="de-DE" smtClean="0"/>
              <a:t>19.10.2018</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65191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FE5CD40-3315-4B11-B941-B85301F5B695}" type="datetime1">
              <a:rPr lang="de-DE" smtClean="0"/>
              <a:t>19.10.2018</a:t>
            </a:fld>
            <a:endParaRPr lang="de-DE"/>
          </a:p>
        </p:txBody>
      </p:sp>
      <p:sp>
        <p:nvSpPr>
          <p:cNvPr id="8" name="Fußzeilenplatzhalter 7"/>
          <p:cNvSpPr>
            <a:spLocks noGrp="1"/>
          </p:cNvSpPr>
          <p:nvPr>
            <p:ph type="ftr" sz="quarter" idx="11"/>
          </p:nvPr>
        </p:nvSpPr>
        <p:spPr>
          <a:xfrm>
            <a:off x="4038600" y="6356350"/>
            <a:ext cx="4114800" cy="365125"/>
          </a:xfrm>
          <a:prstGeom prst="rect">
            <a:avLst/>
          </a:prstGeom>
        </p:spPr>
        <p:txBody>
          <a:bodyPr/>
          <a:lstStyle/>
          <a:p>
            <a:endParaRPr lang="de-DE"/>
          </a:p>
        </p:txBody>
      </p:sp>
      <p:sp>
        <p:nvSpPr>
          <p:cNvPr id="9" name="Foliennummernplatzhalter 8"/>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182227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A3DFE6B1-B057-49A3-8EF3-436F1D9F9346}" type="datetime1">
              <a:rPr lang="de-DE" smtClean="0"/>
              <a:t>19.10.2018</a:t>
            </a:fld>
            <a:endParaRPr lang="de-DE"/>
          </a:p>
        </p:txBody>
      </p:sp>
      <p:sp>
        <p:nvSpPr>
          <p:cNvPr id="4" name="Fußzeilenplatzhalter 3"/>
          <p:cNvSpPr>
            <a:spLocks noGrp="1"/>
          </p:cNvSpPr>
          <p:nvPr>
            <p:ph type="ftr" sz="quarter" idx="11"/>
          </p:nvPr>
        </p:nvSpPr>
        <p:spPr>
          <a:xfrm>
            <a:off x="4038600" y="6356350"/>
            <a:ext cx="4114800" cy="365125"/>
          </a:xfrm>
          <a:prstGeom prst="rect">
            <a:avLst/>
          </a:prstGeom>
        </p:spPr>
        <p:txBody>
          <a:bodyPr/>
          <a:lstStyle/>
          <a:p>
            <a:endParaRPr lang="de-DE"/>
          </a:p>
        </p:txBody>
      </p:sp>
      <p:sp>
        <p:nvSpPr>
          <p:cNvPr id="5" name="Foliennummernplatzhalter 4"/>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12397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57CF58E-E8D4-49CB-8D46-F33C7EEF09D4}" type="datetime1">
              <a:rPr lang="de-DE" smtClean="0"/>
              <a:t>19.10.2018</a:t>
            </a:fld>
            <a:endParaRPr lang="de-DE"/>
          </a:p>
        </p:txBody>
      </p:sp>
      <p:sp>
        <p:nvSpPr>
          <p:cNvPr id="3" name="Fußzeilenplatzhalter 2"/>
          <p:cNvSpPr>
            <a:spLocks noGrp="1"/>
          </p:cNvSpPr>
          <p:nvPr>
            <p:ph type="ftr" sz="quarter" idx="11"/>
          </p:nvPr>
        </p:nvSpPr>
        <p:spPr>
          <a:xfrm>
            <a:off x="4038600" y="6356350"/>
            <a:ext cx="4114800" cy="365125"/>
          </a:xfrm>
          <a:prstGeom prst="rect">
            <a:avLst/>
          </a:prstGeom>
        </p:spPr>
        <p:txBody>
          <a:bodyPr/>
          <a:lstStyle/>
          <a:p>
            <a:endParaRPr lang="de-DE"/>
          </a:p>
        </p:txBody>
      </p:sp>
      <p:sp>
        <p:nvSpPr>
          <p:cNvPr id="4" name="Foliennummernplatzhalter 3"/>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305241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3EF2F93-CC3E-4774-84EC-8A1C5828A933}" type="datetime1">
              <a:rPr lang="de-DE" smtClean="0"/>
              <a:t>19.10.2018</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424181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556477E-7DEB-4918-93FE-24E49D55AF46}" type="datetime1">
              <a:rPr lang="de-DE" smtClean="0"/>
              <a:t>19.10.2018</a:t>
            </a:fld>
            <a:endParaRPr lang="de-DE"/>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DE"/>
          </a:p>
        </p:txBody>
      </p:sp>
      <p:sp>
        <p:nvSpPr>
          <p:cNvPr id="7" name="Foliennummernplatzhalter 6"/>
          <p:cNvSpPr>
            <a:spLocks noGrp="1"/>
          </p:cNvSpPr>
          <p:nvPr>
            <p:ph type="sldNum" sz="quarter" idx="12"/>
          </p:nvPr>
        </p:nvSpPr>
        <p:spPr/>
        <p:txBody>
          <a:bodyPr/>
          <a:lstStyle/>
          <a:p>
            <a:fld id="{294EF94C-3EC5-4FB2-B36F-B7173D5C52C2}" type="slidenum">
              <a:rPr lang="de-DE" smtClean="0"/>
              <a:t>‹Nr.›</a:t>
            </a:fld>
            <a:endParaRPr lang="de-DE"/>
          </a:p>
        </p:txBody>
      </p:sp>
    </p:spTree>
    <p:extLst>
      <p:ext uri="{BB962C8B-B14F-4D97-AF65-F5344CB8AC3E}">
        <p14:creationId xmlns:p14="http://schemas.microsoft.com/office/powerpoint/2010/main" val="357628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69E84-8DA5-496E-A5B6-7EDCD3730780}" type="datetime1">
              <a:rPr lang="de-DE" smtClean="0"/>
              <a:t>19.10.2018</a:t>
            </a:fld>
            <a:endParaRPr lang="de-DE"/>
          </a:p>
        </p:txBody>
      </p:sp>
      <p:sp>
        <p:nvSpPr>
          <p:cNvPr id="6" name="Foliennummernplatzhalter 5"/>
          <p:cNvSpPr>
            <a:spLocks noGrp="1"/>
          </p:cNvSpPr>
          <p:nvPr>
            <p:ph type="sldNum" sz="quarter" idx="4"/>
          </p:nvPr>
        </p:nvSpPr>
        <p:spPr>
          <a:xfrm>
            <a:off x="9273149" y="58118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EF94C-3EC5-4FB2-B36F-B7173D5C52C2}" type="slidenum">
              <a:rPr lang="de-DE" smtClean="0"/>
              <a:t>‹Nr.›</a:t>
            </a:fld>
            <a:endParaRPr lang="de-DE"/>
          </a:p>
        </p:txBody>
      </p:sp>
      <p:pic>
        <p:nvPicPr>
          <p:cNvPr id="7" name="Grafik 6">
            <a:extLst>
              <a:ext uri="{FF2B5EF4-FFF2-40B4-BE49-F238E27FC236}">
                <a16:creationId xmlns:a16="http://schemas.microsoft.com/office/drawing/2014/main" xmlns="" id="{074291CE-F7BB-4687-B4E6-8C8F84909A52}"/>
              </a:ext>
            </a:extLst>
          </p:cNvPr>
          <p:cNvPicPr>
            <a:picLocks noChangeAspect="1"/>
          </p:cNvPicPr>
          <p:nvPr userDrawn="1"/>
        </p:nvPicPr>
        <p:blipFill>
          <a:blip r:embed="rId13"/>
          <a:stretch>
            <a:fillRect/>
          </a:stretch>
        </p:blipFill>
        <p:spPr>
          <a:xfrm>
            <a:off x="10644749" y="6176963"/>
            <a:ext cx="1547251" cy="678619"/>
          </a:xfrm>
          <a:prstGeom prst="rect">
            <a:avLst/>
          </a:prstGeom>
        </p:spPr>
      </p:pic>
    </p:spTree>
    <p:extLst>
      <p:ext uri="{BB962C8B-B14F-4D97-AF65-F5344CB8AC3E}">
        <p14:creationId xmlns:p14="http://schemas.microsoft.com/office/powerpoint/2010/main" val="121760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701DE-C700-4336-B981-091AF45450AC}" type="datetime1">
              <a:rPr lang="de-DE" smtClean="0"/>
              <a:t>19.10.2018</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9353718" y="567599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C4106-D9F5-4DCC-B15D-428545D275B1}" type="slidenum">
              <a:rPr lang="de-DE" smtClean="0"/>
              <a:pPr/>
              <a:t>‹Nr.›</a:t>
            </a:fld>
            <a:endParaRPr lang="de-DE"/>
          </a:p>
        </p:txBody>
      </p:sp>
      <p:pic>
        <p:nvPicPr>
          <p:cNvPr id="7" name="Grafik 6">
            <a:extLst>
              <a:ext uri="{FF2B5EF4-FFF2-40B4-BE49-F238E27FC236}">
                <a16:creationId xmlns:a16="http://schemas.microsoft.com/office/drawing/2014/main" xmlns="" id="{97AB08F9-6148-4F17-9DF0-7BAF30A03DD4}"/>
              </a:ext>
            </a:extLst>
          </p:cNvPr>
          <p:cNvPicPr>
            <a:picLocks noChangeAspect="1"/>
          </p:cNvPicPr>
          <p:nvPr userDrawn="1"/>
        </p:nvPicPr>
        <p:blipFill>
          <a:blip r:embed="rId13"/>
          <a:stretch>
            <a:fillRect/>
          </a:stretch>
        </p:blipFill>
        <p:spPr>
          <a:xfrm>
            <a:off x="10644749" y="6176963"/>
            <a:ext cx="1547251" cy="678619"/>
          </a:xfrm>
          <a:prstGeom prst="rect">
            <a:avLst/>
          </a:prstGeom>
        </p:spPr>
      </p:pic>
    </p:spTree>
    <p:extLst>
      <p:ext uri="{BB962C8B-B14F-4D97-AF65-F5344CB8AC3E}">
        <p14:creationId xmlns:p14="http://schemas.microsoft.com/office/powerpoint/2010/main" val="2156945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D1573-86BA-474A-A8C3-20BE3848ECB5}" type="datetime1">
              <a:rPr lang="de-DE" smtClean="0"/>
              <a:t>19.10.2018</a:t>
            </a:fld>
            <a:endParaRPr lang="de-DE"/>
          </a:p>
        </p:txBody>
      </p:sp>
      <p:sp>
        <p:nvSpPr>
          <p:cNvPr id="5" name="Fußzeilenplatzhalter 4"/>
          <p:cNvSpPr>
            <a:spLocks noGrp="1"/>
          </p:cNvSpPr>
          <p:nvPr>
            <p:ph type="ftr" sz="quarter" idx="3"/>
          </p:nvPr>
        </p:nvSpPr>
        <p:spPr>
          <a:xfrm>
            <a:off x="11034584" y="6492874"/>
            <a:ext cx="7887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448800" y="573484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488E8-88B4-4261-8FF3-C3BA3F653199}" type="slidenum">
              <a:rPr lang="de-DE" smtClean="0"/>
              <a:t>‹Nr.›</a:t>
            </a:fld>
            <a:endParaRPr lang="de-DE"/>
          </a:p>
        </p:txBody>
      </p:sp>
      <p:pic>
        <p:nvPicPr>
          <p:cNvPr id="7" name="Grafik 6">
            <a:extLst>
              <a:ext uri="{FF2B5EF4-FFF2-40B4-BE49-F238E27FC236}">
                <a16:creationId xmlns:a16="http://schemas.microsoft.com/office/drawing/2014/main" xmlns="" id="{413C81AD-1320-4C0D-888C-BDA884379E42}"/>
              </a:ext>
            </a:extLst>
          </p:cNvPr>
          <p:cNvPicPr>
            <a:picLocks noChangeAspect="1"/>
          </p:cNvPicPr>
          <p:nvPr userDrawn="1"/>
        </p:nvPicPr>
        <p:blipFill>
          <a:blip r:embed="rId13"/>
          <a:stretch>
            <a:fillRect/>
          </a:stretch>
        </p:blipFill>
        <p:spPr>
          <a:xfrm>
            <a:off x="10644749" y="6176963"/>
            <a:ext cx="1547251" cy="678619"/>
          </a:xfrm>
          <a:prstGeom prst="rect">
            <a:avLst/>
          </a:prstGeom>
        </p:spPr>
      </p:pic>
    </p:spTree>
    <p:extLst>
      <p:ext uri="{BB962C8B-B14F-4D97-AF65-F5344CB8AC3E}">
        <p14:creationId xmlns:p14="http://schemas.microsoft.com/office/powerpoint/2010/main" val="13714459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4400" b="1" u="sng"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9317" y="734786"/>
            <a:ext cx="10972800" cy="3407376"/>
          </a:xfrm>
        </p:spPr>
        <p:txBody>
          <a:bodyPr>
            <a:normAutofit/>
          </a:bodyPr>
          <a:lstStyle/>
          <a:p>
            <a:r>
              <a:rPr lang="de-DE" sz="5300" b="1" u="sng" dirty="0">
                <a:latin typeface="+mn-lt"/>
              </a:rPr>
              <a:t/>
            </a:r>
            <a:br>
              <a:rPr lang="de-DE" sz="5300" b="1" u="sng" dirty="0">
                <a:latin typeface="+mn-lt"/>
              </a:rPr>
            </a:br>
            <a:r>
              <a:rPr lang="de-DE" sz="5300" b="1" u="sng" dirty="0">
                <a:latin typeface="+mn-lt"/>
              </a:rPr>
              <a:t/>
            </a:r>
            <a:br>
              <a:rPr lang="de-DE" sz="5300" b="1" u="sng" dirty="0">
                <a:latin typeface="+mn-lt"/>
              </a:rPr>
            </a:br>
            <a:r>
              <a:rPr lang="de-DE" sz="5300" b="1" u="sng" dirty="0">
                <a:latin typeface="+mn-lt"/>
              </a:rPr>
              <a:t>Grundlagen der Krankenhausfinanzierung</a:t>
            </a:r>
            <a:endParaRPr lang="de-DE" b="1" u="sng" dirty="0">
              <a:latin typeface="+mn-lt"/>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1287" y="250825"/>
            <a:ext cx="4449425" cy="1950100"/>
          </a:xfrm>
          <a:prstGeom prst="rect">
            <a:avLst/>
          </a:prstGeom>
        </p:spPr>
      </p:pic>
      <p:sp>
        <p:nvSpPr>
          <p:cNvPr id="5" name="Untertitel 4"/>
          <p:cNvSpPr>
            <a:spLocks noGrp="1"/>
          </p:cNvSpPr>
          <p:nvPr>
            <p:ph type="subTitle" idx="1"/>
          </p:nvPr>
        </p:nvSpPr>
        <p:spPr>
          <a:xfrm>
            <a:off x="1603717" y="5436972"/>
            <a:ext cx="9144000" cy="1078128"/>
          </a:xfrm>
        </p:spPr>
        <p:txBody>
          <a:bodyPr/>
          <a:lstStyle/>
          <a:p>
            <a:r>
              <a:rPr lang="de-DE" dirty="0"/>
              <a:t>Dr. Thomas Böhm</a:t>
            </a:r>
          </a:p>
          <a:p>
            <a:r>
              <a:rPr lang="de-DE" dirty="0"/>
              <a:t>Stuttgart, 19.10.2018</a:t>
            </a:r>
          </a:p>
          <a:p>
            <a:endParaRPr lang="de-DE" dirty="0"/>
          </a:p>
        </p:txBody>
      </p:sp>
      <p:sp>
        <p:nvSpPr>
          <p:cNvPr id="6" name="Foliennummernplatzhalter 5">
            <a:extLst>
              <a:ext uri="{FF2B5EF4-FFF2-40B4-BE49-F238E27FC236}">
                <a16:creationId xmlns:a16="http://schemas.microsoft.com/office/drawing/2014/main" xmlns="" id="{0271C468-2270-4ED3-B0FD-37B8F9993E4E}"/>
              </a:ext>
            </a:extLst>
          </p:cNvPr>
          <p:cNvSpPr>
            <a:spLocks noGrp="1"/>
          </p:cNvSpPr>
          <p:nvPr>
            <p:ph type="sldNum" sz="quarter" idx="12"/>
          </p:nvPr>
        </p:nvSpPr>
        <p:spPr/>
        <p:txBody>
          <a:bodyPr/>
          <a:lstStyle/>
          <a:p>
            <a:fld id="{294EF94C-3EC5-4FB2-B36F-B7173D5C52C2}" type="slidenum">
              <a:rPr lang="de-DE" smtClean="0"/>
              <a:t>1</a:t>
            </a:fld>
            <a:endParaRPr lang="de-DE"/>
          </a:p>
        </p:txBody>
      </p:sp>
    </p:spTree>
    <p:extLst>
      <p:ext uri="{BB962C8B-B14F-4D97-AF65-F5344CB8AC3E}">
        <p14:creationId xmlns:p14="http://schemas.microsoft.com/office/powerpoint/2010/main" val="21839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29553" y="116632"/>
            <a:ext cx="10316583" cy="1143000"/>
          </a:xfrm>
        </p:spPr>
        <p:txBody>
          <a:bodyPr>
            <a:normAutofit/>
          </a:bodyPr>
          <a:lstStyle/>
          <a:p>
            <a:r>
              <a:rPr lang="de-DE" sz="2800" dirty="0"/>
              <a:t>§ 136 ff: Richtlinien des G-BA zur Qualitätssicherung im Krankenhaus</a:t>
            </a:r>
            <a:r>
              <a:rPr lang="de-DE" sz="2800" dirty="0">
                <a:solidFill>
                  <a:srgbClr val="00B050"/>
                </a:solidFill>
              </a:rPr>
              <a:t/>
            </a:r>
            <a:br>
              <a:rPr lang="de-DE" sz="2800" dirty="0">
                <a:solidFill>
                  <a:srgbClr val="00B050"/>
                </a:solidFill>
              </a:rPr>
            </a:br>
            <a:endParaRPr lang="de-DE" sz="2800" dirty="0"/>
          </a:p>
        </p:txBody>
      </p:sp>
      <p:sp>
        <p:nvSpPr>
          <p:cNvPr id="3" name="Inhaltsplatzhalter 2"/>
          <p:cNvSpPr>
            <a:spLocks noGrp="1"/>
          </p:cNvSpPr>
          <p:nvPr>
            <p:ph idx="1"/>
          </p:nvPr>
        </p:nvSpPr>
        <p:spPr>
          <a:xfrm>
            <a:off x="745864" y="1094014"/>
            <a:ext cx="11206649" cy="5627488"/>
          </a:xfrm>
        </p:spPr>
        <p:txBody>
          <a:bodyPr>
            <a:noAutofit/>
          </a:bodyPr>
          <a:lstStyle/>
          <a:p>
            <a:pPr>
              <a:lnSpc>
                <a:spcPct val="100000"/>
              </a:lnSpc>
              <a:spcBef>
                <a:spcPts val="600"/>
              </a:spcBef>
            </a:pPr>
            <a:r>
              <a:rPr lang="de-DE" sz="1800" dirty="0"/>
              <a:t>Verpflichtende Maßnahmen der Qualitätssicherung (auch Niedergelassene)</a:t>
            </a:r>
          </a:p>
          <a:p>
            <a:pPr>
              <a:lnSpc>
                <a:spcPct val="100000"/>
              </a:lnSpc>
              <a:spcBef>
                <a:spcPts val="600"/>
              </a:spcBef>
            </a:pPr>
            <a:r>
              <a:rPr lang="de-DE" sz="1800" dirty="0"/>
              <a:t>Kriterien für die indikationsbezogene Notwendigkeit und Qualität der durchgeführten diagnostischen und therapeutischen Leistungen </a:t>
            </a:r>
          </a:p>
          <a:p>
            <a:pPr>
              <a:lnSpc>
                <a:spcPct val="100000"/>
              </a:lnSpc>
              <a:spcBef>
                <a:spcPts val="600"/>
              </a:spcBef>
            </a:pPr>
            <a:r>
              <a:rPr lang="de-DE" sz="1800" dirty="0"/>
              <a:t>Nachweise zu Fortbildungspflichte der Fachärzte usw.</a:t>
            </a:r>
          </a:p>
          <a:p>
            <a:pPr>
              <a:lnSpc>
                <a:spcPct val="100000"/>
              </a:lnSpc>
              <a:spcBef>
                <a:spcPts val="600"/>
              </a:spcBef>
            </a:pPr>
            <a:r>
              <a:rPr lang="de-DE" sz="1800" dirty="0">
                <a:solidFill>
                  <a:srgbClr val="FF0000"/>
                </a:solidFill>
              </a:rPr>
              <a:t>Mindestmengen</a:t>
            </a:r>
          </a:p>
          <a:p>
            <a:pPr>
              <a:lnSpc>
                <a:spcPct val="100000"/>
              </a:lnSpc>
              <a:spcBef>
                <a:spcPts val="600"/>
              </a:spcBef>
            </a:pPr>
            <a:r>
              <a:rPr lang="de-DE" sz="1800" dirty="0"/>
              <a:t>Qualitätsberichte</a:t>
            </a:r>
          </a:p>
          <a:p>
            <a:pPr>
              <a:lnSpc>
                <a:spcPct val="100000"/>
              </a:lnSpc>
              <a:spcBef>
                <a:spcPts val="600"/>
              </a:spcBef>
            </a:pPr>
            <a:r>
              <a:rPr lang="de-DE" sz="1800" dirty="0">
                <a:solidFill>
                  <a:srgbClr val="FF0000"/>
                </a:solidFill>
              </a:rPr>
              <a:t>Leistungen bei denen Qualitätsverträge möglich sind</a:t>
            </a:r>
          </a:p>
          <a:p>
            <a:pPr>
              <a:lnSpc>
                <a:spcPct val="100000"/>
              </a:lnSpc>
              <a:spcBef>
                <a:spcPts val="600"/>
              </a:spcBef>
            </a:pPr>
            <a:r>
              <a:rPr lang="de-DE" sz="1800" dirty="0">
                <a:solidFill>
                  <a:srgbClr val="FF0000"/>
                </a:solidFill>
              </a:rPr>
              <a:t>Leistungen bei denen eine qualitätsabhängige Vergütung </a:t>
            </a:r>
            <a:r>
              <a:rPr lang="de-DE" sz="1800" dirty="0"/>
              <a:t>(Zu- und Abschläge) möglich ist, incl. Bewertungskriterien</a:t>
            </a:r>
          </a:p>
          <a:p>
            <a:pPr>
              <a:lnSpc>
                <a:spcPct val="100000"/>
              </a:lnSpc>
              <a:spcBef>
                <a:spcPts val="600"/>
              </a:spcBef>
            </a:pPr>
            <a:r>
              <a:rPr lang="de-DE" sz="1800" dirty="0">
                <a:solidFill>
                  <a:srgbClr val="FF0000"/>
                </a:solidFill>
              </a:rPr>
              <a:t>Qualitätsindikatoren zur Krankenhausplanung </a:t>
            </a:r>
            <a:r>
              <a:rPr lang="de-DE" sz="1800" dirty="0"/>
              <a:t>(§ 136c)</a:t>
            </a:r>
          </a:p>
          <a:p>
            <a:pPr>
              <a:lnSpc>
                <a:spcPct val="100000"/>
              </a:lnSpc>
              <a:spcBef>
                <a:spcPts val="600"/>
              </a:spcBef>
            </a:pPr>
            <a:r>
              <a:rPr lang="de-DE" sz="1800" dirty="0"/>
              <a:t>Kriterien für Sicherstellungszuschläge (Minutenwerte für Erreichbarkeit, Definition geringer Versorgungsbedarf)</a:t>
            </a:r>
          </a:p>
          <a:p>
            <a:pPr>
              <a:lnSpc>
                <a:spcPct val="100000"/>
              </a:lnSpc>
              <a:spcBef>
                <a:spcPts val="600"/>
              </a:spcBef>
            </a:pPr>
            <a:r>
              <a:rPr lang="de-DE" sz="1800" dirty="0"/>
              <a:t>Gestuftes System der Notfallversorgung</a:t>
            </a:r>
          </a:p>
          <a:p>
            <a:pPr>
              <a:lnSpc>
                <a:spcPct val="100000"/>
              </a:lnSpc>
              <a:spcBef>
                <a:spcPts val="600"/>
              </a:spcBef>
            </a:pPr>
            <a:r>
              <a:rPr lang="de-DE" sz="1800" dirty="0"/>
              <a:t>§ 137a: Gründung fachlich unabhängiges, wissenschaftliches </a:t>
            </a:r>
            <a:r>
              <a:rPr lang="de-DE" sz="1800" b="1" dirty="0"/>
              <a:t>Institut für Qualitätssicherung und Transparenz im Gesundheitswesen</a:t>
            </a:r>
            <a:r>
              <a:rPr lang="de-DE" sz="1800" dirty="0"/>
              <a:t>.</a:t>
            </a:r>
          </a:p>
          <a:p>
            <a:pPr>
              <a:lnSpc>
                <a:spcPct val="100000"/>
              </a:lnSpc>
              <a:spcBef>
                <a:spcPts val="600"/>
              </a:spcBef>
            </a:pPr>
            <a:r>
              <a:rPr lang="de-DE" sz="1800" dirty="0"/>
              <a:t>§ 275a: Kontrolle der Einhaltung durch den Medizinischen Dienst der Krankenkassen (auch unangemeldet, auch Meldung an Landesbehörden ) </a:t>
            </a:r>
          </a:p>
          <a:p>
            <a:pPr>
              <a:spcAft>
                <a:spcPts val="600"/>
              </a:spcAft>
            </a:pPr>
            <a:endParaRPr lang="de-DE" sz="1400" dirty="0"/>
          </a:p>
          <a:p>
            <a:pPr>
              <a:spcAft>
                <a:spcPts val="600"/>
              </a:spcAft>
            </a:pPr>
            <a:endParaRPr lang="de-DE" sz="1400" dirty="0"/>
          </a:p>
        </p:txBody>
      </p:sp>
      <p:sp>
        <p:nvSpPr>
          <p:cNvPr id="7" name="Foliennummernplatzhalter 6"/>
          <p:cNvSpPr>
            <a:spLocks noGrp="1"/>
          </p:cNvSpPr>
          <p:nvPr>
            <p:ph type="sldNum" sz="quarter" idx="12"/>
          </p:nvPr>
        </p:nvSpPr>
        <p:spPr/>
        <p:txBody>
          <a:bodyPr/>
          <a:lstStyle/>
          <a:p>
            <a:fld id="{546DDF0D-D717-4A73-98FF-8F51B416B2DB}" type="slidenum">
              <a:rPr lang="de-DE" smtClean="0"/>
              <a:t>10</a:t>
            </a:fld>
            <a:endParaRPr lang="de-DE"/>
          </a:p>
        </p:txBody>
      </p:sp>
    </p:spTree>
    <p:extLst>
      <p:ext uri="{BB962C8B-B14F-4D97-AF65-F5344CB8AC3E}">
        <p14:creationId xmlns:p14="http://schemas.microsoft.com/office/powerpoint/2010/main" val="1022573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u="sng" dirty="0"/>
              <a:t>§ 114 (SGB 5) </a:t>
            </a:r>
            <a:r>
              <a:rPr lang="de-DE" dirty="0"/>
              <a:t>und § 18a (KHG) </a:t>
            </a:r>
            <a:r>
              <a:rPr lang="de-DE" b="1" u="sng" dirty="0"/>
              <a:t>Landesschiedsstelle </a:t>
            </a:r>
          </a:p>
        </p:txBody>
      </p:sp>
      <p:sp>
        <p:nvSpPr>
          <p:cNvPr id="3" name="Inhaltsplatzhalter 2"/>
          <p:cNvSpPr>
            <a:spLocks noGrp="1"/>
          </p:cNvSpPr>
          <p:nvPr>
            <p:ph idx="1"/>
          </p:nvPr>
        </p:nvSpPr>
        <p:spPr>
          <a:xfrm>
            <a:off x="978946" y="1600200"/>
            <a:ext cx="9437534" cy="4368385"/>
          </a:xfrm>
        </p:spPr>
        <p:txBody>
          <a:bodyPr>
            <a:normAutofit/>
          </a:bodyPr>
          <a:lstStyle/>
          <a:p>
            <a:r>
              <a:rPr lang="de-DE" sz="3600" dirty="0"/>
              <a:t>Entscheidet über Streitigkeiten bei zugewiesenen Aufgaben nach diesen Gesetzen (z.B. Höhe der Budgets)</a:t>
            </a:r>
          </a:p>
          <a:p>
            <a:r>
              <a:rPr lang="de-DE" sz="3600" dirty="0"/>
              <a:t>Die Landesschiedsstelle besteht aus </a:t>
            </a:r>
            <a:r>
              <a:rPr lang="de-DE" sz="3600" dirty="0">
                <a:solidFill>
                  <a:srgbClr val="FF0000"/>
                </a:solidFill>
              </a:rPr>
              <a:t>Vertretern der Krankenkassen und zugelassenen Krankenhäuser in gleicher Zahl sowie einem unparteiischen Vorsitzenden (und zwei weiteren unparteiischen Mitgliedern, beim SGB 5)</a:t>
            </a:r>
          </a:p>
          <a:p>
            <a:pPr marL="0" indent="0">
              <a:buNone/>
            </a:pPr>
            <a:endParaRPr lang="de-DE" dirty="0"/>
          </a:p>
        </p:txBody>
      </p:sp>
      <p:sp>
        <p:nvSpPr>
          <p:cNvPr id="7" name="Foliennummernplatzhalter 6"/>
          <p:cNvSpPr>
            <a:spLocks noGrp="1"/>
          </p:cNvSpPr>
          <p:nvPr>
            <p:ph type="sldNum" sz="quarter" idx="12"/>
          </p:nvPr>
        </p:nvSpPr>
        <p:spPr/>
        <p:txBody>
          <a:bodyPr/>
          <a:lstStyle/>
          <a:p>
            <a:fld id="{546DDF0D-D717-4A73-98FF-8F51B416B2DB}" type="slidenum">
              <a:rPr lang="de-DE" smtClean="0"/>
              <a:t>11</a:t>
            </a:fld>
            <a:endParaRPr lang="de-DE"/>
          </a:p>
        </p:txBody>
      </p:sp>
    </p:spTree>
    <p:extLst>
      <p:ext uri="{BB962C8B-B14F-4D97-AF65-F5344CB8AC3E}">
        <p14:creationId xmlns:p14="http://schemas.microsoft.com/office/powerpoint/2010/main" val="565321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 108 - § 110: Zugelassene Krankenhäuser</a:t>
            </a:r>
          </a:p>
        </p:txBody>
      </p:sp>
      <p:sp>
        <p:nvSpPr>
          <p:cNvPr id="3" name="Inhaltsplatzhalter 2"/>
          <p:cNvSpPr>
            <a:spLocks noGrp="1"/>
          </p:cNvSpPr>
          <p:nvPr>
            <p:ph idx="1"/>
          </p:nvPr>
        </p:nvSpPr>
        <p:spPr>
          <a:xfrm>
            <a:off x="838200" y="1471405"/>
            <a:ext cx="10515600" cy="4351338"/>
          </a:xfrm>
        </p:spPr>
        <p:txBody>
          <a:bodyPr>
            <a:normAutofit/>
          </a:bodyPr>
          <a:lstStyle/>
          <a:p>
            <a:r>
              <a:rPr lang="de-DE" dirty="0"/>
              <a:t>Plankrankenhäuser und Unikliniken haben automatisch einen Versorgungsvertrag</a:t>
            </a:r>
          </a:p>
          <a:p>
            <a:r>
              <a:rPr lang="de-DE" dirty="0"/>
              <a:t>Versorgungsverträge dürfen nur geschlossen werden, wenn Qualitätskriterien eingehalten werden</a:t>
            </a:r>
          </a:p>
          <a:p>
            <a:r>
              <a:rPr lang="de-DE" dirty="0"/>
              <a:t>Versorgungsverträge (auch von Plankrankenhäuser und Unikliniken)  müssen/können von Kassen gekündigt werden, wenn Qualitätsabzüge für mehr als 3 Jahre</a:t>
            </a:r>
          </a:p>
          <a:p>
            <a:r>
              <a:rPr lang="de-DE" dirty="0"/>
              <a:t>Kündigung ist nur unwirksam, wenn Land innerhalb von 3 Monaten und mit Begründung widerspricht und „die Unabweisbarkeit des Bedarfs“ schriftlich nachweist. (neu durch KHSG)</a:t>
            </a:r>
          </a:p>
        </p:txBody>
      </p:sp>
      <p:sp>
        <p:nvSpPr>
          <p:cNvPr id="5" name="Foliennummernplatzhalter 4"/>
          <p:cNvSpPr>
            <a:spLocks noGrp="1"/>
          </p:cNvSpPr>
          <p:nvPr>
            <p:ph type="sldNum" sz="quarter" idx="12"/>
          </p:nvPr>
        </p:nvSpPr>
        <p:spPr/>
        <p:txBody>
          <a:bodyPr/>
          <a:lstStyle/>
          <a:p>
            <a:fld id="{546DDF0D-D717-4A73-98FF-8F51B416B2DB}" type="slidenum">
              <a:rPr lang="de-DE" smtClean="0"/>
              <a:t>12</a:t>
            </a:fld>
            <a:endParaRPr lang="de-DE"/>
          </a:p>
        </p:txBody>
      </p:sp>
    </p:spTree>
    <p:extLst>
      <p:ext uri="{BB962C8B-B14F-4D97-AF65-F5344CB8AC3E}">
        <p14:creationId xmlns:p14="http://schemas.microsoft.com/office/powerpoint/2010/main" val="1899751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1544" y="-27115"/>
            <a:ext cx="8229600" cy="1143000"/>
          </a:xfrm>
        </p:spPr>
        <p:txBody>
          <a:bodyPr>
            <a:normAutofit/>
          </a:bodyPr>
          <a:lstStyle/>
          <a:p>
            <a:r>
              <a:rPr lang="de-DE" sz="3200" dirty="0"/>
              <a:t>§ 110a Qualitätsverträge</a:t>
            </a:r>
          </a:p>
        </p:txBody>
      </p:sp>
      <p:sp>
        <p:nvSpPr>
          <p:cNvPr id="3" name="Inhaltsplatzhalter 2"/>
          <p:cNvSpPr>
            <a:spLocks noGrp="1"/>
          </p:cNvSpPr>
          <p:nvPr>
            <p:ph idx="1"/>
          </p:nvPr>
        </p:nvSpPr>
        <p:spPr>
          <a:xfrm>
            <a:off x="725214" y="1625184"/>
            <a:ext cx="10234974" cy="4525963"/>
          </a:xfrm>
        </p:spPr>
        <p:txBody>
          <a:bodyPr>
            <a:noAutofit/>
          </a:bodyPr>
          <a:lstStyle/>
          <a:p>
            <a:pPr marL="0" indent="0">
              <a:spcAft>
                <a:spcPts val="1200"/>
              </a:spcAft>
              <a:buNone/>
            </a:pPr>
            <a:r>
              <a:rPr lang="de-DE" sz="2400" dirty="0"/>
              <a:t>Krankenkassen oder Zusammenschlüsse von Krankenkassen sollen (…) mit </a:t>
            </a:r>
            <a:r>
              <a:rPr lang="de-DE" sz="2400" dirty="0">
                <a:solidFill>
                  <a:srgbClr val="FF0000"/>
                </a:solidFill>
              </a:rPr>
              <a:t>dem</a:t>
            </a:r>
            <a:r>
              <a:rPr lang="de-DE" sz="2400" dirty="0"/>
              <a:t> Krankenhausträger Verträge schließen zur Förderung einer qualitativ hochwertigen stationären Versorgung (</a:t>
            </a:r>
            <a:r>
              <a:rPr lang="de-DE" sz="2400" dirty="0">
                <a:solidFill>
                  <a:srgbClr val="FF0000"/>
                </a:solidFill>
              </a:rPr>
              <a:t>Qualitätsverträge</a:t>
            </a:r>
            <a:r>
              <a:rPr lang="de-DE" sz="2400" dirty="0"/>
              <a:t>). </a:t>
            </a:r>
            <a:br>
              <a:rPr lang="de-DE" sz="2400" dirty="0"/>
            </a:br>
            <a:r>
              <a:rPr lang="de-DE" sz="2400" dirty="0"/>
              <a:t/>
            </a:r>
            <a:br>
              <a:rPr lang="de-DE" sz="2400" dirty="0"/>
            </a:br>
            <a:r>
              <a:rPr lang="de-DE" sz="2400" dirty="0"/>
              <a:t>Ziel der Qualitätsverträge ist die Erprobung, inwieweit sich eine weitere Verbesserung der Versorgung mit stationären Behandlungsleistungen, insbesondere durch die Vereinbarung von Anreizen sowie höherwertigen Qualitätsanforderungen erreichen lässt. (…)</a:t>
            </a:r>
          </a:p>
          <a:p>
            <a:pPr fontAlgn="base"/>
            <a:r>
              <a:rPr lang="de-DE" sz="2400" b="1" dirty="0">
                <a:solidFill>
                  <a:srgbClr val="FF0000"/>
                </a:solidFill>
              </a:rPr>
              <a:t>Momentan </a:t>
            </a:r>
            <a:r>
              <a:rPr lang="de-DE" sz="2400" b="1" dirty="0" smtClean="0">
                <a:solidFill>
                  <a:srgbClr val="FF0000"/>
                </a:solidFill>
              </a:rPr>
              <a:t>„nur“ </a:t>
            </a:r>
            <a:r>
              <a:rPr lang="de-DE" sz="2400" b="1" dirty="0">
                <a:solidFill>
                  <a:srgbClr val="FF0000"/>
                </a:solidFill>
              </a:rPr>
              <a:t>4 Leistungsbereiche </a:t>
            </a:r>
            <a:r>
              <a:rPr lang="de-DE" sz="2400" b="1" dirty="0"/>
              <a:t>(</a:t>
            </a:r>
            <a:r>
              <a:rPr lang="de-DE" dirty="0"/>
              <a:t>Endoprothesen, Prävention des postoperativen Delirs, </a:t>
            </a:r>
            <a:r>
              <a:rPr lang="de-DE" dirty="0" err="1"/>
              <a:t>Respiratorentwöhnung</a:t>
            </a:r>
            <a:r>
              <a:rPr lang="de-DE" dirty="0"/>
              <a:t>, Versorgung von Behinderten)</a:t>
            </a:r>
            <a:endParaRPr lang="de-DE" sz="2400" b="1" dirty="0">
              <a:solidFill>
                <a:srgbClr val="FF0000"/>
              </a:solidFill>
            </a:endParaRPr>
          </a:p>
          <a:p>
            <a:pPr>
              <a:spcBef>
                <a:spcPts val="1800"/>
              </a:spcBef>
              <a:spcAft>
                <a:spcPts val="1200"/>
              </a:spcAft>
              <a:buFont typeface="Wingdings" panose="05000000000000000000" pitchFamily="2" charset="2"/>
              <a:buChar char="Ø"/>
            </a:pPr>
            <a:r>
              <a:rPr lang="de-DE" sz="2400" b="1" dirty="0">
                <a:solidFill>
                  <a:srgbClr val="FF0000"/>
                </a:solidFill>
              </a:rPr>
              <a:t>Einstieg in Selektivverträge</a:t>
            </a:r>
          </a:p>
          <a:p>
            <a:pPr marL="0" indent="0">
              <a:spcAft>
                <a:spcPts val="1200"/>
              </a:spcAft>
              <a:buNone/>
            </a:pPr>
            <a:endParaRPr lang="de-DE" sz="2400" dirty="0"/>
          </a:p>
        </p:txBody>
      </p:sp>
      <p:sp>
        <p:nvSpPr>
          <p:cNvPr id="7" name="Foliennummernplatzhalter 6"/>
          <p:cNvSpPr>
            <a:spLocks noGrp="1"/>
          </p:cNvSpPr>
          <p:nvPr>
            <p:ph type="sldNum" sz="quarter" idx="12"/>
          </p:nvPr>
        </p:nvSpPr>
        <p:spPr/>
        <p:txBody>
          <a:bodyPr/>
          <a:lstStyle/>
          <a:p>
            <a:fld id="{546DDF0D-D717-4A73-98FF-8F51B416B2DB}" type="slidenum">
              <a:rPr lang="de-DE" smtClean="0"/>
              <a:t>13</a:t>
            </a:fld>
            <a:endParaRPr lang="de-DE"/>
          </a:p>
        </p:txBody>
      </p:sp>
    </p:spTree>
    <p:extLst>
      <p:ext uri="{BB962C8B-B14F-4D97-AF65-F5344CB8AC3E}">
        <p14:creationId xmlns:p14="http://schemas.microsoft.com/office/powerpoint/2010/main" val="4282529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1256" y="229225"/>
            <a:ext cx="11054444" cy="1143000"/>
          </a:xfrm>
        </p:spPr>
        <p:txBody>
          <a:bodyPr>
            <a:noAutofit/>
          </a:bodyPr>
          <a:lstStyle/>
          <a:p>
            <a:r>
              <a:rPr lang="de-DE" dirty="0"/>
              <a:t>§ 120 Vergütung ambulanter Krankenhausleistungen </a:t>
            </a:r>
          </a:p>
        </p:txBody>
      </p:sp>
      <p:sp>
        <p:nvSpPr>
          <p:cNvPr id="3" name="Inhaltsplatzhalter 2"/>
          <p:cNvSpPr>
            <a:spLocks noGrp="1"/>
          </p:cNvSpPr>
          <p:nvPr>
            <p:ph idx="1"/>
          </p:nvPr>
        </p:nvSpPr>
        <p:spPr>
          <a:xfrm>
            <a:off x="261256" y="1360800"/>
            <a:ext cx="11315701" cy="4619210"/>
          </a:xfrm>
        </p:spPr>
        <p:txBody>
          <a:bodyPr>
            <a:noAutofit/>
          </a:bodyPr>
          <a:lstStyle/>
          <a:p>
            <a:pPr marL="0" indent="0">
              <a:buNone/>
            </a:pPr>
            <a:r>
              <a:rPr lang="de-DE" sz="2000" dirty="0"/>
              <a:t>Prinzip: Krankenhäuser dürfen nicht ambulant behandeln (Sicherstellungsauftrag liegt bei KV)</a:t>
            </a:r>
          </a:p>
          <a:p>
            <a:pPr marL="0" indent="0">
              <a:buNone/>
            </a:pPr>
            <a:r>
              <a:rPr lang="de-DE" sz="2000" dirty="0"/>
              <a:t>Ausnahmen: </a:t>
            </a:r>
          </a:p>
          <a:p>
            <a:r>
              <a:rPr lang="de-DE" sz="2000" dirty="0"/>
              <a:t>ermächtigten Krankenhausärzte und ermächtigten Einrichtungen, (</a:t>
            </a:r>
            <a:r>
              <a:rPr lang="de-DE" sz="2000" dirty="0">
                <a:solidFill>
                  <a:srgbClr val="FF0000"/>
                </a:solidFill>
              </a:rPr>
              <a:t>Entscheidung durch KV, aus der vertragsärztlichen Gesamtvergütung vergütet</a:t>
            </a:r>
            <a:r>
              <a:rPr lang="de-DE" sz="2000" dirty="0"/>
              <a:t>.</a:t>
            </a:r>
          </a:p>
          <a:p>
            <a:r>
              <a:rPr lang="de-DE" sz="2000" dirty="0">
                <a:solidFill>
                  <a:srgbClr val="FF0000"/>
                </a:solidFill>
              </a:rPr>
              <a:t>fall- oder einrichtungsbezogene Pauschalen </a:t>
            </a:r>
            <a:r>
              <a:rPr lang="de-DE" sz="2000" dirty="0"/>
              <a:t>für in kinder- und jugendmedizinischen, kinderchirurgischen und kinderorthopädischen sowie insbesondere </a:t>
            </a:r>
            <a:r>
              <a:rPr lang="de-DE" sz="2000" dirty="0" err="1"/>
              <a:t>pädaudiologischen</a:t>
            </a:r>
            <a:r>
              <a:rPr lang="de-DE" sz="2000" dirty="0"/>
              <a:t> und kinderradiologischen Fachabteilungen von Krankenhäusern erbrachte ambulanten Leistungen </a:t>
            </a:r>
            <a:r>
              <a:rPr lang="de-DE" sz="2000" dirty="0">
                <a:solidFill>
                  <a:srgbClr val="FF0000"/>
                </a:solidFill>
              </a:rPr>
              <a:t>(Soll-Regelung)</a:t>
            </a:r>
          </a:p>
          <a:p>
            <a:r>
              <a:rPr lang="de-DE" sz="2000" dirty="0">
                <a:solidFill>
                  <a:srgbClr val="FF0000"/>
                </a:solidFill>
              </a:rPr>
              <a:t>Die Leistungen der Hochschulambulanzen, der psychiatrischen Institutsambulanzen und der sozialpädiatrischen Zentren werden unmittelbar von der Krankenkasse vergütet. </a:t>
            </a:r>
          </a:p>
          <a:p>
            <a:r>
              <a:rPr lang="de-DE" sz="2000" dirty="0">
                <a:solidFill>
                  <a:srgbClr val="FF0000"/>
                </a:solidFill>
              </a:rPr>
              <a:t>Notfallbehandlung  (</a:t>
            </a:r>
            <a:r>
              <a:rPr lang="de-DE" sz="2000" dirty="0" err="1">
                <a:solidFill>
                  <a:srgbClr val="FF0000"/>
                </a:solidFill>
              </a:rPr>
              <a:t>aúch</a:t>
            </a:r>
            <a:r>
              <a:rPr lang="de-DE" sz="2000" dirty="0">
                <a:solidFill>
                  <a:srgbClr val="FF0000"/>
                </a:solidFill>
              </a:rPr>
              <a:t> nach vertragsärztlichen Grundsätzen)</a:t>
            </a:r>
          </a:p>
          <a:p>
            <a:r>
              <a:rPr lang="de-DE" sz="2000" dirty="0">
                <a:solidFill>
                  <a:srgbClr val="FF0000"/>
                </a:solidFill>
              </a:rPr>
              <a:t>Vor- und Nachstationär (drei Tage innerhalb von fünf Tagen vor Beginn der stationären Behandlung und sieben Tage innerhalb von 14 Tagen nach der stationären Behandlung) weitgehend durch DRG abgedeckt.</a:t>
            </a:r>
          </a:p>
          <a:p>
            <a:r>
              <a:rPr lang="de-DE" sz="2000" dirty="0">
                <a:solidFill>
                  <a:srgbClr val="FF0000"/>
                </a:solidFill>
              </a:rPr>
              <a:t>Teilstationäre Leistungen</a:t>
            </a:r>
          </a:p>
          <a:p>
            <a:r>
              <a:rPr lang="de-DE" sz="2000" dirty="0">
                <a:solidFill>
                  <a:srgbClr val="FF0000"/>
                </a:solidFill>
              </a:rPr>
              <a:t>hochspezialisierte Leistungen (Anzeige notwendig, unmittelbare Vergütung)</a:t>
            </a:r>
          </a:p>
        </p:txBody>
      </p:sp>
      <p:sp>
        <p:nvSpPr>
          <p:cNvPr id="7" name="Foliennummernplatzhalter 6"/>
          <p:cNvSpPr>
            <a:spLocks noGrp="1"/>
          </p:cNvSpPr>
          <p:nvPr>
            <p:ph type="sldNum" sz="quarter" idx="12"/>
          </p:nvPr>
        </p:nvSpPr>
        <p:spPr/>
        <p:txBody>
          <a:bodyPr/>
          <a:lstStyle/>
          <a:p>
            <a:fld id="{546DDF0D-D717-4A73-98FF-8F51B416B2DB}" type="slidenum">
              <a:rPr lang="de-DE" smtClean="0"/>
              <a:t>14</a:t>
            </a:fld>
            <a:endParaRPr lang="de-DE" dirty="0"/>
          </a:p>
        </p:txBody>
      </p:sp>
    </p:spTree>
    <p:extLst>
      <p:ext uri="{BB962C8B-B14F-4D97-AF65-F5344CB8AC3E}">
        <p14:creationId xmlns:p14="http://schemas.microsoft.com/office/powerpoint/2010/main" val="2899390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FAFAD9-29ED-48C9-8E79-768303096CB5}"/>
              </a:ext>
            </a:extLst>
          </p:cNvPr>
          <p:cNvSpPr>
            <a:spLocks noGrp="1"/>
          </p:cNvSpPr>
          <p:nvPr>
            <p:ph type="title"/>
          </p:nvPr>
        </p:nvSpPr>
        <p:spPr>
          <a:xfrm>
            <a:off x="381000" y="2858946"/>
            <a:ext cx="11430000" cy="1325563"/>
          </a:xfrm>
        </p:spPr>
        <p:txBody>
          <a:bodyPr>
            <a:noAutofit/>
          </a:bodyPr>
          <a:lstStyle/>
          <a:p>
            <a:r>
              <a:rPr lang="de-DE" sz="5400" dirty="0"/>
              <a:t>Krankenhausfinanzierungsgesetz (KHG)</a:t>
            </a:r>
            <a:br>
              <a:rPr lang="de-DE" sz="5400" dirty="0"/>
            </a:br>
            <a:r>
              <a:rPr lang="de-DE" sz="5400" dirty="0"/>
              <a:t>und</a:t>
            </a:r>
            <a:br>
              <a:rPr lang="de-DE" sz="5400" dirty="0"/>
            </a:br>
            <a:r>
              <a:rPr lang="de-DE" sz="5400" dirty="0"/>
              <a:t>Landeskrankenhausgesetze</a:t>
            </a:r>
          </a:p>
        </p:txBody>
      </p:sp>
      <p:sp>
        <p:nvSpPr>
          <p:cNvPr id="4" name="Foliennummernplatzhalter 3">
            <a:extLst>
              <a:ext uri="{FF2B5EF4-FFF2-40B4-BE49-F238E27FC236}">
                <a16:creationId xmlns:a16="http://schemas.microsoft.com/office/drawing/2014/main" xmlns="" id="{26AE737B-B613-4AE6-8ECC-E505D0EA1CF3}"/>
              </a:ext>
            </a:extLst>
          </p:cNvPr>
          <p:cNvSpPr>
            <a:spLocks noGrp="1"/>
          </p:cNvSpPr>
          <p:nvPr>
            <p:ph type="sldNum" sz="quarter" idx="12"/>
          </p:nvPr>
        </p:nvSpPr>
        <p:spPr/>
        <p:txBody>
          <a:bodyPr/>
          <a:lstStyle/>
          <a:p>
            <a:fld id="{B0DC4106-D9F5-4DCC-B15D-428545D275B1}" type="slidenum">
              <a:rPr lang="de-DE" smtClean="0"/>
              <a:pPr/>
              <a:t>15</a:t>
            </a:fld>
            <a:endParaRPr lang="de-DE"/>
          </a:p>
        </p:txBody>
      </p:sp>
    </p:spTree>
    <p:extLst>
      <p:ext uri="{BB962C8B-B14F-4D97-AF65-F5344CB8AC3E}">
        <p14:creationId xmlns:p14="http://schemas.microsoft.com/office/powerpoint/2010/main" val="2744460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2"/>
            <a:ext cx="10515600" cy="1325563"/>
          </a:xfrm>
        </p:spPr>
        <p:txBody>
          <a:bodyPr>
            <a:normAutofit/>
          </a:bodyPr>
          <a:lstStyle/>
          <a:p>
            <a:r>
              <a:rPr lang="de-DE" dirty="0"/>
              <a:t>KHG </a:t>
            </a:r>
            <a:r>
              <a:rPr lang="de-DE" b="1" u="sng" dirty="0"/>
              <a:t>§ 1 Grundsatz</a:t>
            </a:r>
            <a:r>
              <a:rPr lang="de-DE" b="1" dirty="0"/>
              <a:t/>
            </a:r>
            <a:br>
              <a:rPr lang="de-DE" b="1" dirty="0"/>
            </a:br>
            <a:endParaRPr lang="de-DE" dirty="0"/>
          </a:p>
        </p:txBody>
      </p:sp>
      <p:sp>
        <p:nvSpPr>
          <p:cNvPr id="3" name="Inhaltsplatzhalter 2"/>
          <p:cNvSpPr>
            <a:spLocks noGrp="1"/>
          </p:cNvSpPr>
          <p:nvPr>
            <p:ph idx="1"/>
          </p:nvPr>
        </p:nvSpPr>
        <p:spPr/>
        <p:txBody>
          <a:bodyPr>
            <a:normAutofit/>
          </a:bodyPr>
          <a:lstStyle/>
          <a:p>
            <a:pPr marL="0" indent="0">
              <a:spcAft>
                <a:spcPts val="1200"/>
              </a:spcAft>
              <a:buNone/>
            </a:pPr>
            <a:r>
              <a:rPr lang="de-DE" dirty="0"/>
              <a:t>(1) Zweck dieses Gesetzes ist die </a:t>
            </a:r>
            <a:r>
              <a:rPr lang="de-DE" dirty="0">
                <a:solidFill>
                  <a:srgbClr val="FF0000"/>
                </a:solidFill>
              </a:rPr>
              <a:t>wirtschaftliche Sicherung </a:t>
            </a:r>
            <a:r>
              <a:rPr lang="de-DE" dirty="0"/>
              <a:t>der Krankenhäuser, um eine </a:t>
            </a:r>
            <a:r>
              <a:rPr lang="de-DE" dirty="0">
                <a:solidFill>
                  <a:srgbClr val="FF0000"/>
                </a:solidFill>
              </a:rPr>
              <a:t>qualitativ hochwertige, patienten- und </a:t>
            </a:r>
            <a:r>
              <a:rPr lang="de-DE" dirty="0"/>
              <a:t>bedarfsgerechte Versorgung der Bevölkerung mit </a:t>
            </a:r>
            <a:r>
              <a:rPr lang="de-DE" dirty="0">
                <a:solidFill>
                  <a:srgbClr val="FF0000"/>
                </a:solidFill>
              </a:rPr>
              <a:t>leistungsfähigen, qualitativ hochwertigen</a:t>
            </a:r>
            <a:r>
              <a:rPr lang="de-DE" dirty="0">
                <a:solidFill>
                  <a:srgbClr val="0070C0"/>
                </a:solidFill>
              </a:rPr>
              <a:t> </a:t>
            </a:r>
            <a:r>
              <a:rPr lang="de-DE" dirty="0"/>
              <a:t>und</a:t>
            </a:r>
            <a:r>
              <a:rPr lang="de-DE" dirty="0">
                <a:solidFill>
                  <a:srgbClr val="0070C0"/>
                </a:solidFill>
              </a:rPr>
              <a:t> </a:t>
            </a:r>
            <a:r>
              <a:rPr lang="de-DE" dirty="0"/>
              <a:t>eigenverantwortlich wirtschaftenden Krankenhäusern zu gewährleisten und zu sozial tragbaren Pflegesätzen beizutragen.</a:t>
            </a:r>
          </a:p>
          <a:p>
            <a:pPr marL="0" indent="0">
              <a:buNone/>
            </a:pPr>
            <a:r>
              <a:rPr lang="de-DE" dirty="0"/>
              <a:t>(2) </a:t>
            </a:r>
            <a:r>
              <a:rPr lang="de-DE" dirty="0">
                <a:solidFill>
                  <a:srgbClr val="FF0000"/>
                </a:solidFill>
              </a:rPr>
              <a:t>Vielfalt der Krankenhausträger</a:t>
            </a:r>
            <a:r>
              <a:rPr lang="de-DE" dirty="0"/>
              <a:t> ist zu beachten. </a:t>
            </a:r>
          </a:p>
        </p:txBody>
      </p:sp>
      <p:sp>
        <p:nvSpPr>
          <p:cNvPr id="4" name="Foliennummernplatzhalter 3"/>
          <p:cNvSpPr>
            <a:spLocks noGrp="1"/>
          </p:cNvSpPr>
          <p:nvPr>
            <p:ph type="sldNum" sz="quarter" idx="12"/>
          </p:nvPr>
        </p:nvSpPr>
        <p:spPr/>
        <p:txBody>
          <a:bodyPr/>
          <a:lstStyle/>
          <a:p>
            <a:fld id="{C19B4F43-F875-4DDC-A304-8751A6B7BB1B}" type="slidenum">
              <a:rPr lang="de-DE" smtClean="0"/>
              <a:t>16</a:t>
            </a:fld>
            <a:endParaRPr lang="de-DE"/>
          </a:p>
        </p:txBody>
      </p:sp>
    </p:spTree>
    <p:extLst>
      <p:ext uri="{BB962C8B-B14F-4D97-AF65-F5344CB8AC3E}">
        <p14:creationId xmlns:p14="http://schemas.microsoft.com/office/powerpoint/2010/main" val="1035254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3315"/>
            <a:ext cx="10515600" cy="1325563"/>
          </a:xfrm>
        </p:spPr>
        <p:txBody>
          <a:bodyPr>
            <a:normAutofit/>
          </a:bodyPr>
          <a:lstStyle/>
          <a:p>
            <a:r>
              <a:rPr lang="de-DE" b="1" u="sng" dirty="0"/>
              <a:t>KHG § 4 </a:t>
            </a:r>
            <a:r>
              <a:rPr lang="de-DE" b="1" dirty="0"/>
              <a:t/>
            </a:r>
            <a:br>
              <a:rPr lang="de-DE" b="1" dirty="0"/>
            </a:br>
            <a:endParaRPr lang="de-DE" b="1" dirty="0"/>
          </a:p>
        </p:txBody>
      </p:sp>
      <p:sp>
        <p:nvSpPr>
          <p:cNvPr id="3" name="Inhaltsplatzhalter 2"/>
          <p:cNvSpPr>
            <a:spLocks noGrp="1"/>
          </p:cNvSpPr>
          <p:nvPr>
            <p:ph idx="1"/>
          </p:nvPr>
        </p:nvSpPr>
        <p:spPr/>
        <p:txBody>
          <a:bodyPr>
            <a:normAutofit/>
          </a:bodyPr>
          <a:lstStyle/>
          <a:p>
            <a:pPr marL="0" indent="0">
              <a:spcAft>
                <a:spcPts val="1200"/>
              </a:spcAft>
              <a:buNone/>
            </a:pPr>
            <a:r>
              <a:rPr lang="de-DE" dirty="0"/>
              <a:t>Die Krankenhäuser werden dadurch wirtschaftlich gesichert, dass</a:t>
            </a:r>
          </a:p>
          <a:p>
            <a:pPr marL="514350" indent="-514350">
              <a:spcAft>
                <a:spcPts val="1200"/>
              </a:spcAft>
              <a:buFont typeface="+mj-lt"/>
              <a:buAutoNum type="arabicPeriod"/>
            </a:pPr>
            <a:r>
              <a:rPr lang="de-DE" dirty="0"/>
              <a:t>ihre </a:t>
            </a:r>
            <a:r>
              <a:rPr lang="de-DE" dirty="0">
                <a:solidFill>
                  <a:srgbClr val="FF0000"/>
                </a:solidFill>
              </a:rPr>
              <a:t>Investitionskosten</a:t>
            </a:r>
            <a:r>
              <a:rPr lang="de-DE" dirty="0"/>
              <a:t> im Wege </a:t>
            </a:r>
            <a:r>
              <a:rPr lang="de-DE" dirty="0">
                <a:solidFill>
                  <a:srgbClr val="FF0000"/>
                </a:solidFill>
              </a:rPr>
              <a:t>öffentlicher Förderung </a:t>
            </a:r>
            <a:r>
              <a:rPr lang="de-DE" dirty="0"/>
              <a:t>übernommen werden und sie</a:t>
            </a:r>
          </a:p>
          <a:p>
            <a:pPr marL="514350" indent="-514350">
              <a:buFont typeface="+mj-lt"/>
              <a:buAutoNum type="arabicPeriod"/>
            </a:pPr>
            <a:r>
              <a:rPr lang="de-DE" dirty="0">
                <a:solidFill>
                  <a:srgbClr val="FF0000"/>
                </a:solidFill>
              </a:rPr>
              <a:t>leistungsgerechte Erlöse aus den Pflegesätzen</a:t>
            </a:r>
            <a:r>
              <a:rPr lang="de-DE" dirty="0"/>
              <a:t>, die nach Maßgabe dieses Gesetzes auch Investitionskosten enthalten können, sowie Vergütungen für vor- und nachstationäre Behandlung und für ambulantes Operieren erhalten.</a:t>
            </a:r>
          </a:p>
        </p:txBody>
      </p:sp>
      <p:sp>
        <p:nvSpPr>
          <p:cNvPr id="4" name="Foliennummernplatzhalter 3"/>
          <p:cNvSpPr>
            <a:spLocks noGrp="1"/>
          </p:cNvSpPr>
          <p:nvPr>
            <p:ph type="sldNum" sz="quarter" idx="12"/>
          </p:nvPr>
        </p:nvSpPr>
        <p:spPr/>
        <p:txBody>
          <a:bodyPr/>
          <a:lstStyle/>
          <a:p>
            <a:fld id="{C19B4F43-F875-4DDC-A304-8751A6B7BB1B}" type="slidenum">
              <a:rPr lang="de-DE" smtClean="0"/>
              <a:t>17</a:t>
            </a:fld>
            <a:endParaRPr lang="de-DE"/>
          </a:p>
        </p:txBody>
      </p:sp>
    </p:spTree>
    <p:extLst>
      <p:ext uri="{BB962C8B-B14F-4D97-AF65-F5344CB8AC3E}">
        <p14:creationId xmlns:p14="http://schemas.microsoft.com/office/powerpoint/2010/main" val="3291918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Duale Krankenhausfinanzierung</a:t>
            </a:r>
          </a:p>
        </p:txBody>
      </p:sp>
      <p:sp>
        <p:nvSpPr>
          <p:cNvPr id="4" name="Foliennummernplatzhalter 3"/>
          <p:cNvSpPr>
            <a:spLocks noGrp="1"/>
          </p:cNvSpPr>
          <p:nvPr>
            <p:ph type="sldNum" sz="quarter" idx="12"/>
          </p:nvPr>
        </p:nvSpPr>
        <p:spPr/>
        <p:txBody>
          <a:bodyPr/>
          <a:lstStyle/>
          <a:p>
            <a:fld id="{B0DC4106-D9F5-4DCC-B15D-428545D275B1}" type="slidenum">
              <a:rPr lang="de-DE" smtClean="0"/>
              <a:pPr/>
              <a:t>18</a:t>
            </a:fld>
            <a:endParaRPr lang="de-DE"/>
          </a:p>
        </p:txBody>
      </p:sp>
      <p:pic>
        <p:nvPicPr>
          <p:cNvPr id="8" name="Inhaltsplatzhalter 7"/>
          <p:cNvPicPr>
            <a:picLocks noGrp="1" noChangeAspect="1"/>
          </p:cNvPicPr>
          <p:nvPr>
            <p:ph idx="1"/>
          </p:nvPr>
        </p:nvPicPr>
        <p:blipFill rotWithShape="1">
          <a:blip r:embed="rId2" cstate="print"/>
          <a:srcRect l="11766" t="42414" r="19707" b="7877"/>
          <a:stretch/>
        </p:blipFill>
        <p:spPr>
          <a:xfrm>
            <a:off x="584200" y="1685024"/>
            <a:ext cx="10518215" cy="4466123"/>
          </a:xfrm>
          <a:prstGeom prst="rect">
            <a:avLst/>
          </a:prstGeom>
        </p:spPr>
      </p:pic>
      <p:sp>
        <p:nvSpPr>
          <p:cNvPr id="7" name="Textfeld 6"/>
          <p:cNvSpPr txBox="1"/>
          <p:nvPr/>
        </p:nvSpPr>
        <p:spPr>
          <a:xfrm>
            <a:off x="3873500" y="956231"/>
            <a:ext cx="3879850" cy="369332"/>
          </a:xfrm>
          <a:prstGeom prst="rect">
            <a:avLst/>
          </a:prstGeom>
          <a:noFill/>
        </p:spPr>
        <p:txBody>
          <a:bodyPr wrap="square" rtlCol="0">
            <a:spAutoFit/>
          </a:bodyPr>
          <a:lstStyle/>
          <a:p>
            <a:pPr algn="ctr"/>
            <a:r>
              <a:rPr lang="de-DE" dirty="0"/>
              <a:t>(bis 1985 auch Bund)</a:t>
            </a:r>
          </a:p>
        </p:txBody>
      </p:sp>
    </p:spTree>
    <p:extLst>
      <p:ext uri="{BB962C8B-B14F-4D97-AF65-F5344CB8AC3E}">
        <p14:creationId xmlns:p14="http://schemas.microsoft.com/office/powerpoint/2010/main" val="3564697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u="sng" dirty="0"/>
              <a:t>KHG § 6 und 8:</a:t>
            </a:r>
            <a:br>
              <a:rPr lang="de-DE" b="1" u="sng" dirty="0"/>
            </a:br>
            <a:r>
              <a:rPr lang="de-DE" b="1" u="sng" dirty="0"/>
              <a:t> Krankenhausplanung und Investitionsprogramme </a:t>
            </a:r>
          </a:p>
        </p:txBody>
      </p:sp>
      <p:sp>
        <p:nvSpPr>
          <p:cNvPr id="3" name="Inhaltsplatzhalter 2"/>
          <p:cNvSpPr>
            <a:spLocks noGrp="1"/>
          </p:cNvSpPr>
          <p:nvPr>
            <p:ph idx="1"/>
          </p:nvPr>
        </p:nvSpPr>
        <p:spPr>
          <a:xfrm>
            <a:off x="273050" y="1936977"/>
            <a:ext cx="11080750" cy="5189241"/>
          </a:xfrm>
        </p:spPr>
        <p:txBody>
          <a:bodyPr>
            <a:normAutofit/>
          </a:bodyPr>
          <a:lstStyle/>
          <a:p>
            <a:r>
              <a:rPr lang="de-DE" dirty="0"/>
              <a:t>Die Länder stellen </a:t>
            </a:r>
            <a:r>
              <a:rPr lang="de-DE" dirty="0">
                <a:solidFill>
                  <a:srgbClr val="FF0000"/>
                </a:solidFill>
              </a:rPr>
              <a:t>Krankenhauspläne und Investitionsprogramme </a:t>
            </a:r>
            <a:r>
              <a:rPr lang="de-DE" dirty="0"/>
              <a:t>auf.</a:t>
            </a:r>
          </a:p>
          <a:p>
            <a:r>
              <a:rPr lang="de-DE" dirty="0"/>
              <a:t>Das Nähere wird durch Landesrecht bestimmt</a:t>
            </a:r>
            <a:r>
              <a:rPr lang="de-DE" b="1" i="1" dirty="0">
                <a:solidFill>
                  <a:srgbClr val="FF0000"/>
                </a:solidFill>
              </a:rPr>
              <a:t> </a:t>
            </a:r>
            <a:r>
              <a:rPr lang="de-DE" b="1" i="1" dirty="0"/>
              <a:t>(LKHG)</a:t>
            </a:r>
          </a:p>
          <a:p>
            <a:endParaRPr lang="de-DE" b="1" i="1" dirty="0"/>
          </a:p>
          <a:p>
            <a:pPr>
              <a:buFont typeface="Wingdings" panose="05000000000000000000" pitchFamily="2" charset="2"/>
              <a:buChar char="Ø"/>
            </a:pPr>
            <a:r>
              <a:rPr lang="de-DE" i="1" dirty="0"/>
              <a:t>Im KHG keine Festlegung, wie Förderung aussieht (Einzel- und Pauschalförderung, nur Pauschalförderung, Art der Pauschalförderung)</a:t>
            </a:r>
          </a:p>
          <a:p>
            <a:pPr>
              <a:buFont typeface="Wingdings" panose="05000000000000000000" pitchFamily="2" charset="2"/>
              <a:buChar char="Ø"/>
            </a:pPr>
            <a:endParaRPr lang="de-DE" i="1" dirty="0"/>
          </a:p>
          <a:p>
            <a:pPr>
              <a:buFont typeface="Wingdings" panose="05000000000000000000" pitchFamily="2" charset="2"/>
              <a:buChar char="Ø"/>
            </a:pPr>
            <a:r>
              <a:rPr lang="de-DE" i="1" dirty="0"/>
              <a:t>Versagen bzw. Entzug der Zulassung bei nicht nur vorübergehenden und erheblichen Verstößen gegen die planungsrelevanten Qualitätsindikatoren bzw. bei Abzügen wg. Qualitätsmängeln (außer Land entscheidet anders)</a:t>
            </a:r>
          </a:p>
        </p:txBody>
      </p:sp>
      <p:sp>
        <p:nvSpPr>
          <p:cNvPr id="4" name="Foliennummernplatzhalter 3"/>
          <p:cNvSpPr>
            <a:spLocks noGrp="1"/>
          </p:cNvSpPr>
          <p:nvPr>
            <p:ph type="sldNum" sz="quarter" idx="12"/>
          </p:nvPr>
        </p:nvSpPr>
        <p:spPr/>
        <p:txBody>
          <a:bodyPr/>
          <a:lstStyle/>
          <a:p>
            <a:fld id="{C19B4F43-F875-4DDC-A304-8751A6B7BB1B}" type="slidenum">
              <a:rPr lang="de-DE" smtClean="0"/>
              <a:t>19</a:t>
            </a:fld>
            <a:endParaRPr lang="de-DE"/>
          </a:p>
        </p:txBody>
      </p:sp>
    </p:spTree>
    <p:extLst>
      <p:ext uri="{BB962C8B-B14F-4D97-AF65-F5344CB8AC3E}">
        <p14:creationId xmlns:p14="http://schemas.microsoft.com/office/powerpoint/2010/main" val="4140671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09900" y="1106742"/>
            <a:ext cx="6172200" cy="648072"/>
          </a:xfrm>
        </p:spPr>
        <p:txBody>
          <a:bodyPr>
            <a:normAutofit/>
          </a:bodyPr>
          <a:lstStyle/>
          <a:p>
            <a:r>
              <a:rPr lang="de-DE" b="1" u="sng" dirty="0"/>
              <a:t>Rechtliche Grundlagen</a:t>
            </a:r>
          </a:p>
        </p:txBody>
      </p:sp>
      <p:sp>
        <p:nvSpPr>
          <p:cNvPr id="3" name="Inhaltsplatzhalter 2"/>
          <p:cNvSpPr>
            <a:spLocks noGrp="1"/>
          </p:cNvSpPr>
          <p:nvPr>
            <p:ph idx="1"/>
          </p:nvPr>
        </p:nvSpPr>
        <p:spPr>
          <a:xfrm>
            <a:off x="925975" y="2233914"/>
            <a:ext cx="10625559" cy="3734671"/>
          </a:xfrm>
        </p:spPr>
        <p:txBody>
          <a:bodyPr>
            <a:normAutofit fontScale="77500" lnSpcReduction="20000"/>
          </a:bodyPr>
          <a:lstStyle/>
          <a:p>
            <a:pPr>
              <a:spcAft>
                <a:spcPts val="900"/>
              </a:spcAft>
            </a:pPr>
            <a:r>
              <a:rPr lang="de-DE" b="1" dirty="0"/>
              <a:t>SGB 5</a:t>
            </a:r>
          </a:p>
          <a:p>
            <a:pPr>
              <a:spcAft>
                <a:spcPts val="900"/>
              </a:spcAft>
            </a:pPr>
            <a:r>
              <a:rPr lang="de-DE" b="1" dirty="0"/>
              <a:t>Krankenhausfinanzierungsgesetz (KHG)</a:t>
            </a:r>
          </a:p>
          <a:p>
            <a:pPr>
              <a:spcAft>
                <a:spcPts val="900"/>
              </a:spcAft>
            </a:pPr>
            <a:r>
              <a:rPr lang="de-DE" b="1" dirty="0"/>
              <a:t>Landeskrankenhausgesetze (LKHG - Planung und Investitionen)</a:t>
            </a:r>
          </a:p>
          <a:p>
            <a:pPr>
              <a:spcAft>
                <a:spcPts val="900"/>
              </a:spcAft>
            </a:pPr>
            <a:r>
              <a:rPr lang="de-DE" b="1" dirty="0"/>
              <a:t>Krankenhausentgeltgesetz (</a:t>
            </a:r>
            <a:r>
              <a:rPr lang="de-DE" b="1" dirty="0" err="1"/>
              <a:t>KHentgG</a:t>
            </a:r>
            <a:r>
              <a:rPr lang="de-DE" b="1" dirty="0"/>
              <a:t>)</a:t>
            </a:r>
          </a:p>
          <a:p>
            <a:pPr>
              <a:spcAft>
                <a:spcPts val="900"/>
              </a:spcAft>
            </a:pPr>
            <a:r>
              <a:rPr lang="de-DE" b="1" dirty="0"/>
              <a:t>Bundespflegesatzverordnung (BPflV) – heute nur noch Psychiatrie</a:t>
            </a:r>
          </a:p>
          <a:p>
            <a:pPr>
              <a:spcAft>
                <a:spcPts val="900"/>
              </a:spcAft>
            </a:pPr>
            <a:r>
              <a:rPr lang="de-DE" b="1" dirty="0"/>
              <a:t>Verordnungen z.B. Krankenhausbuchführungsverordnung, PPUGV</a:t>
            </a:r>
          </a:p>
          <a:p>
            <a:pPr>
              <a:spcAft>
                <a:spcPts val="900"/>
              </a:spcAft>
            </a:pPr>
            <a:r>
              <a:rPr lang="de-DE" b="1" dirty="0"/>
              <a:t>Vereinbarung zw. Selbstverwaltungspartnern auf Bundesebene</a:t>
            </a:r>
          </a:p>
          <a:p>
            <a:pPr>
              <a:spcAft>
                <a:spcPts val="900"/>
              </a:spcAft>
            </a:pPr>
            <a:r>
              <a:rPr lang="de-DE" b="1" dirty="0"/>
              <a:t>Richtlinien des Gemeinsamen Bundesausschusses (GBA)</a:t>
            </a:r>
          </a:p>
        </p:txBody>
      </p:sp>
      <p:sp>
        <p:nvSpPr>
          <p:cNvPr id="11" name="Foliennummernplatzhalter 10"/>
          <p:cNvSpPr>
            <a:spLocks noGrp="1"/>
          </p:cNvSpPr>
          <p:nvPr>
            <p:ph type="sldNum" sz="quarter" idx="12"/>
          </p:nvPr>
        </p:nvSpPr>
        <p:spPr/>
        <p:txBody>
          <a:bodyPr/>
          <a:lstStyle/>
          <a:p>
            <a:fld id="{14A8394D-840F-4E37-8C0B-B18AE75BD035}" type="slidenum">
              <a:rPr lang="de-DE" smtClean="0"/>
              <a:t>2</a:t>
            </a:fld>
            <a:endParaRPr lang="de-DE"/>
          </a:p>
        </p:txBody>
      </p:sp>
    </p:spTree>
    <p:extLst>
      <p:ext uri="{BB962C8B-B14F-4D97-AF65-F5344CB8AC3E}">
        <p14:creationId xmlns:p14="http://schemas.microsoft.com/office/powerpoint/2010/main" val="253600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279400"/>
            <a:ext cx="10515600" cy="1325563"/>
          </a:xfrm>
        </p:spPr>
        <p:txBody>
          <a:bodyPr>
            <a:normAutofit/>
          </a:bodyPr>
          <a:lstStyle/>
          <a:p>
            <a:r>
              <a:rPr lang="de-DE" dirty="0"/>
              <a:t>LKHG BaWü § </a:t>
            </a:r>
            <a:r>
              <a:rPr lang="de-DE" b="1" dirty="0"/>
              <a:t>6: Inhalt des Krankenhausplans</a:t>
            </a:r>
            <a:br>
              <a:rPr lang="de-DE" b="1" dirty="0"/>
            </a:br>
            <a:endParaRPr lang="de-DE" b="1" dirty="0"/>
          </a:p>
        </p:txBody>
      </p:sp>
      <p:sp>
        <p:nvSpPr>
          <p:cNvPr id="3" name="Inhaltsplatzhalter 2"/>
          <p:cNvSpPr>
            <a:spLocks noGrp="1"/>
          </p:cNvSpPr>
          <p:nvPr>
            <p:ph idx="1"/>
          </p:nvPr>
        </p:nvSpPr>
        <p:spPr>
          <a:xfrm>
            <a:off x="555171" y="1604963"/>
            <a:ext cx="11119757" cy="4864390"/>
          </a:xfrm>
        </p:spPr>
        <p:txBody>
          <a:bodyPr>
            <a:normAutofit/>
          </a:bodyPr>
          <a:lstStyle/>
          <a:p>
            <a:pPr marL="0" indent="0">
              <a:buNone/>
            </a:pPr>
            <a:r>
              <a:rPr lang="de-DE" dirty="0"/>
              <a:t>Der Krankenhausplan ist ein </a:t>
            </a:r>
            <a:r>
              <a:rPr lang="de-DE" dirty="0">
                <a:solidFill>
                  <a:srgbClr val="FF0000"/>
                </a:solidFill>
              </a:rPr>
              <a:t>Rahmenplan</a:t>
            </a:r>
            <a:r>
              <a:rPr lang="de-DE" dirty="0"/>
              <a:t> und enthält </a:t>
            </a:r>
            <a:r>
              <a:rPr lang="de-DE" dirty="0">
                <a:solidFill>
                  <a:srgbClr val="FF0000"/>
                </a:solidFill>
              </a:rPr>
              <a:t>allgemeine Zielsetzungen </a:t>
            </a:r>
            <a:r>
              <a:rPr lang="de-DE" dirty="0"/>
              <a:t>sowie </a:t>
            </a:r>
            <a:r>
              <a:rPr lang="de-DE" dirty="0">
                <a:solidFill>
                  <a:srgbClr val="FF0000"/>
                </a:solidFill>
              </a:rPr>
              <a:t>Kriterien zur Investitionsförderung</a:t>
            </a:r>
            <a:r>
              <a:rPr lang="de-DE" dirty="0"/>
              <a:t>. Er weist die </a:t>
            </a:r>
            <a:r>
              <a:rPr lang="de-DE" dirty="0">
                <a:solidFill>
                  <a:srgbClr val="FF0000"/>
                </a:solidFill>
              </a:rPr>
              <a:t>bedarfsgerechten Krankenhäuser mit ihren Betriebsstätten nach gegenwärtiger und zukünftiger Aufgabenstellung aus.</a:t>
            </a:r>
            <a:r>
              <a:rPr lang="de-DE" dirty="0"/>
              <a:t/>
            </a:r>
            <a:br>
              <a:rPr lang="de-DE" dirty="0"/>
            </a:br>
            <a:r>
              <a:rPr lang="de-DE" dirty="0"/>
              <a:t/>
            </a:r>
            <a:br>
              <a:rPr lang="de-DE" dirty="0"/>
            </a:br>
            <a:r>
              <a:rPr lang="de-DE" dirty="0"/>
              <a:t>Die Einzelfestsetzungen für jedes Krankenhaus umfassen die </a:t>
            </a:r>
            <a:r>
              <a:rPr lang="de-DE" dirty="0">
                <a:solidFill>
                  <a:srgbClr val="FF0000"/>
                </a:solidFill>
              </a:rPr>
              <a:t>Fachgebiete und die </a:t>
            </a:r>
            <a:r>
              <a:rPr lang="de-DE" u="sng" dirty="0">
                <a:solidFill>
                  <a:srgbClr val="FF0000"/>
                </a:solidFill>
              </a:rPr>
              <a:t>Gesamtzahl</a:t>
            </a:r>
            <a:r>
              <a:rPr lang="de-DE" dirty="0">
                <a:solidFill>
                  <a:srgbClr val="FF0000"/>
                </a:solidFill>
              </a:rPr>
              <a:t> der Planbetten</a:t>
            </a:r>
            <a:r>
              <a:rPr lang="de-DE" dirty="0"/>
              <a:t>. Daneben </a:t>
            </a:r>
            <a:r>
              <a:rPr lang="de-DE" dirty="0">
                <a:solidFill>
                  <a:srgbClr val="FF0000"/>
                </a:solidFill>
              </a:rPr>
              <a:t>kann</a:t>
            </a:r>
            <a:r>
              <a:rPr lang="de-DE" dirty="0"/>
              <a:t> auch die Zahl der </a:t>
            </a:r>
            <a:r>
              <a:rPr lang="de-DE" dirty="0">
                <a:solidFill>
                  <a:srgbClr val="FF0000"/>
                </a:solidFill>
              </a:rPr>
              <a:t>Planbetten je Fachgebiet, die Zuweisung besonderer Aufgaben sowie die Zusammenarbeit mehrerer Krankenhäuser festgelegt werden.</a:t>
            </a:r>
            <a:r>
              <a:rPr lang="de-DE" i="1" dirty="0">
                <a:solidFill>
                  <a:srgbClr val="00B050"/>
                </a:solidFill>
              </a:rPr>
              <a:t/>
            </a:r>
            <a:br>
              <a:rPr lang="de-DE" i="1" dirty="0">
                <a:solidFill>
                  <a:srgbClr val="00B050"/>
                </a:solidFill>
              </a:rPr>
            </a:br>
            <a:r>
              <a:rPr lang="de-DE" i="1" dirty="0">
                <a:solidFill>
                  <a:srgbClr val="00B050"/>
                </a:solidFill>
              </a:rPr>
              <a:t/>
            </a:r>
            <a:br>
              <a:rPr lang="de-DE" i="1" dirty="0">
                <a:solidFill>
                  <a:srgbClr val="00B050"/>
                </a:solidFill>
              </a:rPr>
            </a:br>
            <a:r>
              <a:rPr lang="de-DE" dirty="0"/>
              <a:t>Der Krankenhausplan hat insbesondere den Anforderungen an eine ortsnahe Notfallversorgung Rechnung zu tragen.</a:t>
            </a:r>
          </a:p>
          <a:p>
            <a:pPr marL="0" indent="0">
              <a:buNone/>
            </a:pPr>
            <a:endParaRPr lang="de-DE" dirty="0"/>
          </a:p>
        </p:txBody>
      </p:sp>
      <p:sp>
        <p:nvSpPr>
          <p:cNvPr id="5" name="Foliennummernplatzhalter 4"/>
          <p:cNvSpPr>
            <a:spLocks noGrp="1"/>
          </p:cNvSpPr>
          <p:nvPr>
            <p:ph type="sldNum" sz="quarter" idx="12"/>
          </p:nvPr>
        </p:nvSpPr>
        <p:spPr/>
        <p:txBody>
          <a:bodyPr/>
          <a:lstStyle/>
          <a:p>
            <a:fld id="{A7DAACF4-3D0E-4178-BB0A-038E9FACBFBD}" type="slidenum">
              <a:rPr lang="de-DE" smtClean="0"/>
              <a:t>20</a:t>
            </a:fld>
            <a:endParaRPr lang="de-DE"/>
          </a:p>
        </p:txBody>
      </p:sp>
    </p:spTree>
    <p:extLst>
      <p:ext uri="{BB962C8B-B14F-4D97-AF65-F5344CB8AC3E}">
        <p14:creationId xmlns:p14="http://schemas.microsoft.com/office/powerpoint/2010/main" val="2450494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2800" y="0"/>
            <a:ext cx="10515600" cy="1325563"/>
          </a:xfrm>
        </p:spPr>
        <p:txBody>
          <a:bodyPr/>
          <a:lstStyle/>
          <a:p>
            <a:pPr algn="ctr"/>
            <a:r>
              <a:rPr lang="de-DE" b="1" dirty="0"/>
              <a:t>LKHG BaWü §§ 12-15: Einzel- oder Pauschalförderung?</a:t>
            </a:r>
          </a:p>
        </p:txBody>
      </p:sp>
      <p:sp>
        <p:nvSpPr>
          <p:cNvPr id="3" name="Inhaltsplatzhalter 2"/>
          <p:cNvSpPr>
            <a:spLocks noGrp="1"/>
          </p:cNvSpPr>
          <p:nvPr>
            <p:ph idx="1"/>
          </p:nvPr>
        </p:nvSpPr>
        <p:spPr>
          <a:xfrm>
            <a:off x="647700" y="1325563"/>
            <a:ext cx="10845800" cy="5118099"/>
          </a:xfrm>
        </p:spPr>
        <p:txBody>
          <a:bodyPr>
            <a:normAutofit fontScale="92500" lnSpcReduction="10000"/>
          </a:bodyPr>
          <a:lstStyle/>
          <a:p>
            <a:pPr marL="0" indent="0">
              <a:buNone/>
            </a:pPr>
            <a:r>
              <a:rPr lang="de-DE" b="1" dirty="0">
                <a:solidFill>
                  <a:srgbClr val="FF0000"/>
                </a:solidFill>
              </a:rPr>
              <a:t>Einzelförderung:</a:t>
            </a:r>
          </a:p>
          <a:p>
            <a:r>
              <a:rPr lang="de-DE" dirty="0">
                <a:solidFill>
                  <a:srgbClr val="FF0000"/>
                </a:solidFill>
              </a:rPr>
              <a:t>Erst- und Wiederbeschaffung (incl. Ergänzung, Verbesserung) Anlagegüter mit Nutzungsdauer über 3 Jahre </a:t>
            </a:r>
            <a:r>
              <a:rPr lang="de-DE" dirty="0">
                <a:solidFill>
                  <a:srgbClr val="FF0000"/>
                </a:solidFill>
                <a:sym typeface="Wingdings" panose="05000000000000000000" pitchFamily="2" charset="2"/>
              </a:rPr>
              <a:t> wenn oberhalb bestimmter Kostengrenze </a:t>
            </a:r>
            <a:endParaRPr lang="de-DE" dirty="0">
              <a:solidFill>
                <a:srgbClr val="FF0000"/>
              </a:solidFill>
            </a:endParaRPr>
          </a:p>
          <a:p>
            <a:r>
              <a:rPr lang="de-DE" dirty="0">
                <a:solidFill>
                  <a:srgbClr val="FF0000"/>
                </a:solidFill>
              </a:rPr>
              <a:t>Erstbeschaffung kurzfristige Anlagegüter (Einrichtungs- und Ausstattungsgegenstände entsprechend der Abgrenzungsverordnung) und Gebrauchsgüter</a:t>
            </a:r>
          </a:p>
          <a:p>
            <a:pPr marL="0" indent="0">
              <a:buNone/>
            </a:pPr>
            <a:r>
              <a:rPr lang="de-DE" b="1" dirty="0">
                <a:solidFill>
                  <a:srgbClr val="00B050"/>
                </a:solidFill>
                <a:sym typeface="Wingdings" panose="05000000000000000000" pitchFamily="2" charset="2"/>
              </a:rPr>
              <a:t>Pauschalförderung:</a:t>
            </a:r>
            <a:endParaRPr lang="de-DE" b="1" dirty="0">
              <a:solidFill>
                <a:srgbClr val="00B050"/>
              </a:solidFill>
            </a:endParaRPr>
          </a:p>
          <a:p>
            <a:r>
              <a:rPr lang="de-DE" dirty="0">
                <a:solidFill>
                  <a:srgbClr val="00B050"/>
                </a:solidFill>
              </a:rPr>
              <a:t>Wiederbeschaffung von kurzfristigen Anlagegütern (Einrichtungs- und Ausstattungsgegenständen) entsprechend bestimmter Wertgrenzen, außer Gebrauchsgüter (Pflegesatz)</a:t>
            </a:r>
          </a:p>
          <a:p>
            <a:pPr marL="0" indent="0">
              <a:buNone/>
            </a:pPr>
            <a:r>
              <a:rPr lang="de-DE" b="1" dirty="0"/>
              <a:t>Nicht gefördert:</a:t>
            </a:r>
          </a:p>
          <a:p>
            <a:r>
              <a:rPr lang="de-DE" b="1" dirty="0"/>
              <a:t>Wiederbeschaffung Gebrauchsgüter, Verbrauchsgüter, Instandhaltung </a:t>
            </a:r>
          </a:p>
          <a:p>
            <a:pPr lvl="1"/>
            <a:endParaRPr lang="de-DE" dirty="0">
              <a:solidFill>
                <a:srgbClr val="FF0000"/>
              </a:solidFill>
            </a:endParaRPr>
          </a:p>
        </p:txBody>
      </p:sp>
      <p:sp>
        <p:nvSpPr>
          <p:cNvPr id="5" name="Foliennummernplatzhalter 4"/>
          <p:cNvSpPr>
            <a:spLocks noGrp="1"/>
          </p:cNvSpPr>
          <p:nvPr>
            <p:ph type="sldNum" sz="quarter" idx="12"/>
          </p:nvPr>
        </p:nvSpPr>
        <p:spPr/>
        <p:txBody>
          <a:bodyPr/>
          <a:lstStyle/>
          <a:p>
            <a:fld id="{A7DAACF4-3D0E-4178-BB0A-038E9FACBFBD}" type="slidenum">
              <a:rPr lang="de-DE" smtClean="0"/>
              <a:t>21</a:t>
            </a:fld>
            <a:endParaRPr lang="de-DE" dirty="0"/>
          </a:p>
        </p:txBody>
      </p:sp>
    </p:spTree>
    <p:extLst>
      <p:ext uri="{BB962C8B-B14F-4D97-AF65-F5344CB8AC3E}">
        <p14:creationId xmlns:p14="http://schemas.microsoft.com/office/powerpoint/2010/main" val="1966064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460500"/>
          </a:xfrm>
        </p:spPr>
        <p:txBody>
          <a:bodyPr>
            <a:normAutofit/>
          </a:bodyPr>
          <a:lstStyle/>
          <a:p>
            <a:pPr>
              <a:lnSpc>
                <a:spcPct val="120000"/>
              </a:lnSpc>
            </a:pPr>
            <a:r>
              <a:rPr lang="de-DE" sz="3200" dirty="0"/>
              <a:t>Rückzug des Staates aus der Daseinsvorsorge</a:t>
            </a:r>
            <a:br>
              <a:rPr lang="de-DE" sz="3200" dirty="0"/>
            </a:br>
            <a:r>
              <a:rPr lang="de-DE" sz="2000" u="none" dirty="0"/>
              <a:t>KH-Investitionsförderung der Länder - bezogen auf das BIP und nominal</a:t>
            </a:r>
            <a:br>
              <a:rPr lang="de-DE" sz="2000" u="none" dirty="0"/>
            </a:br>
            <a:r>
              <a:rPr lang="de-DE" sz="2000" b="0" u="none" dirty="0"/>
              <a:t>(Quelle: DKG-Bestandsaufnahme 08/2015)</a:t>
            </a:r>
            <a:endParaRPr lang="de-DE" sz="3200" b="0" u="none" dirty="0"/>
          </a:p>
        </p:txBody>
      </p:sp>
      <p:pic>
        <p:nvPicPr>
          <p:cNvPr id="5" name="Inhaltsplatzhalter 4"/>
          <p:cNvPicPr>
            <a:picLocks noGrp="1" noChangeAspect="1"/>
          </p:cNvPicPr>
          <p:nvPr>
            <p:ph idx="1"/>
          </p:nvPr>
        </p:nvPicPr>
        <p:blipFill rotWithShape="1">
          <a:blip r:embed="rId3"/>
          <a:srcRect l="-1930" r="-1323" b="12528"/>
          <a:stretch/>
        </p:blipFill>
        <p:spPr>
          <a:xfrm>
            <a:off x="1270000" y="1651000"/>
            <a:ext cx="9804400" cy="4965700"/>
          </a:xfrm>
        </p:spPr>
      </p:pic>
      <p:sp>
        <p:nvSpPr>
          <p:cNvPr id="4" name="Foliennummernplatzhalter 3"/>
          <p:cNvSpPr>
            <a:spLocks noGrp="1"/>
          </p:cNvSpPr>
          <p:nvPr>
            <p:ph type="sldNum" sz="quarter" idx="12"/>
          </p:nvPr>
        </p:nvSpPr>
        <p:spPr/>
        <p:txBody>
          <a:bodyPr/>
          <a:lstStyle/>
          <a:p>
            <a:fld id="{B0DC4106-D9F5-4DCC-B15D-428545D275B1}" type="slidenum">
              <a:rPr lang="de-DE" smtClean="0"/>
              <a:pPr/>
              <a:t>22</a:t>
            </a:fld>
            <a:endParaRPr lang="de-DE"/>
          </a:p>
        </p:txBody>
      </p:sp>
    </p:spTree>
    <p:extLst>
      <p:ext uri="{BB962C8B-B14F-4D97-AF65-F5344CB8AC3E}">
        <p14:creationId xmlns:p14="http://schemas.microsoft.com/office/powerpoint/2010/main" val="771551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9068" y="-197365"/>
            <a:ext cx="11413864" cy="1325563"/>
          </a:xfrm>
        </p:spPr>
        <p:txBody>
          <a:bodyPr/>
          <a:lstStyle/>
          <a:p>
            <a:pPr algn="ctr"/>
            <a:r>
              <a:rPr lang="de-DE" b="1" dirty="0"/>
              <a:t>Verhältnis Pauschalförderung/Einzelförderung</a:t>
            </a:r>
          </a:p>
        </p:txBody>
      </p:sp>
      <p:pic>
        <p:nvPicPr>
          <p:cNvPr id="4" name="Inhaltsplatzhalter 3"/>
          <p:cNvPicPr>
            <a:picLocks noGrp="1" noChangeAspect="1"/>
          </p:cNvPicPr>
          <p:nvPr>
            <p:ph idx="1"/>
          </p:nvPr>
        </p:nvPicPr>
        <p:blipFill>
          <a:blip r:embed="rId2"/>
          <a:stretch>
            <a:fillRect/>
          </a:stretch>
        </p:blipFill>
        <p:spPr>
          <a:xfrm>
            <a:off x="2922168" y="937233"/>
            <a:ext cx="6027868" cy="5610083"/>
          </a:xfrm>
          <a:prstGeom prst="rect">
            <a:avLst/>
          </a:prstGeom>
        </p:spPr>
      </p:pic>
      <p:sp>
        <p:nvSpPr>
          <p:cNvPr id="5" name="Foliennummernplatzhalter 4"/>
          <p:cNvSpPr>
            <a:spLocks noGrp="1"/>
          </p:cNvSpPr>
          <p:nvPr>
            <p:ph type="sldNum" sz="quarter" idx="12"/>
          </p:nvPr>
        </p:nvSpPr>
        <p:spPr/>
        <p:txBody>
          <a:bodyPr/>
          <a:lstStyle/>
          <a:p>
            <a:fld id="{A7DAACF4-3D0E-4178-BB0A-038E9FACBFBD}" type="slidenum">
              <a:rPr lang="de-DE" smtClean="0"/>
              <a:t>23</a:t>
            </a:fld>
            <a:endParaRPr lang="de-DE"/>
          </a:p>
        </p:txBody>
      </p:sp>
    </p:spTree>
    <p:extLst>
      <p:ext uri="{BB962C8B-B14F-4D97-AF65-F5344CB8AC3E}">
        <p14:creationId xmlns:p14="http://schemas.microsoft.com/office/powerpoint/2010/main" val="3589553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43541"/>
            <a:ext cx="8229600" cy="1143000"/>
          </a:xfrm>
        </p:spPr>
        <p:txBody>
          <a:bodyPr>
            <a:normAutofit/>
          </a:bodyPr>
          <a:lstStyle/>
          <a:p>
            <a:r>
              <a:rPr lang="de-DE" dirty="0"/>
              <a:t>KHG § 10: Entwicklungsauftrag zur Reform der Investitionsfinanzierung </a:t>
            </a:r>
          </a:p>
        </p:txBody>
      </p:sp>
      <p:sp>
        <p:nvSpPr>
          <p:cNvPr id="3" name="Inhaltsplatzhalter 2"/>
          <p:cNvSpPr>
            <a:spLocks noGrp="1"/>
          </p:cNvSpPr>
          <p:nvPr>
            <p:ph idx="1"/>
          </p:nvPr>
        </p:nvSpPr>
        <p:spPr>
          <a:xfrm>
            <a:off x="1649845" y="2154747"/>
            <a:ext cx="9047019" cy="5256585"/>
          </a:xfrm>
        </p:spPr>
        <p:txBody>
          <a:bodyPr>
            <a:noAutofit/>
          </a:bodyPr>
          <a:lstStyle/>
          <a:p>
            <a:pPr marL="342900" indent="-342900">
              <a:spcAft>
                <a:spcPts val="600"/>
              </a:spcAft>
              <a:buAutoNum type="arabicParenBoth"/>
            </a:pPr>
            <a:r>
              <a:rPr lang="de-DE" dirty="0"/>
              <a:t>Für in den Krankenhausplan eines Landes aufgenommene Krankenhäuser (…) wird eine Investitionsförderung durch leistungsorientierte Investitionspauschalen ermöglicht. </a:t>
            </a:r>
          </a:p>
          <a:p>
            <a:pPr marL="0" indent="0">
              <a:spcAft>
                <a:spcPts val="600"/>
              </a:spcAft>
              <a:buNone/>
            </a:pPr>
            <a:endParaRPr lang="de-DE" sz="1400" dirty="0"/>
          </a:p>
          <a:p>
            <a:pPr marL="0" indent="0">
              <a:spcAft>
                <a:spcPts val="600"/>
              </a:spcAft>
              <a:buNone/>
            </a:pPr>
            <a:endParaRPr lang="de-DE" sz="1600" i="1" dirty="0"/>
          </a:p>
          <a:p>
            <a:pPr>
              <a:spcAft>
                <a:spcPts val="600"/>
              </a:spcAft>
              <a:buFont typeface="Wingdings" panose="05000000000000000000" pitchFamily="2" charset="2"/>
              <a:buChar char="Ø"/>
            </a:pPr>
            <a:r>
              <a:rPr lang="de-DE" i="1" dirty="0">
                <a:solidFill>
                  <a:srgbClr val="FF0000"/>
                </a:solidFill>
              </a:rPr>
              <a:t>bundeseinheitliche Investitionsbewertungsrelationen ermittelt durch DRG-</a:t>
            </a:r>
            <a:r>
              <a:rPr lang="de-DE" i="1" dirty="0" err="1">
                <a:solidFill>
                  <a:srgbClr val="FF0000"/>
                </a:solidFill>
              </a:rPr>
              <a:t>Insitut</a:t>
            </a:r>
            <a:r>
              <a:rPr lang="de-DE" i="1" dirty="0">
                <a:solidFill>
                  <a:srgbClr val="FF0000"/>
                </a:solidFill>
              </a:rPr>
              <a:t> (</a:t>
            </a:r>
            <a:r>
              <a:rPr lang="de-DE" i="1" dirty="0" err="1">
                <a:solidFill>
                  <a:srgbClr val="FF0000"/>
                </a:solidFill>
              </a:rPr>
              <a:t>IneK</a:t>
            </a:r>
            <a:r>
              <a:rPr lang="de-DE" i="1" dirty="0">
                <a:solidFill>
                  <a:srgbClr val="FF0000"/>
                </a:solidFill>
              </a:rPr>
              <a:t>)</a:t>
            </a:r>
          </a:p>
          <a:p>
            <a:pPr>
              <a:spcAft>
                <a:spcPts val="600"/>
              </a:spcAft>
              <a:buFont typeface="Wingdings" panose="05000000000000000000" pitchFamily="2" charset="2"/>
              <a:buChar char="Ø"/>
            </a:pPr>
            <a:r>
              <a:rPr lang="de-DE" i="1" dirty="0">
                <a:solidFill>
                  <a:srgbClr val="FF0000"/>
                </a:solidFill>
              </a:rPr>
              <a:t> Investitionsfallwerte auf Landesebene</a:t>
            </a:r>
            <a:r>
              <a:rPr lang="de-DE" i="1" dirty="0"/>
              <a:t> </a:t>
            </a:r>
          </a:p>
          <a:p>
            <a:pPr>
              <a:spcAft>
                <a:spcPts val="600"/>
              </a:spcAft>
              <a:buFont typeface="Wingdings" panose="05000000000000000000" pitchFamily="2" charset="2"/>
              <a:buChar char="Ø"/>
            </a:pPr>
            <a:endParaRPr lang="de-DE" i="1" dirty="0"/>
          </a:p>
        </p:txBody>
      </p:sp>
      <p:sp>
        <p:nvSpPr>
          <p:cNvPr id="4" name="Foliennummernplatzhalter 3"/>
          <p:cNvSpPr>
            <a:spLocks noGrp="1"/>
          </p:cNvSpPr>
          <p:nvPr>
            <p:ph type="sldNum" sz="quarter" idx="12"/>
          </p:nvPr>
        </p:nvSpPr>
        <p:spPr/>
        <p:txBody>
          <a:bodyPr/>
          <a:lstStyle/>
          <a:p>
            <a:fld id="{C19B4F43-F875-4DDC-A304-8751A6B7BB1B}" type="slidenum">
              <a:rPr lang="de-DE" smtClean="0"/>
              <a:t>24</a:t>
            </a:fld>
            <a:endParaRPr lang="de-DE"/>
          </a:p>
        </p:txBody>
      </p:sp>
    </p:spTree>
    <p:extLst>
      <p:ext uri="{BB962C8B-B14F-4D97-AF65-F5344CB8AC3E}">
        <p14:creationId xmlns:p14="http://schemas.microsoft.com/office/powerpoint/2010/main" val="389670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524290"/>
            <a:ext cx="8229600" cy="1143000"/>
          </a:xfrm>
        </p:spPr>
        <p:txBody>
          <a:bodyPr>
            <a:normAutofit fontScale="90000"/>
          </a:bodyPr>
          <a:lstStyle/>
          <a:p>
            <a:r>
              <a:rPr lang="de-DE" dirty="0"/>
              <a:t>KHG § 12: Förderung von Vorhaben zur Verbesserung von Versorgungsstrukturen</a:t>
            </a:r>
            <a:r>
              <a:rPr lang="de-DE" dirty="0">
                <a:solidFill>
                  <a:srgbClr val="0070C0"/>
                </a:solidFill>
              </a:rPr>
              <a:t> </a:t>
            </a:r>
            <a:r>
              <a:rPr lang="de-DE" i="1" dirty="0">
                <a:solidFill>
                  <a:srgbClr val="00B050"/>
                </a:solidFill>
              </a:rPr>
              <a:t>(Abwrackprämie)</a:t>
            </a:r>
            <a:br>
              <a:rPr lang="de-DE" i="1" dirty="0">
                <a:solidFill>
                  <a:srgbClr val="00B050"/>
                </a:solidFill>
              </a:rPr>
            </a:br>
            <a:endParaRPr lang="de-DE" i="1" dirty="0">
              <a:solidFill>
                <a:srgbClr val="00B050"/>
              </a:solidFill>
            </a:endParaRPr>
          </a:p>
        </p:txBody>
      </p:sp>
      <p:sp>
        <p:nvSpPr>
          <p:cNvPr id="3" name="Inhaltsplatzhalter 2"/>
          <p:cNvSpPr>
            <a:spLocks noGrp="1"/>
          </p:cNvSpPr>
          <p:nvPr>
            <p:ph idx="1"/>
          </p:nvPr>
        </p:nvSpPr>
        <p:spPr>
          <a:xfrm>
            <a:off x="526473" y="2386482"/>
            <a:ext cx="10751127" cy="5616624"/>
          </a:xfrm>
        </p:spPr>
        <p:txBody>
          <a:bodyPr>
            <a:normAutofit/>
          </a:bodyPr>
          <a:lstStyle/>
          <a:p>
            <a:pPr marL="514350" indent="-514350">
              <a:buAutoNum type="arabicParenBoth"/>
            </a:pPr>
            <a:r>
              <a:rPr lang="de-DE" sz="2400" dirty="0"/>
              <a:t>Zur Förderung von Vorhaben der Länder zur Verbesserung der Strukturen in der Krankenhausversorgung wird </a:t>
            </a:r>
            <a:r>
              <a:rPr lang="de-DE" sz="2400" dirty="0" smtClean="0"/>
              <a:t>(…) aus </a:t>
            </a:r>
            <a:r>
              <a:rPr lang="de-DE" sz="2400" dirty="0"/>
              <a:t>Mitteln der Liquiditätsreserve des Gesundheitsfonds ein Fonds in Höhe von insgesamt 500 Millionen Euro errichtet (Strukturfonds). (…)</a:t>
            </a:r>
          </a:p>
          <a:p>
            <a:pPr marL="457200" lvl="1" indent="0">
              <a:buNone/>
            </a:pPr>
            <a:r>
              <a:rPr lang="de-DE" dirty="0"/>
              <a:t>Zweck des Strukturfonds ist insbesondere der Abbau von Überkapazitäten, die Konzentration von stationären Versorgungsangeboten und Standorten sowie die Umwandlung von Krankenhäusern in nicht akutstationäre örtliche Versorgungseinrichtungen </a:t>
            </a:r>
            <a:r>
              <a:rPr lang="de-DE" dirty="0" smtClean="0"/>
              <a:t>(…)</a:t>
            </a:r>
          </a:p>
          <a:p>
            <a:pPr marL="457200" lvl="1" indent="0">
              <a:buNone/>
            </a:pPr>
            <a:r>
              <a:rPr lang="de-DE" dirty="0"/>
              <a:t/>
            </a:r>
            <a:br>
              <a:rPr lang="de-DE" dirty="0"/>
            </a:br>
            <a:r>
              <a:rPr lang="de-DE" i="1" dirty="0"/>
              <a:t>Jedes Land kann seinen Anteil abrufen (Königsteiner Schlüssel) wenn es eine Kofinanzierung in gleicher Höhe erbringt, ohne seine laufenden Investitionskosten zu kürzen</a:t>
            </a:r>
          </a:p>
        </p:txBody>
      </p:sp>
      <p:sp>
        <p:nvSpPr>
          <p:cNvPr id="4" name="Foliennummernplatzhalter 3"/>
          <p:cNvSpPr>
            <a:spLocks noGrp="1"/>
          </p:cNvSpPr>
          <p:nvPr>
            <p:ph type="sldNum" sz="quarter" idx="12"/>
          </p:nvPr>
        </p:nvSpPr>
        <p:spPr/>
        <p:txBody>
          <a:bodyPr/>
          <a:lstStyle/>
          <a:p>
            <a:fld id="{C19B4F43-F875-4DDC-A304-8751A6B7BB1B}" type="slidenum">
              <a:rPr lang="de-DE" smtClean="0"/>
              <a:t>25</a:t>
            </a:fld>
            <a:endParaRPr lang="de-DE"/>
          </a:p>
        </p:txBody>
      </p:sp>
    </p:spTree>
    <p:extLst>
      <p:ext uri="{BB962C8B-B14F-4D97-AF65-F5344CB8AC3E}">
        <p14:creationId xmlns:p14="http://schemas.microsoft.com/office/powerpoint/2010/main" val="3115338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sz="6000" b="1" dirty="0"/>
              <a:t>KHG - Vorschriften über Krankenhauspflegesätze</a:t>
            </a:r>
          </a:p>
          <a:p>
            <a:pPr algn="ctr"/>
            <a:endParaRPr lang="de-DE" dirty="0"/>
          </a:p>
        </p:txBody>
      </p:sp>
      <p:sp>
        <p:nvSpPr>
          <p:cNvPr id="2" name="Foliennummernplatzhalter 1"/>
          <p:cNvSpPr>
            <a:spLocks noGrp="1"/>
          </p:cNvSpPr>
          <p:nvPr>
            <p:ph type="sldNum" sz="quarter" idx="12"/>
          </p:nvPr>
        </p:nvSpPr>
        <p:spPr/>
        <p:txBody>
          <a:bodyPr/>
          <a:lstStyle/>
          <a:p>
            <a:fld id="{C19B4F43-F875-4DDC-A304-8751A6B7BB1B}" type="slidenum">
              <a:rPr lang="de-DE" smtClean="0"/>
              <a:t>26</a:t>
            </a:fld>
            <a:endParaRPr lang="de-DE"/>
          </a:p>
        </p:txBody>
      </p:sp>
    </p:spTree>
    <p:extLst>
      <p:ext uri="{BB962C8B-B14F-4D97-AF65-F5344CB8AC3E}">
        <p14:creationId xmlns:p14="http://schemas.microsoft.com/office/powerpoint/2010/main" val="2527598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9173" y="145586"/>
            <a:ext cx="9012746" cy="1143000"/>
          </a:xfrm>
        </p:spPr>
        <p:txBody>
          <a:bodyPr>
            <a:normAutofit fontScale="90000"/>
          </a:bodyPr>
          <a:lstStyle/>
          <a:p>
            <a:r>
              <a:rPr lang="de-DE" sz="4000" dirty="0"/>
              <a:t>§ 17 Grundsätze für die Pflegesatzregelung</a:t>
            </a:r>
          </a:p>
        </p:txBody>
      </p:sp>
      <p:sp>
        <p:nvSpPr>
          <p:cNvPr id="3" name="Inhaltsplatzhalter 2"/>
          <p:cNvSpPr>
            <a:spLocks noGrp="1"/>
          </p:cNvSpPr>
          <p:nvPr>
            <p:ph idx="1"/>
          </p:nvPr>
        </p:nvSpPr>
        <p:spPr>
          <a:xfrm>
            <a:off x="971550" y="1626394"/>
            <a:ext cx="9982200" cy="5616624"/>
          </a:xfrm>
        </p:spPr>
        <p:txBody>
          <a:bodyPr>
            <a:noAutofit/>
          </a:bodyPr>
          <a:lstStyle/>
          <a:p>
            <a:pPr marL="0" indent="0">
              <a:spcAft>
                <a:spcPts val="1200"/>
              </a:spcAft>
              <a:buNone/>
            </a:pPr>
            <a:r>
              <a:rPr lang="de-DE" sz="3200" dirty="0"/>
              <a:t>Die Pflegesätze (…) sind </a:t>
            </a:r>
            <a:r>
              <a:rPr lang="de-DE" sz="3200" dirty="0">
                <a:solidFill>
                  <a:srgbClr val="FF0000"/>
                </a:solidFill>
              </a:rPr>
              <a:t>für alle Benutzer des Krankenhauses einheitlich</a:t>
            </a:r>
            <a:r>
              <a:rPr lang="de-DE" sz="3200" dirty="0"/>
              <a:t> zu berechnen. Die </a:t>
            </a:r>
            <a:r>
              <a:rPr lang="de-DE" sz="3200" dirty="0">
                <a:solidFill>
                  <a:srgbClr val="FF0000"/>
                </a:solidFill>
              </a:rPr>
              <a:t>Pflegesätze sind im Voraus </a:t>
            </a:r>
            <a:r>
              <a:rPr lang="de-DE" sz="3200" dirty="0"/>
              <a:t>zu bemessen. Bei der Ermittlung der Pflegesätze ist der </a:t>
            </a:r>
            <a:r>
              <a:rPr lang="de-DE" sz="3200" dirty="0">
                <a:solidFill>
                  <a:srgbClr val="FF0000"/>
                </a:solidFill>
              </a:rPr>
              <a:t>Grundsatz der Beitragssatzstabilität </a:t>
            </a:r>
            <a:r>
              <a:rPr lang="de-DE" sz="3200" dirty="0"/>
              <a:t>(§ 71 SGB 5) </a:t>
            </a:r>
            <a:r>
              <a:rPr lang="de-DE" sz="3200" dirty="0" smtClean="0"/>
              <a:t>(…) zu </a:t>
            </a:r>
            <a:r>
              <a:rPr lang="de-DE" sz="3200" dirty="0"/>
              <a:t>beachten. </a:t>
            </a:r>
            <a:r>
              <a:rPr lang="de-DE" sz="3200" b="1" dirty="0">
                <a:solidFill>
                  <a:srgbClr val="FF0000"/>
                </a:solidFill>
              </a:rPr>
              <a:t>Überschüsse verbleiben dem Krankenhaus; Verluste sind vom Krankenhaus zu tragen</a:t>
            </a:r>
            <a:r>
              <a:rPr lang="de-DE" sz="3200" b="1" dirty="0"/>
              <a:t>.</a:t>
            </a:r>
            <a:endParaRPr lang="de-DE" sz="3200" dirty="0"/>
          </a:p>
        </p:txBody>
      </p:sp>
      <p:sp>
        <p:nvSpPr>
          <p:cNvPr id="4" name="Foliennummernplatzhalter 3"/>
          <p:cNvSpPr>
            <a:spLocks noGrp="1"/>
          </p:cNvSpPr>
          <p:nvPr>
            <p:ph type="sldNum" sz="quarter" idx="12"/>
          </p:nvPr>
        </p:nvSpPr>
        <p:spPr/>
        <p:txBody>
          <a:bodyPr/>
          <a:lstStyle/>
          <a:p>
            <a:fld id="{C19B4F43-F875-4DDC-A304-8751A6B7BB1B}" type="slidenum">
              <a:rPr lang="de-DE" smtClean="0"/>
              <a:t>27</a:t>
            </a:fld>
            <a:endParaRPr lang="de-DE"/>
          </a:p>
        </p:txBody>
      </p:sp>
    </p:spTree>
    <p:extLst>
      <p:ext uri="{BB962C8B-B14F-4D97-AF65-F5344CB8AC3E}">
        <p14:creationId xmlns:p14="http://schemas.microsoft.com/office/powerpoint/2010/main" val="1719690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5171" y="0"/>
            <a:ext cx="10736283" cy="1143000"/>
          </a:xfrm>
        </p:spPr>
        <p:txBody>
          <a:bodyPr>
            <a:normAutofit/>
          </a:bodyPr>
          <a:lstStyle/>
          <a:p>
            <a:r>
              <a:rPr lang="de-DE" dirty="0"/>
              <a:t> § 17a Finanzierung der Ausbildungskosten</a:t>
            </a:r>
          </a:p>
        </p:txBody>
      </p:sp>
      <p:sp>
        <p:nvSpPr>
          <p:cNvPr id="3" name="Inhaltsplatzhalter 2"/>
          <p:cNvSpPr>
            <a:spLocks noGrp="1"/>
          </p:cNvSpPr>
          <p:nvPr>
            <p:ph idx="1"/>
          </p:nvPr>
        </p:nvSpPr>
        <p:spPr>
          <a:xfrm>
            <a:off x="900545" y="1339124"/>
            <a:ext cx="10390909" cy="5251722"/>
          </a:xfrm>
        </p:spPr>
        <p:txBody>
          <a:bodyPr>
            <a:noAutofit/>
          </a:bodyPr>
          <a:lstStyle/>
          <a:p>
            <a:r>
              <a:rPr lang="de-DE" sz="2200" dirty="0"/>
              <a:t>Prospektive Vereinbarung eines KH-individuellen Ausbildungsbudgets für ausbildende KHs auf Basis der Kosten der Ausbildungsstätten, Mehrkosten Ausbildungsvergütung (</a:t>
            </a:r>
            <a:r>
              <a:rPr lang="de-DE" sz="2200" dirty="0" err="1"/>
              <a:t>KPf</a:t>
            </a:r>
            <a:r>
              <a:rPr lang="de-DE" sz="2200" dirty="0"/>
              <a:t>: 9,5:1, </a:t>
            </a:r>
            <a:r>
              <a:rPr lang="de-DE" sz="2200" dirty="0" err="1"/>
              <a:t>KPfH</a:t>
            </a:r>
            <a:r>
              <a:rPr lang="de-DE" sz="2200" dirty="0"/>
              <a:t>: 6:1 - </a:t>
            </a:r>
            <a:r>
              <a:rPr lang="de-DE" sz="2200" dirty="0">
                <a:solidFill>
                  <a:srgbClr val="00B0F0"/>
                </a:solidFill>
              </a:rPr>
              <a:t>geplant: nicht im ersten Jahr</a:t>
            </a:r>
            <a:r>
              <a:rPr lang="de-DE" sz="2200" dirty="0"/>
              <a:t>) und Praxisanleitung</a:t>
            </a:r>
          </a:p>
          <a:p>
            <a:r>
              <a:rPr lang="de-DE" sz="2200" dirty="0"/>
              <a:t>Früher: Im folgenden Jahr ggf. Minder-/Mehrerlösausgleich = Spitzabrechnung, keine Gewinne/Verluste möglich. Ab 2010 Durchschnittskosten als Richtwerte, denen sich die Budgets annähern sollen </a:t>
            </a:r>
          </a:p>
          <a:p>
            <a:r>
              <a:rPr lang="de-DE" sz="2200" dirty="0"/>
              <a:t>Jetzt (</a:t>
            </a:r>
            <a:r>
              <a:rPr lang="de-DE" sz="2200" dirty="0" err="1"/>
              <a:t>Pflegeberufegesetz</a:t>
            </a:r>
            <a:r>
              <a:rPr lang="de-DE" sz="2200" dirty="0"/>
              <a:t>): Pauschalbudget (vereinbart auf Landesebene, außer Ausbildungsvergütung), keine Spitzabrechnung, Wenn Land oder Kassen und LKHG gemeinsam das beschließen ist auch Individualbudget (ohne Spitzabrechnung) möglich</a:t>
            </a:r>
          </a:p>
          <a:p>
            <a:r>
              <a:rPr lang="de-DE" sz="2200" dirty="0"/>
              <a:t>Landeseinheitlicher Ausbildungszuschlag (Gesamtkosten Ausbildung/Fälle) wird von allen KHs gegenüber Kassen erhoben und monatlich an Ausgleichsfonds abgeführt, zahlt gemeldeten Betrag monatlich an ausbildende Krankenhäuser aus.</a:t>
            </a:r>
          </a:p>
          <a:p>
            <a:r>
              <a:rPr lang="de-DE" sz="2200" dirty="0"/>
              <a:t>Schiedsstellenfähig, Zweckbindung, Nachweispflicht</a:t>
            </a:r>
          </a:p>
        </p:txBody>
      </p:sp>
      <p:sp>
        <p:nvSpPr>
          <p:cNvPr id="4" name="Foliennummernplatzhalter 3"/>
          <p:cNvSpPr>
            <a:spLocks noGrp="1"/>
          </p:cNvSpPr>
          <p:nvPr>
            <p:ph type="sldNum" sz="quarter" idx="12"/>
          </p:nvPr>
        </p:nvSpPr>
        <p:spPr/>
        <p:txBody>
          <a:bodyPr/>
          <a:lstStyle/>
          <a:p>
            <a:fld id="{C19B4F43-F875-4DDC-A304-8751A6B7BB1B}" type="slidenum">
              <a:rPr lang="de-DE" smtClean="0"/>
              <a:t>28</a:t>
            </a:fld>
            <a:endParaRPr lang="de-DE"/>
          </a:p>
        </p:txBody>
      </p:sp>
    </p:spTree>
    <p:extLst>
      <p:ext uri="{BB962C8B-B14F-4D97-AF65-F5344CB8AC3E}">
        <p14:creationId xmlns:p14="http://schemas.microsoft.com/office/powerpoint/2010/main" val="2945861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9266" y="-30480"/>
            <a:ext cx="8229600" cy="1143000"/>
          </a:xfrm>
        </p:spPr>
        <p:txBody>
          <a:bodyPr>
            <a:normAutofit/>
          </a:bodyPr>
          <a:lstStyle/>
          <a:p>
            <a:r>
              <a:rPr lang="de-DE" sz="2800" dirty="0"/>
              <a:t>§ 17b Einführung eines pauschalierenden Entgeltsystems für DRG-Krankenhäuser - 1</a:t>
            </a:r>
          </a:p>
        </p:txBody>
      </p:sp>
      <p:sp>
        <p:nvSpPr>
          <p:cNvPr id="3" name="Inhaltsplatzhalter 2"/>
          <p:cNvSpPr>
            <a:spLocks noGrp="1"/>
          </p:cNvSpPr>
          <p:nvPr>
            <p:ph idx="1"/>
          </p:nvPr>
        </p:nvSpPr>
        <p:spPr>
          <a:xfrm>
            <a:off x="401783" y="1472739"/>
            <a:ext cx="10972799" cy="5575544"/>
          </a:xfrm>
        </p:spPr>
        <p:txBody>
          <a:bodyPr>
            <a:noAutofit/>
          </a:bodyPr>
          <a:lstStyle/>
          <a:p>
            <a:pPr marL="0" indent="0">
              <a:buNone/>
            </a:pPr>
            <a:r>
              <a:rPr lang="de-DE" sz="2200" dirty="0"/>
              <a:t>Für die Vergütung der allgemeinen Krankenhausleistungen gilt ein </a:t>
            </a:r>
            <a:r>
              <a:rPr lang="de-DE" sz="2200" dirty="0">
                <a:solidFill>
                  <a:srgbClr val="FF0000"/>
                </a:solidFill>
              </a:rPr>
              <a:t>durchgängiges, leistungsorientiertes und pauschalierendes Vergütungssystem</a:t>
            </a:r>
            <a:r>
              <a:rPr lang="de-DE" sz="2200" dirty="0">
                <a:solidFill>
                  <a:srgbClr val="0070C0"/>
                </a:solidFill>
              </a:rPr>
              <a:t>. </a:t>
            </a:r>
            <a:r>
              <a:rPr lang="de-DE" sz="2200" dirty="0"/>
              <a:t>Das Vergütungssystem hat</a:t>
            </a:r>
            <a:r>
              <a:rPr lang="de-DE" sz="2200" dirty="0">
                <a:solidFill>
                  <a:srgbClr val="0070C0"/>
                </a:solidFill>
              </a:rPr>
              <a:t> </a:t>
            </a:r>
            <a:r>
              <a:rPr lang="de-DE" sz="2200" dirty="0">
                <a:solidFill>
                  <a:srgbClr val="FF0000"/>
                </a:solidFill>
              </a:rPr>
              <a:t>Komplexitäten und Komorbiditäten </a:t>
            </a:r>
            <a:r>
              <a:rPr lang="de-DE" sz="2200" dirty="0"/>
              <a:t>abzubilden; sein Differenzierungsgrad soll </a:t>
            </a:r>
            <a:r>
              <a:rPr lang="de-DE" sz="2200" dirty="0">
                <a:solidFill>
                  <a:srgbClr val="FF0000"/>
                </a:solidFill>
              </a:rPr>
              <a:t>praktikabel </a:t>
            </a:r>
            <a:r>
              <a:rPr lang="de-DE" sz="2200" dirty="0"/>
              <a:t>sein. </a:t>
            </a:r>
          </a:p>
          <a:p>
            <a:pPr marL="0" indent="0">
              <a:buNone/>
            </a:pPr>
            <a:r>
              <a:rPr lang="de-DE" sz="2200" dirty="0"/>
              <a:t>Die</a:t>
            </a:r>
            <a:r>
              <a:rPr lang="de-DE" sz="2200" dirty="0">
                <a:solidFill>
                  <a:srgbClr val="0070C0"/>
                </a:solidFill>
              </a:rPr>
              <a:t> </a:t>
            </a:r>
            <a:r>
              <a:rPr lang="de-DE" sz="2200" dirty="0">
                <a:solidFill>
                  <a:srgbClr val="FF0000"/>
                </a:solidFill>
              </a:rPr>
              <a:t>Fallgruppen und ihre Bewertungsrelationen </a:t>
            </a:r>
            <a:r>
              <a:rPr lang="de-DE" sz="2200" dirty="0"/>
              <a:t>sind </a:t>
            </a:r>
            <a:r>
              <a:rPr lang="de-DE" sz="2200" dirty="0">
                <a:solidFill>
                  <a:srgbClr val="FF0000"/>
                </a:solidFill>
              </a:rPr>
              <a:t>bundeseinheitlich</a:t>
            </a:r>
            <a:r>
              <a:rPr lang="de-DE" sz="2200" dirty="0">
                <a:solidFill>
                  <a:srgbClr val="0070C0"/>
                </a:solidFill>
              </a:rPr>
              <a:t> </a:t>
            </a:r>
            <a:r>
              <a:rPr lang="de-DE" sz="2200" dirty="0"/>
              <a:t>festzulegen. Die Bewertungsrelationen sind als </a:t>
            </a:r>
            <a:r>
              <a:rPr lang="de-DE" sz="2200" dirty="0">
                <a:solidFill>
                  <a:srgbClr val="FF0000"/>
                </a:solidFill>
              </a:rPr>
              <a:t>Relativgewichte</a:t>
            </a:r>
            <a:r>
              <a:rPr lang="de-DE" sz="2200" dirty="0">
                <a:solidFill>
                  <a:srgbClr val="0070C0"/>
                </a:solidFill>
              </a:rPr>
              <a:t> </a:t>
            </a:r>
            <a:r>
              <a:rPr lang="de-DE" sz="2200" dirty="0"/>
              <a:t>auf eine </a:t>
            </a:r>
            <a:r>
              <a:rPr lang="de-DE" sz="2200" dirty="0">
                <a:solidFill>
                  <a:srgbClr val="FF0000"/>
                </a:solidFill>
              </a:rPr>
              <a:t>Bezugsleistung</a:t>
            </a:r>
            <a:r>
              <a:rPr lang="de-DE" sz="2200" dirty="0">
                <a:solidFill>
                  <a:srgbClr val="0070C0"/>
                </a:solidFill>
              </a:rPr>
              <a:t> </a:t>
            </a:r>
            <a:r>
              <a:rPr lang="de-DE" sz="2200" dirty="0"/>
              <a:t>zu definieren; sie sind für Leistungen, bei denen </a:t>
            </a:r>
            <a:r>
              <a:rPr lang="de-DE" sz="2200" dirty="0">
                <a:solidFill>
                  <a:srgbClr val="FF0000"/>
                </a:solidFill>
              </a:rPr>
              <a:t>in erhöhtem Maße wirtschaftlich begründete Fallzahlsteigerungen </a:t>
            </a:r>
            <a:r>
              <a:rPr lang="de-DE" sz="2200" dirty="0"/>
              <a:t>eingetreten oder zu erwarten sind</a:t>
            </a:r>
            <a:r>
              <a:rPr lang="de-DE" sz="2200" dirty="0">
                <a:solidFill>
                  <a:srgbClr val="0070C0"/>
                </a:solidFill>
              </a:rPr>
              <a:t>, </a:t>
            </a:r>
            <a:r>
              <a:rPr lang="de-DE" sz="2200" dirty="0">
                <a:solidFill>
                  <a:srgbClr val="FF0000"/>
                </a:solidFill>
              </a:rPr>
              <a:t>gezielt abzusenken </a:t>
            </a:r>
            <a:r>
              <a:rPr lang="de-DE" sz="2200" dirty="0"/>
              <a:t>oder</a:t>
            </a:r>
            <a:r>
              <a:rPr lang="de-DE" sz="2200" dirty="0">
                <a:solidFill>
                  <a:srgbClr val="0070C0"/>
                </a:solidFill>
              </a:rPr>
              <a:t> </a:t>
            </a:r>
            <a:r>
              <a:rPr lang="de-DE" sz="2200" dirty="0">
                <a:solidFill>
                  <a:srgbClr val="FF0000"/>
                </a:solidFill>
              </a:rPr>
              <a:t>in Abhängigkeit von der Fallzahl bei diesen Leistungen abgestuft </a:t>
            </a:r>
            <a:r>
              <a:rPr lang="de-DE" sz="2200" dirty="0"/>
              <a:t>vorzugeben.</a:t>
            </a:r>
          </a:p>
          <a:p>
            <a:pPr marL="0" indent="0">
              <a:buNone/>
            </a:pPr>
            <a:r>
              <a:rPr lang="de-DE" sz="2200" dirty="0"/>
              <a:t>Um mögliche Fehlanreize durch eine systematische </a:t>
            </a:r>
            <a:r>
              <a:rPr lang="de-DE" sz="2200" dirty="0">
                <a:solidFill>
                  <a:srgbClr val="FF0000"/>
                </a:solidFill>
              </a:rPr>
              <a:t>Übervergütung der Sachkostenanteile </a:t>
            </a:r>
            <a:r>
              <a:rPr lang="de-DE" sz="2200" dirty="0"/>
              <a:t>bei voll- und teilstationären Leistungen jährlich zu analysieren und geeignete Maßnahmen zum</a:t>
            </a:r>
            <a:r>
              <a:rPr lang="de-DE" sz="2200" dirty="0">
                <a:solidFill>
                  <a:srgbClr val="0070C0"/>
                </a:solidFill>
              </a:rPr>
              <a:t> </a:t>
            </a:r>
            <a:r>
              <a:rPr lang="de-DE" sz="2200" dirty="0">
                <a:solidFill>
                  <a:srgbClr val="FF0000"/>
                </a:solidFill>
              </a:rPr>
              <a:t>Abbau</a:t>
            </a:r>
            <a:r>
              <a:rPr lang="de-DE" sz="2200" dirty="0">
                <a:solidFill>
                  <a:srgbClr val="0070C0"/>
                </a:solidFill>
              </a:rPr>
              <a:t> </a:t>
            </a:r>
            <a:r>
              <a:rPr lang="de-DE" sz="2200" dirty="0"/>
              <a:t>vorhandener Übervergütung zu ergreifen, sind auf der Grundlage eines Konzepts des DRG-Instituts (…) </a:t>
            </a:r>
            <a:r>
              <a:rPr lang="de-DE" sz="2200" dirty="0">
                <a:solidFill>
                  <a:srgbClr val="FF0000"/>
                </a:solidFill>
              </a:rPr>
              <a:t>sachgerechte Korrekturen der Bewertungsrelationen </a:t>
            </a:r>
            <a:r>
              <a:rPr lang="de-DE" sz="2200" dirty="0"/>
              <a:t>der Fallpauschalen zu vereinbaren;</a:t>
            </a:r>
          </a:p>
        </p:txBody>
      </p:sp>
      <p:sp>
        <p:nvSpPr>
          <p:cNvPr id="4" name="Foliennummernplatzhalter 3"/>
          <p:cNvSpPr>
            <a:spLocks noGrp="1"/>
          </p:cNvSpPr>
          <p:nvPr>
            <p:ph type="sldNum" sz="quarter" idx="12"/>
          </p:nvPr>
        </p:nvSpPr>
        <p:spPr/>
        <p:txBody>
          <a:bodyPr/>
          <a:lstStyle/>
          <a:p>
            <a:fld id="{C19B4F43-F875-4DDC-A304-8751A6B7BB1B}" type="slidenum">
              <a:rPr lang="de-DE" smtClean="0"/>
              <a:t>29</a:t>
            </a:fld>
            <a:endParaRPr lang="de-DE" dirty="0"/>
          </a:p>
        </p:txBody>
      </p:sp>
    </p:spTree>
    <p:extLst>
      <p:ext uri="{BB962C8B-B14F-4D97-AF65-F5344CB8AC3E}">
        <p14:creationId xmlns:p14="http://schemas.microsoft.com/office/powerpoint/2010/main" val="936996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0FAFAD9-29ED-48C9-8E79-768303096CB5}"/>
              </a:ext>
            </a:extLst>
          </p:cNvPr>
          <p:cNvSpPr>
            <a:spLocks noGrp="1"/>
          </p:cNvSpPr>
          <p:nvPr>
            <p:ph type="title"/>
          </p:nvPr>
        </p:nvSpPr>
        <p:spPr>
          <a:xfrm>
            <a:off x="707572" y="2511651"/>
            <a:ext cx="10515600" cy="1325563"/>
          </a:xfrm>
        </p:spPr>
        <p:txBody>
          <a:bodyPr>
            <a:normAutofit fontScale="90000"/>
          </a:bodyPr>
          <a:lstStyle/>
          <a:p>
            <a:pPr lvl="0">
              <a:spcBef>
                <a:spcPts val="1800"/>
              </a:spcBef>
            </a:pPr>
            <a:r>
              <a:rPr lang="de-DE" sz="7200" dirty="0"/>
              <a:t>SGB 5</a:t>
            </a:r>
            <a:br>
              <a:rPr lang="de-DE" sz="7200" dirty="0"/>
            </a:br>
            <a:r>
              <a:rPr lang="de-DE" sz="7200" dirty="0"/>
              <a:t/>
            </a:r>
            <a:br>
              <a:rPr lang="de-DE" sz="7200" dirty="0"/>
            </a:br>
            <a:r>
              <a:rPr lang="de-DE" sz="7200" dirty="0"/>
              <a:t>„Gesetzliche Krankenversicherung“</a:t>
            </a:r>
            <a:br>
              <a:rPr lang="de-DE" sz="7200" dirty="0"/>
            </a:br>
            <a:r>
              <a:rPr lang="de-DE" sz="7200" dirty="0"/>
              <a:t/>
            </a:r>
            <a:br>
              <a:rPr lang="de-DE" sz="7200" dirty="0"/>
            </a:br>
            <a:r>
              <a:rPr lang="de-DE" sz="3200" b="0" u="none" dirty="0">
                <a:solidFill>
                  <a:prstClr val="black"/>
                </a:solidFill>
              </a:rPr>
              <a:t>(Bis 1989 Reichsversicherungsordnung)</a:t>
            </a:r>
            <a:br>
              <a:rPr lang="de-DE" sz="3200" b="0" u="none" dirty="0">
                <a:solidFill>
                  <a:prstClr val="black"/>
                </a:solidFill>
              </a:rPr>
            </a:br>
            <a:endParaRPr lang="de-DE" sz="7200" dirty="0"/>
          </a:p>
        </p:txBody>
      </p:sp>
      <p:sp>
        <p:nvSpPr>
          <p:cNvPr id="4" name="Foliennummernplatzhalter 3">
            <a:extLst>
              <a:ext uri="{FF2B5EF4-FFF2-40B4-BE49-F238E27FC236}">
                <a16:creationId xmlns:a16="http://schemas.microsoft.com/office/drawing/2014/main" xmlns="" id="{26AE737B-B613-4AE6-8ECC-E505D0EA1CF3}"/>
              </a:ext>
            </a:extLst>
          </p:cNvPr>
          <p:cNvSpPr>
            <a:spLocks noGrp="1"/>
          </p:cNvSpPr>
          <p:nvPr>
            <p:ph type="sldNum" sz="quarter" idx="12"/>
          </p:nvPr>
        </p:nvSpPr>
        <p:spPr/>
        <p:txBody>
          <a:bodyPr/>
          <a:lstStyle/>
          <a:p>
            <a:fld id="{B0DC4106-D9F5-4DCC-B15D-428545D275B1}" type="slidenum">
              <a:rPr lang="de-DE" smtClean="0"/>
              <a:pPr/>
              <a:t>3</a:t>
            </a:fld>
            <a:endParaRPr lang="de-DE"/>
          </a:p>
        </p:txBody>
      </p:sp>
    </p:spTree>
    <p:extLst>
      <p:ext uri="{BB962C8B-B14F-4D97-AF65-F5344CB8AC3E}">
        <p14:creationId xmlns:p14="http://schemas.microsoft.com/office/powerpoint/2010/main" val="3297577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99266" y="20838"/>
            <a:ext cx="8229600" cy="1143000"/>
          </a:xfrm>
        </p:spPr>
        <p:txBody>
          <a:bodyPr>
            <a:normAutofit/>
          </a:bodyPr>
          <a:lstStyle/>
          <a:p>
            <a:r>
              <a:rPr lang="de-DE" sz="2800" dirty="0"/>
              <a:t>§ 17b Einführung eines pauschalierenden Entgeltsystems für DRG-Krankenhäuser - 2</a:t>
            </a:r>
          </a:p>
        </p:txBody>
      </p:sp>
      <p:sp>
        <p:nvSpPr>
          <p:cNvPr id="3" name="Inhaltsplatzhalter 2"/>
          <p:cNvSpPr>
            <a:spLocks noGrp="1"/>
          </p:cNvSpPr>
          <p:nvPr>
            <p:ph idx="1"/>
          </p:nvPr>
        </p:nvSpPr>
        <p:spPr>
          <a:xfrm>
            <a:off x="457200" y="1412776"/>
            <a:ext cx="11388435" cy="4920934"/>
          </a:xfrm>
        </p:spPr>
        <p:txBody>
          <a:bodyPr>
            <a:noAutofit/>
          </a:bodyPr>
          <a:lstStyle/>
          <a:p>
            <a:pPr marL="0" indent="0">
              <a:buNone/>
            </a:pPr>
            <a:r>
              <a:rPr lang="de-DE" sz="2400" i="1" dirty="0"/>
              <a:t>In eng begrenzten Ausnahmefällen </a:t>
            </a:r>
            <a:r>
              <a:rPr lang="de-DE" sz="2400" i="1" dirty="0">
                <a:solidFill>
                  <a:srgbClr val="FF0000"/>
                </a:solidFill>
              </a:rPr>
              <a:t>Zusatzentgelte</a:t>
            </a:r>
            <a:r>
              <a:rPr lang="de-DE" sz="2400" i="1" dirty="0"/>
              <a:t> für Leistungen, Leistungskomplexe oder Arzneimittel vereinbart in Entgeltkatalog auf Bundesebene oder krankenhausindividuell.</a:t>
            </a:r>
          </a:p>
          <a:p>
            <a:pPr marL="0" indent="0">
              <a:spcBef>
                <a:spcPts val="600"/>
              </a:spcBef>
              <a:buNone/>
            </a:pPr>
            <a:r>
              <a:rPr lang="de-DE" sz="2400" i="1" dirty="0">
                <a:solidFill>
                  <a:srgbClr val="FF0000"/>
                </a:solidFill>
              </a:rPr>
              <a:t>Zu- oder Abschläge </a:t>
            </a:r>
            <a:r>
              <a:rPr lang="de-DE" sz="2400" i="1" dirty="0"/>
              <a:t>insbesondere für</a:t>
            </a:r>
          </a:p>
          <a:p>
            <a:pPr marL="914400" lvl="1" indent="-457200">
              <a:spcBef>
                <a:spcPts val="600"/>
              </a:spcBef>
              <a:buAutoNum type="arabicPeriod"/>
            </a:pPr>
            <a:r>
              <a:rPr lang="de-DE" i="1" dirty="0"/>
              <a:t>die Notfallversorgung,</a:t>
            </a:r>
          </a:p>
          <a:p>
            <a:pPr marL="914400" lvl="1" indent="-457200">
              <a:spcBef>
                <a:spcPts val="600"/>
              </a:spcBef>
              <a:buAutoNum type="arabicPeriod"/>
            </a:pPr>
            <a:r>
              <a:rPr lang="de-DE" i="1" dirty="0"/>
              <a:t>die besonderen Aufgaben von Zentren</a:t>
            </a:r>
          </a:p>
          <a:p>
            <a:pPr marL="914400" lvl="1" indent="-457200">
              <a:spcBef>
                <a:spcPts val="600"/>
              </a:spcBef>
              <a:buAutoNum type="arabicPeriod"/>
            </a:pPr>
            <a:r>
              <a:rPr lang="de-DE" i="1" dirty="0"/>
              <a:t>Leistungen oder Leistungsbereiche mit außerordentlich guter oder unzureichender Qualität,</a:t>
            </a:r>
          </a:p>
          <a:p>
            <a:pPr marL="914400" lvl="1" indent="-457200">
              <a:spcBef>
                <a:spcPts val="600"/>
              </a:spcBef>
              <a:buAutoNum type="arabicPeriod"/>
            </a:pPr>
            <a:r>
              <a:rPr lang="de-DE" i="1" dirty="0"/>
              <a:t>Beteiligung der Krankenhäuser an Maßnahmen zur Qualitätssicherung</a:t>
            </a:r>
          </a:p>
          <a:p>
            <a:pPr marL="914400" lvl="1" indent="-457200">
              <a:spcBef>
                <a:spcPts val="600"/>
              </a:spcBef>
              <a:buAutoNum type="arabicPeriod"/>
            </a:pPr>
            <a:r>
              <a:rPr lang="de-DE" i="1" dirty="0"/>
              <a:t>befristete Zuschläge für die Finanzierung von Mehrkosten aufgrund von Richtlinien des Gemeinsamen Bundesausschusses,</a:t>
            </a:r>
          </a:p>
          <a:p>
            <a:pPr marL="914400" lvl="1" indent="-457200">
              <a:spcBef>
                <a:spcPts val="600"/>
              </a:spcBef>
              <a:buAutoNum type="arabicPeriod"/>
            </a:pPr>
            <a:r>
              <a:rPr lang="de-DE" i="1" dirty="0"/>
              <a:t>die Finanzierung der Sicherstellung einer für die Versorgung der Bevölkerung notwendigen Vorhaltung von Leistungen,</a:t>
            </a:r>
          </a:p>
          <a:p>
            <a:pPr marL="914400" lvl="1" indent="-457200">
              <a:spcBef>
                <a:spcPts val="600"/>
              </a:spcBef>
              <a:buAutoNum type="arabicPeriod"/>
            </a:pPr>
            <a:r>
              <a:rPr lang="de-DE" i="1" dirty="0"/>
              <a:t>die Aufnahme von Begleitpersonen</a:t>
            </a:r>
            <a:endParaRPr lang="de-DE" sz="2000" i="1" dirty="0">
              <a:solidFill>
                <a:srgbClr val="0070C0"/>
              </a:solidFill>
            </a:endParaRPr>
          </a:p>
        </p:txBody>
      </p:sp>
      <p:sp>
        <p:nvSpPr>
          <p:cNvPr id="4" name="Foliennummernplatzhalter 3"/>
          <p:cNvSpPr>
            <a:spLocks noGrp="1"/>
          </p:cNvSpPr>
          <p:nvPr>
            <p:ph type="sldNum" sz="quarter" idx="12"/>
          </p:nvPr>
        </p:nvSpPr>
        <p:spPr/>
        <p:txBody>
          <a:bodyPr/>
          <a:lstStyle/>
          <a:p>
            <a:fld id="{C19B4F43-F875-4DDC-A304-8751A6B7BB1B}" type="slidenum">
              <a:rPr lang="de-DE" smtClean="0"/>
              <a:t>30</a:t>
            </a:fld>
            <a:endParaRPr lang="de-DE"/>
          </a:p>
        </p:txBody>
      </p:sp>
    </p:spTree>
    <p:extLst>
      <p:ext uri="{BB962C8B-B14F-4D97-AF65-F5344CB8AC3E}">
        <p14:creationId xmlns:p14="http://schemas.microsoft.com/office/powerpoint/2010/main" val="1309265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54381" y="310243"/>
            <a:ext cx="10515600" cy="1325563"/>
          </a:xfrm>
          <a:noFill/>
        </p:spPr>
        <p:txBody>
          <a:bodyPr>
            <a:normAutofit fontScale="90000"/>
          </a:bodyPr>
          <a:lstStyle/>
          <a:p>
            <a:r>
              <a:rPr lang="de-DE" dirty="0"/>
              <a:t>§ 17d Einführung eines pauschalierenden Entgeltsystems für psychiatrische und psychosomatische Einrichtungen  </a:t>
            </a:r>
            <a:r>
              <a:rPr lang="de-DE" i="1" dirty="0">
                <a:solidFill>
                  <a:srgbClr val="00B050"/>
                </a:solidFill>
              </a:rPr>
              <a:t>(PEPP)</a:t>
            </a:r>
            <a:endParaRPr lang="de-DE" dirty="0"/>
          </a:p>
        </p:txBody>
      </p:sp>
      <p:sp>
        <p:nvSpPr>
          <p:cNvPr id="3" name="Inhaltsplatzhalter 2"/>
          <p:cNvSpPr>
            <a:spLocks noGrp="1"/>
          </p:cNvSpPr>
          <p:nvPr>
            <p:ph idx="1"/>
          </p:nvPr>
        </p:nvSpPr>
        <p:spPr>
          <a:xfrm>
            <a:off x="354381" y="1877786"/>
            <a:ext cx="11630722" cy="4669971"/>
          </a:xfrm>
        </p:spPr>
        <p:txBody>
          <a:bodyPr>
            <a:normAutofit fontScale="77500" lnSpcReduction="20000"/>
          </a:bodyPr>
          <a:lstStyle/>
          <a:p>
            <a:r>
              <a:rPr lang="de-DE" sz="4000" b="1" u="sng" dirty="0">
                <a:solidFill>
                  <a:prstClr val="black"/>
                </a:solidFill>
              </a:rPr>
              <a:t>Was ist PEPP?</a:t>
            </a:r>
          </a:p>
          <a:p>
            <a:r>
              <a:rPr lang="de-DE" dirty="0"/>
              <a:t>Bisher gab es ein „flexibles Budget“ und tagesgleiche Pflegesätze (als Abrechnungseinheit). Das Gesamtbudget war gedeckelt (§71 SGB5) und bei Minder-/Mehrerlösen (im Vergleich zum vereinbarten Budget) gab es Zuschläge/Abschläge. Gewinne waren möglich, keine Spitzabrechnung am Jahresende. Kein Selbstkostendeckungsprinzip.</a:t>
            </a:r>
          </a:p>
          <a:p>
            <a:r>
              <a:rPr lang="de-DE" dirty="0"/>
              <a:t>Mit PEPP war die Umstellung auf ein DRG-ähnliches System geplant:</a:t>
            </a:r>
          </a:p>
          <a:p>
            <a:pPr lvl="1"/>
            <a:r>
              <a:rPr lang="de-DE" dirty="0">
                <a:solidFill>
                  <a:srgbClr val="FF0000"/>
                </a:solidFill>
              </a:rPr>
              <a:t>Bildung von Patienten-Gruppen nach </a:t>
            </a:r>
            <a:r>
              <a:rPr lang="de-DE" dirty="0" err="1">
                <a:solidFill>
                  <a:srgbClr val="FF0000"/>
                </a:solidFill>
              </a:rPr>
              <a:t>ICD+OPS+Psych-PV-Behandlungsbereich</a:t>
            </a:r>
            <a:endParaRPr lang="de-DE" dirty="0">
              <a:solidFill>
                <a:srgbClr val="FF0000"/>
              </a:solidFill>
            </a:endParaRPr>
          </a:p>
          <a:p>
            <a:pPr lvl="1"/>
            <a:r>
              <a:rPr lang="de-DE" dirty="0">
                <a:solidFill>
                  <a:srgbClr val="FF0000"/>
                </a:solidFill>
              </a:rPr>
              <a:t>Ermittlung Kosten pro Tag</a:t>
            </a:r>
          </a:p>
          <a:p>
            <a:pPr lvl="1"/>
            <a:r>
              <a:rPr lang="de-DE" dirty="0">
                <a:solidFill>
                  <a:srgbClr val="FF0000"/>
                </a:solidFill>
              </a:rPr>
              <a:t>Bildung von Tagespauschalen (als Relativgewichte)</a:t>
            </a:r>
          </a:p>
          <a:p>
            <a:pPr lvl="1"/>
            <a:r>
              <a:rPr lang="de-DE" dirty="0">
                <a:solidFill>
                  <a:srgbClr val="FF0000"/>
                </a:solidFill>
              </a:rPr>
              <a:t>Degression der TP nach Verweildauer</a:t>
            </a:r>
          </a:p>
          <a:p>
            <a:pPr lvl="1"/>
            <a:r>
              <a:rPr lang="de-DE" dirty="0">
                <a:solidFill>
                  <a:srgbClr val="FF0000"/>
                </a:solidFill>
              </a:rPr>
              <a:t>Es gibt auch Zu- und Abschläge für Qualität usw. wie KHG</a:t>
            </a:r>
          </a:p>
          <a:p>
            <a:pPr lvl="1"/>
            <a:r>
              <a:rPr lang="de-DE" dirty="0">
                <a:solidFill>
                  <a:srgbClr val="FF0000"/>
                </a:solidFill>
              </a:rPr>
              <a:t>Möglichkeit der Vereinbarung von zusätzlichen Entgelten (Leistung (noch) nicht abgebildet, regionale und strukturelle Besonderheiten</a:t>
            </a:r>
          </a:p>
          <a:p>
            <a:endParaRPr lang="de-DE" dirty="0"/>
          </a:p>
          <a:p>
            <a:pPr>
              <a:buFont typeface="Wingdings" panose="05000000000000000000" pitchFamily="2" charset="2"/>
              <a:buChar char="Ø"/>
            </a:pPr>
            <a:r>
              <a:rPr lang="de-DE" sz="4800" b="1" dirty="0" err="1">
                <a:solidFill>
                  <a:srgbClr val="FF0000"/>
                </a:solidFill>
              </a:rPr>
              <a:t>PsychVVG</a:t>
            </a:r>
            <a:r>
              <a:rPr lang="de-DE" sz="4800" b="1" dirty="0">
                <a:solidFill>
                  <a:srgbClr val="FF0000"/>
                </a:solidFill>
              </a:rPr>
              <a:t> (teilweise Umkehr)</a:t>
            </a:r>
          </a:p>
        </p:txBody>
      </p:sp>
      <p:sp>
        <p:nvSpPr>
          <p:cNvPr id="5" name="Foliennummernplatzhalter 4"/>
          <p:cNvSpPr>
            <a:spLocks noGrp="1"/>
          </p:cNvSpPr>
          <p:nvPr>
            <p:ph type="sldNum" sz="quarter" idx="12"/>
          </p:nvPr>
        </p:nvSpPr>
        <p:spPr/>
        <p:txBody>
          <a:bodyPr/>
          <a:lstStyle/>
          <a:p>
            <a:fld id="{872488E8-88B4-4261-8FF3-C3BA3F653199}" type="slidenum">
              <a:rPr lang="de-DE" smtClean="0"/>
              <a:t>31</a:t>
            </a:fld>
            <a:endParaRPr lang="de-DE"/>
          </a:p>
        </p:txBody>
      </p:sp>
    </p:spTree>
    <p:extLst>
      <p:ext uri="{BB962C8B-B14F-4D97-AF65-F5344CB8AC3E}">
        <p14:creationId xmlns:p14="http://schemas.microsoft.com/office/powerpoint/2010/main" val="4108020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381" y="310243"/>
            <a:ext cx="10515600" cy="1325563"/>
          </a:xfrm>
          <a:noFill/>
        </p:spPr>
        <p:txBody>
          <a:bodyPr>
            <a:normAutofit fontScale="90000"/>
          </a:bodyPr>
          <a:lstStyle/>
          <a:p>
            <a:r>
              <a:rPr lang="de-DE" dirty="0"/>
              <a:t>§ 17d Einführung eines pauschalierenden Entgeltsystems für psychiatrische und psychosomatische Einrichtungen  </a:t>
            </a:r>
            <a:r>
              <a:rPr lang="de-DE" i="1" dirty="0">
                <a:solidFill>
                  <a:srgbClr val="00B050"/>
                </a:solidFill>
              </a:rPr>
              <a:t>(PEPP)</a:t>
            </a:r>
            <a:endParaRPr lang="de-DE" dirty="0"/>
          </a:p>
        </p:txBody>
      </p:sp>
      <p:sp>
        <p:nvSpPr>
          <p:cNvPr id="3" name="Inhaltsplatzhalter 2"/>
          <p:cNvSpPr>
            <a:spLocks noGrp="1"/>
          </p:cNvSpPr>
          <p:nvPr>
            <p:ph idx="1"/>
          </p:nvPr>
        </p:nvSpPr>
        <p:spPr>
          <a:xfrm>
            <a:off x="354381" y="1877786"/>
            <a:ext cx="11630722" cy="4669971"/>
          </a:xfrm>
        </p:spPr>
        <p:txBody>
          <a:bodyPr>
            <a:normAutofit/>
          </a:bodyPr>
          <a:lstStyle/>
          <a:p>
            <a:pPr>
              <a:buFont typeface="Wingdings" panose="05000000000000000000" pitchFamily="2" charset="2"/>
              <a:buChar char="Ø"/>
            </a:pPr>
            <a:r>
              <a:rPr lang="de-DE" sz="4000" b="1" dirty="0" err="1">
                <a:solidFill>
                  <a:srgbClr val="FF0000"/>
                </a:solidFill>
              </a:rPr>
              <a:t>Ursrpünglich</a:t>
            </a:r>
            <a:r>
              <a:rPr lang="de-DE" sz="4000" b="1" dirty="0">
                <a:solidFill>
                  <a:srgbClr val="FF0000"/>
                </a:solidFill>
              </a:rPr>
              <a:t> geplant: Einführung von DRGs auch in der Psychiatrie (PEPP) und Abschaffung </a:t>
            </a:r>
            <a:r>
              <a:rPr lang="de-DE" sz="4000" b="1" dirty="0" err="1">
                <a:solidFill>
                  <a:srgbClr val="FF0000"/>
                </a:solidFill>
              </a:rPr>
              <a:t>Psych</a:t>
            </a:r>
            <a:r>
              <a:rPr lang="de-DE" sz="4000" b="1" dirty="0">
                <a:solidFill>
                  <a:srgbClr val="FF0000"/>
                </a:solidFill>
              </a:rPr>
              <a:t>-PV </a:t>
            </a:r>
          </a:p>
          <a:p>
            <a:pPr>
              <a:buFont typeface="Wingdings" panose="05000000000000000000" pitchFamily="2" charset="2"/>
              <a:buChar char="Ø"/>
            </a:pPr>
            <a:endParaRPr lang="de-DE" sz="4000" b="1" dirty="0">
              <a:solidFill>
                <a:srgbClr val="FF0000"/>
              </a:solidFill>
            </a:endParaRPr>
          </a:p>
          <a:p>
            <a:pPr>
              <a:buFont typeface="Wingdings" panose="05000000000000000000" pitchFamily="2" charset="2"/>
              <a:buChar char="Ø"/>
            </a:pPr>
            <a:r>
              <a:rPr lang="de-DE" sz="4000" b="1" dirty="0">
                <a:solidFill>
                  <a:srgbClr val="FF0000"/>
                </a:solidFill>
              </a:rPr>
              <a:t> </a:t>
            </a:r>
            <a:r>
              <a:rPr lang="de-DE" sz="4000" b="1" dirty="0" err="1">
                <a:solidFill>
                  <a:srgbClr val="FF0000"/>
                </a:solidFill>
              </a:rPr>
              <a:t>PsychVVG</a:t>
            </a:r>
            <a:r>
              <a:rPr lang="de-DE" sz="4000" b="1" dirty="0">
                <a:solidFill>
                  <a:srgbClr val="FF0000"/>
                </a:solidFill>
              </a:rPr>
              <a:t> (teilweise Umkehr): jetzt Mischsystem aus kh-individuellem Budget (mit </a:t>
            </a:r>
            <a:r>
              <a:rPr lang="de-DE" sz="4000" b="1" dirty="0" err="1">
                <a:solidFill>
                  <a:srgbClr val="FF0000"/>
                </a:solidFill>
              </a:rPr>
              <a:t>Psych</a:t>
            </a:r>
            <a:r>
              <a:rPr lang="de-DE" sz="4000" b="1" dirty="0">
                <a:solidFill>
                  <a:srgbClr val="FF0000"/>
                </a:solidFill>
              </a:rPr>
              <a:t>-PV) Personal und PEPP-Kennzahlen als Benchmark</a:t>
            </a:r>
          </a:p>
          <a:p>
            <a:endParaRPr lang="de-DE" sz="4800" dirty="0"/>
          </a:p>
          <a:p>
            <a:pPr>
              <a:buFont typeface="Wingdings" panose="05000000000000000000" pitchFamily="2" charset="2"/>
              <a:buChar char="Ø"/>
            </a:pPr>
            <a:endParaRPr lang="de-DE" sz="4800" b="1" dirty="0">
              <a:solidFill>
                <a:srgbClr val="FF0000"/>
              </a:solidFill>
            </a:endParaRPr>
          </a:p>
        </p:txBody>
      </p:sp>
      <p:sp>
        <p:nvSpPr>
          <p:cNvPr id="5" name="Foliennummernplatzhalter 4"/>
          <p:cNvSpPr>
            <a:spLocks noGrp="1"/>
          </p:cNvSpPr>
          <p:nvPr>
            <p:ph type="sldNum" sz="quarter" idx="12"/>
          </p:nvPr>
        </p:nvSpPr>
        <p:spPr/>
        <p:txBody>
          <a:bodyPr/>
          <a:lstStyle/>
          <a:p>
            <a:fld id="{872488E8-88B4-4261-8FF3-C3BA3F653199}" type="slidenum">
              <a:rPr lang="de-DE" smtClean="0"/>
              <a:t>32</a:t>
            </a:fld>
            <a:endParaRPr lang="de-DE"/>
          </a:p>
        </p:txBody>
      </p:sp>
    </p:spTree>
    <p:extLst>
      <p:ext uri="{BB962C8B-B14F-4D97-AF65-F5344CB8AC3E}">
        <p14:creationId xmlns:p14="http://schemas.microsoft.com/office/powerpoint/2010/main" val="4189183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601F663-266A-4636-86E3-D846F434D2D9}"/>
              </a:ext>
            </a:extLst>
          </p:cNvPr>
          <p:cNvSpPr>
            <a:spLocks noGrp="1"/>
          </p:cNvSpPr>
          <p:nvPr>
            <p:ph type="title"/>
          </p:nvPr>
        </p:nvSpPr>
        <p:spPr/>
        <p:txBody>
          <a:bodyPr/>
          <a:lstStyle/>
          <a:p>
            <a:r>
              <a:rPr lang="de-DE" dirty="0"/>
              <a:t>Änderungen durch </a:t>
            </a:r>
            <a:r>
              <a:rPr lang="de-DE" dirty="0" err="1"/>
              <a:t>Psych</a:t>
            </a:r>
            <a:r>
              <a:rPr lang="de-DE" dirty="0"/>
              <a:t>-VVG</a:t>
            </a:r>
          </a:p>
        </p:txBody>
      </p:sp>
      <p:sp>
        <p:nvSpPr>
          <p:cNvPr id="3" name="Inhaltsplatzhalter 2">
            <a:extLst>
              <a:ext uri="{FF2B5EF4-FFF2-40B4-BE49-F238E27FC236}">
                <a16:creationId xmlns:a16="http://schemas.microsoft.com/office/drawing/2014/main" xmlns="" id="{A8C27DD3-30D0-47C9-9767-507385D8B4C8}"/>
              </a:ext>
            </a:extLst>
          </p:cNvPr>
          <p:cNvSpPr>
            <a:spLocks noGrp="1"/>
          </p:cNvSpPr>
          <p:nvPr>
            <p:ph idx="1"/>
          </p:nvPr>
        </p:nvSpPr>
        <p:spPr>
          <a:xfrm>
            <a:off x="838200" y="1471404"/>
            <a:ext cx="10515600" cy="4862305"/>
          </a:xfrm>
        </p:spPr>
        <p:txBody>
          <a:bodyPr>
            <a:normAutofit fontScale="85000" lnSpcReduction="10000"/>
          </a:bodyPr>
          <a:lstStyle/>
          <a:p>
            <a:r>
              <a:rPr lang="de-DE" dirty="0" err="1"/>
              <a:t>Psych</a:t>
            </a:r>
            <a:r>
              <a:rPr lang="de-DE" dirty="0"/>
              <a:t>-PV bleibt in Kraft (100% Erfüllung bis 2020) und wird weiterentwickelt</a:t>
            </a:r>
          </a:p>
          <a:p>
            <a:r>
              <a:rPr lang="de-DE" dirty="0"/>
              <a:t>Bis Ende 2019 Budgetbildung für einzelnes Krankenhaus nach bisherigen Vorschriften (jährliche Leistungs- und Kostenbereinigung, Obergrenze: Veränderungswert)</a:t>
            </a:r>
          </a:p>
          <a:p>
            <a:r>
              <a:rPr lang="de-DE" dirty="0"/>
              <a:t>Ab 2020 krankenhausindividuelles Budget (Gesamtbetrag), ähnliche Berechnung wie vorher, Veränderungswert gilt mit Ausnahmen, Anpassungsvereinbarung falls bisheriges Budget zu hoch (leistungsbezogene Vergleiche)</a:t>
            </a:r>
          </a:p>
          <a:p>
            <a:r>
              <a:rPr lang="de-DE" dirty="0"/>
              <a:t>Es werden leistungsbezogene Vergleiche zu den Kosten durchgeführt, die berücksichtigt werden müssen</a:t>
            </a:r>
          </a:p>
          <a:p>
            <a:r>
              <a:rPr lang="de-DE" dirty="0"/>
              <a:t>PEPP dient nur als Abrechnungseinheit und als Maßstab für Wirtschaftlichkeit</a:t>
            </a:r>
          </a:p>
          <a:p>
            <a:pPr>
              <a:buFont typeface="Wingdings" panose="05000000000000000000" pitchFamily="2" charset="2"/>
              <a:buChar char="Ø"/>
            </a:pPr>
            <a:r>
              <a:rPr lang="de-DE" dirty="0">
                <a:solidFill>
                  <a:srgbClr val="FF0000"/>
                </a:solidFill>
              </a:rPr>
              <a:t>Kein Preissystem wie DRGs, keine Landesbasisfallwert, aber Gefahr der Anpassung an Durchschnitt</a:t>
            </a:r>
          </a:p>
        </p:txBody>
      </p:sp>
      <p:sp>
        <p:nvSpPr>
          <p:cNvPr id="4" name="Foliennummernplatzhalter 3">
            <a:extLst>
              <a:ext uri="{FF2B5EF4-FFF2-40B4-BE49-F238E27FC236}">
                <a16:creationId xmlns:a16="http://schemas.microsoft.com/office/drawing/2014/main" xmlns="" id="{018B4514-ED10-481D-BA50-CD6D23A1713D}"/>
              </a:ext>
            </a:extLst>
          </p:cNvPr>
          <p:cNvSpPr>
            <a:spLocks noGrp="1"/>
          </p:cNvSpPr>
          <p:nvPr>
            <p:ph type="sldNum" sz="quarter" idx="12"/>
          </p:nvPr>
        </p:nvSpPr>
        <p:spPr/>
        <p:txBody>
          <a:bodyPr/>
          <a:lstStyle/>
          <a:p>
            <a:fld id="{B0DC4106-D9F5-4DCC-B15D-428545D275B1}" type="slidenum">
              <a:rPr lang="de-DE" smtClean="0"/>
              <a:pPr/>
              <a:t>33</a:t>
            </a:fld>
            <a:endParaRPr lang="de-DE"/>
          </a:p>
        </p:txBody>
      </p:sp>
    </p:spTree>
    <p:extLst>
      <p:ext uri="{BB962C8B-B14F-4D97-AF65-F5344CB8AC3E}">
        <p14:creationId xmlns:p14="http://schemas.microsoft.com/office/powerpoint/2010/main" val="514574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sz="6000" b="1" dirty="0"/>
              <a:t>Krankenhausentgeltgesetz</a:t>
            </a:r>
          </a:p>
          <a:p>
            <a:pPr marL="0" indent="0" algn="ctr">
              <a:buNone/>
            </a:pPr>
            <a:r>
              <a:rPr lang="de-DE" sz="6000" b="1" dirty="0"/>
              <a:t>(KHEntgG)</a:t>
            </a:r>
          </a:p>
          <a:p>
            <a:pPr algn="ctr"/>
            <a:endParaRPr lang="de-DE" dirty="0"/>
          </a:p>
        </p:txBody>
      </p:sp>
      <p:sp>
        <p:nvSpPr>
          <p:cNvPr id="2" name="Foliennummernplatzhalter 1"/>
          <p:cNvSpPr>
            <a:spLocks noGrp="1"/>
          </p:cNvSpPr>
          <p:nvPr>
            <p:ph type="sldNum" sz="quarter" idx="12"/>
          </p:nvPr>
        </p:nvSpPr>
        <p:spPr/>
        <p:txBody>
          <a:bodyPr/>
          <a:lstStyle/>
          <a:p>
            <a:fld id="{C19B4F43-F875-4DDC-A304-8751A6B7BB1B}" type="slidenum">
              <a:rPr lang="de-DE" smtClean="0"/>
              <a:t>34</a:t>
            </a:fld>
            <a:endParaRPr lang="de-DE"/>
          </a:p>
        </p:txBody>
      </p:sp>
    </p:spTree>
    <p:extLst>
      <p:ext uri="{BB962C8B-B14F-4D97-AF65-F5344CB8AC3E}">
        <p14:creationId xmlns:p14="http://schemas.microsoft.com/office/powerpoint/2010/main" val="39367485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b="1" dirty="0"/>
              <a:t>§ 3 Grundlagen</a:t>
            </a:r>
            <a:r>
              <a:rPr lang="de-DE" dirty="0"/>
              <a:t/>
            </a:r>
            <a:br>
              <a:rPr lang="de-DE" dirty="0"/>
            </a:br>
            <a:endParaRPr lang="de-DE" dirty="0"/>
          </a:p>
        </p:txBody>
      </p:sp>
      <p:sp>
        <p:nvSpPr>
          <p:cNvPr id="3" name="Inhaltsplatzhalter 2"/>
          <p:cNvSpPr>
            <a:spLocks noGrp="1"/>
          </p:cNvSpPr>
          <p:nvPr>
            <p:ph idx="1"/>
          </p:nvPr>
        </p:nvSpPr>
        <p:spPr>
          <a:xfrm>
            <a:off x="685800" y="1488831"/>
            <a:ext cx="10668000" cy="4688132"/>
          </a:xfrm>
        </p:spPr>
        <p:txBody>
          <a:bodyPr>
            <a:normAutofit fontScale="92500" lnSpcReduction="10000"/>
          </a:bodyPr>
          <a:lstStyle/>
          <a:p>
            <a:pPr marL="0" indent="0">
              <a:buNone/>
            </a:pPr>
            <a:r>
              <a:rPr lang="de-DE" dirty="0"/>
              <a:t>Die voll- und teilstationären allgemeinen Krankenhausleistungen werden vergütet durch</a:t>
            </a:r>
          </a:p>
          <a:p>
            <a:pPr marL="0" indent="0">
              <a:buNone/>
            </a:pPr>
            <a:r>
              <a:rPr lang="de-DE" dirty="0"/>
              <a:t>1. ein von den Vertragsparteien nach § 11 Abs. 1 </a:t>
            </a:r>
            <a:r>
              <a:rPr lang="de-DE" i="1" dirty="0">
                <a:solidFill>
                  <a:srgbClr val="00B050"/>
                </a:solidFill>
              </a:rPr>
              <a:t>(KH-Ebene) </a:t>
            </a:r>
            <a:r>
              <a:rPr lang="de-DE" dirty="0"/>
              <a:t>gemeinsam vereinbartes </a:t>
            </a:r>
            <a:r>
              <a:rPr lang="de-DE" i="1" dirty="0">
                <a:solidFill>
                  <a:srgbClr val="00B050"/>
                </a:solidFill>
              </a:rPr>
              <a:t>(prospektives) </a:t>
            </a:r>
            <a:r>
              <a:rPr lang="de-DE" dirty="0">
                <a:solidFill>
                  <a:srgbClr val="FF0000"/>
                </a:solidFill>
              </a:rPr>
              <a:t>Erlösbudget nach § 4</a:t>
            </a:r>
            <a:r>
              <a:rPr lang="de-DE" dirty="0"/>
              <a:t> </a:t>
            </a:r>
            <a:r>
              <a:rPr lang="de-DE" i="1" dirty="0">
                <a:solidFill>
                  <a:srgbClr val="00B050"/>
                </a:solidFill>
              </a:rPr>
              <a:t>(FP + Zusatzentgelte nach Bundeskatalog)</a:t>
            </a:r>
          </a:p>
          <a:p>
            <a:pPr marL="0" indent="0">
              <a:buNone/>
            </a:pPr>
            <a:r>
              <a:rPr lang="de-DE" dirty="0"/>
              <a:t>2. eine von den Vertragsparteien nach § 11 Abs. 1 gemeinsam vereinbarte </a:t>
            </a:r>
            <a:r>
              <a:rPr lang="de-DE" i="1" dirty="0">
                <a:solidFill>
                  <a:srgbClr val="00B050"/>
                </a:solidFill>
              </a:rPr>
              <a:t>(prospektive) </a:t>
            </a:r>
            <a:r>
              <a:rPr lang="de-DE" dirty="0">
                <a:solidFill>
                  <a:srgbClr val="FF0000"/>
                </a:solidFill>
              </a:rPr>
              <a:t>Erlössumme</a:t>
            </a:r>
            <a:r>
              <a:rPr lang="de-DE" dirty="0"/>
              <a:t> </a:t>
            </a:r>
            <a:r>
              <a:rPr lang="de-DE" dirty="0">
                <a:solidFill>
                  <a:srgbClr val="FF0000"/>
                </a:solidFill>
              </a:rPr>
              <a:t>nach § 6 Abs. 3 </a:t>
            </a:r>
            <a:r>
              <a:rPr lang="de-DE" dirty="0"/>
              <a:t>für </a:t>
            </a:r>
            <a:r>
              <a:rPr lang="de-DE" dirty="0">
                <a:solidFill>
                  <a:srgbClr val="FF0000"/>
                </a:solidFill>
              </a:rPr>
              <a:t>krankenhausindividuell</a:t>
            </a:r>
            <a:r>
              <a:rPr lang="de-DE" dirty="0"/>
              <a:t> zu vereinbarende Entgelte,</a:t>
            </a:r>
          </a:p>
          <a:p>
            <a:pPr marL="0" indent="0">
              <a:buNone/>
            </a:pPr>
            <a:r>
              <a:rPr lang="de-DE" dirty="0"/>
              <a:t>3. </a:t>
            </a:r>
            <a:r>
              <a:rPr lang="de-DE" dirty="0">
                <a:solidFill>
                  <a:srgbClr val="FF0000"/>
                </a:solidFill>
              </a:rPr>
              <a:t>Entgelte </a:t>
            </a:r>
            <a:r>
              <a:rPr lang="de-DE" dirty="0"/>
              <a:t>nach § 6 Abs. 2 für </a:t>
            </a:r>
            <a:r>
              <a:rPr lang="de-DE" dirty="0">
                <a:solidFill>
                  <a:srgbClr val="FF0000"/>
                </a:solidFill>
              </a:rPr>
              <a:t>neue Untersuchungs- und Behandlungsmethoden,</a:t>
            </a:r>
          </a:p>
          <a:p>
            <a:pPr marL="0" indent="0">
              <a:buNone/>
            </a:pPr>
            <a:r>
              <a:rPr lang="de-DE" dirty="0"/>
              <a:t>4. </a:t>
            </a:r>
            <a:r>
              <a:rPr lang="de-DE" dirty="0">
                <a:solidFill>
                  <a:srgbClr val="FF0000"/>
                </a:solidFill>
              </a:rPr>
              <a:t>Zusatzentgelte</a:t>
            </a:r>
            <a:r>
              <a:rPr lang="de-DE" dirty="0"/>
              <a:t> für die </a:t>
            </a:r>
            <a:r>
              <a:rPr lang="de-DE" dirty="0">
                <a:solidFill>
                  <a:srgbClr val="FF0000"/>
                </a:solidFill>
              </a:rPr>
              <a:t>Behandlung von Blutern</a:t>
            </a:r>
            <a:r>
              <a:rPr lang="de-DE" dirty="0"/>
              <a:t>,</a:t>
            </a:r>
          </a:p>
          <a:p>
            <a:pPr marL="0" indent="0">
              <a:buNone/>
            </a:pPr>
            <a:r>
              <a:rPr lang="de-DE" dirty="0"/>
              <a:t>5. </a:t>
            </a:r>
            <a:r>
              <a:rPr lang="de-DE" dirty="0">
                <a:solidFill>
                  <a:srgbClr val="FF0000"/>
                </a:solidFill>
              </a:rPr>
              <a:t>Zu- und Abschläge nach § 7 Abs. 1</a:t>
            </a:r>
            <a:r>
              <a:rPr lang="de-DE" dirty="0"/>
              <a:t>. </a:t>
            </a:r>
            <a:r>
              <a:rPr lang="de-DE" i="1" dirty="0">
                <a:solidFill>
                  <a:srgbClr val="00B050"/>
                </a:solidFill>
              </a:rPr>
              <a:t>(alle Zu- und Abschläge)</a:t>
            </a:r>
          </a:p>
        </p:txBody>
      </p:sp>
      <p:sp>
        <p:nvSpPr>
          <p:cNvPr id="5" name="Foliennummernplatzhalter 4"/>
          <p:cNvSpPr>
            <a:spLocks noGrp="1"/>
          </p:cNvSpPr>
          <p:nvPr>
            <p:ph type="sldNum" sz="quarter" idx="12"/>
          </p:nvPr>
        </p:nvSpPr>
        <p:spPr/>
        <p:txBody>
          <a:bodyPr/>
          <a:lstStyle/>
          <a:p>
            <a:fld id="{872488E8-88B4-4261-8FF3-C3BA3F653199}" type="slidenum">
              <a:rPr lang="de-DE" smtClean="0"/>
              <a:t>35</a:t>
            </a:fld>
            <a:endParaRPr lang="de-DE"/>
          </a:p>
        </p:txBody>
      </p:sp>
    </p:spTree>
    <p:extLst>
      <p:ext uri="{BB962C8B-B14F-4D97-AF65-F5344CB8AC3E}">
        <p14:creationId xmlns:p14="http://schemas.microsoft.com/office/powerpoint/2010/main" val="1792578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530" y="94537"/>
            <a:ext cx="10515600" cy="1325563"/>
          </a:xfrm>
        </p:spPr>
        <p:txBody>
          <a:bodyPr/>
          <a:lstStyle/>
          <a:p>
            <a:pPr algn="ctr"/>
            <a:r>
              <a:rPr lang="de-DE" b="1" dirty="0"/>
              <a:t>§ 10 Vereinbarung auf </a:t>
            </a:r>
            <a:r>
              <a:rPr lang="de-DE" b="1" dirty="0">
                <a:solidFill>
                  <a:srgbClr val="FF0000"/>
                </a:solidFill>
              </a:rPr>
              <a:t>Landesebene</a:t>
            </a:r>
            <a:r>
              <a:rPr lang="de-DE" b="1" dirty="0"/>
              <a:t> </a:t>
            </a:r>
            <a:r>
              <a:rPr lang="de-DE" dirty="0"/>
              <a:t/>
            </a:r>
            <a:br>
              <a:rPr lang="de-DE" dirty="0"/>
            </a:br>
            <a:endParaRPr lang="de-DE" dirty="0"/>
          </a:p>
        </p:txBody>
      </p:sp>
      <p:sp>
        <p:nvSpPr>
          <p:cNvPr id="3" name="Inhaltsplatzhalter 2"/>
          <p:cNvSpPr>
            <a:spLocks noGrp="1"/>
          </p:cNvSpPr>
          <p:nvPr>
            <p:ph idx="1"/>
          </p:nvPr>
        </p:nvSpPr>
        <p:spPr>
          <a:xfrm>
            <a:off x="253006" y="1040746"/>
            <a:ext cx="11268867" cy="5682343"/>
          </a:xfrm>
        </p:spPr>
        <p:txBody>
          <a:bodyPr>
            <a:normAutofit lnSpcReduction="10000"/>
          </a:bodyPr>
          <a:lstStyle/>
          <a:p>
            <a:r>
              <a:rPr lang="de-DE" sz="3600" dirty="0"/>
              <a:t>Vereinbarung Landesbasisfallwert</a:t>
            </a:r>
          </a:p>
          <a:p>
            <a:r>
              <a:rPr lang="de-DE" sz="3600" dirty="0"/>
              <a:t>Vereinbarung effektive Bewertungsrelationen </a:t>
            </a:r>
            <a:r>
              <a:rPr lang="de-DE" sz="3600" dirty="0">
                <a:solidFill>
                  <a:srgbClr val="00B050"/>
                </a:solidFill>
              </a:rPr>
              <a:t>(CM)</a:t>
            </a:r>
          </a:p>
          <a:p>
            <a:r>
              <a:rPr lang="de-DE" sz="3600" dirty="0"/>
              <a:t>Beides auf Basis der Vereinbarungswerte des letzten Jahres</a:t>
            </a:r>
          </a:p>
          <a:p>
            <a:r>
              <a:rPr lang="de-DE" sz="3600" dirty="0"/>
              <a:t>Fehlschätzungen sind im nächsten Jahr zu berücksichtigen</a:t>
            </a:r>
          </a:p>
          <a:p>
            <a:r>
              <a:rPr lang="de-DE" sz="3600" dirty="0"/>
              <a:t>Basisberichtigung und Ausgleich</a:t>
            </a:r>
          </a:p>
          <a:p>
            <a:r>
              <a:rPr lang="de-DE" sz="3600" dirty="0"/>
              <a:t>Bei der Vereinbarung Berücksichtigung u.a. von</a:t>
            </a:r>
          </a:p>
          <a:p>
            <a:pPr lvl="1"/>
            <a:r>
              <a:rPr lang="de-DE" sz="3200" dirty="0">
                <a:solidFill>
                  <a:srgbClr val="FF0000"/>
                </a:solidFill>
              </a:rPr>
              <a:t>voraussichtliche allgemeine Kostenentwicklungen</a:t>
            </a:r>
          </a:p>
          <a:p>
            <a:pPr lvl="1"/>
            <a:r>
              <a:rPr lang="de-DE" sz="3200" dirty="0">
                <a:solidFill>
                  <a:srgbClr val="FF0000"/>
                </a:solidFill>
              </a:rPr>
              <a:t>Möglichkeiten zur Ausschöpfung von Wirtschaftlichkeitsreserven</a:t>
            </a:r>
          </a:p>
          <a:p>
            <a:pPr lvl="1"/>
            <a:r>
              <a:rPr lang="de-DE" sz="3200" dirty="0"/>
              <a:t>(…)</a:t>
            </a:r>
          </a:p>
          <a:p>
            <a:pPr lvl="1"/>
            <a:endParaRPr lang="de-DE" dirty="0"/>
          </a:p>
          <a:p>
            <a:endParaRPr lang="de-DE" dirty="0"/>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t>36</a:t>
            </a:fld>
            <a:endParaRPr lang="de-DE"/>
          </a:p>
        </p:txBody>
      </p:sp>
    </p:spTree>
    <p:extLst>
      <p:ext uri="{BB962C8B-B14F-4D97-AF65-F5344CB8AC3E}">
        <p14:creationId xmlns:p14="http://schemas.microsoft.com/office/powerpoint/2010/main" val="4760458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696098"/>
            <a:ext cx="10515600" cy="1325563"/>
          </a:xfrm>
        </p:spPr>
        <p:txBody>
          <a:bodyPr>
            <a:normAutofit fontScale="90000"/>
          </a:bodyPr>
          <a:lstStyle/>
          <a:p>
            <a:pPr algn="ctr"/>
            <a:r>
              <a:rPr lang="de-DE" b="1" dirty="0"/>
              <a:t>§ 10 (8- 10) Bundesbasisfallwert</a:t>
            </a:r>
            <a:r>
              <a:rPr lang="de-DE" dirty="0"/>
              <a:t/>
            </a:r>
            <a:br>
              <a:rPr lang="de-DE" dirty="0"/>
            </a:br>
            <a:r>
              <a:rPr lang="de-DE" dirty="0"/>
              <a:t/>
            </a:r>
            <a:br>
              <a:rPr lang="de-DE" dirty="0"/>
            </a:br>
            <a:endParaRPr lang="de-DE" dirty="0"/>
          </a:p>
        </p:txBody>
      </p:sp>
      <p:sp>
        <p:nvSpPr>
          <p:cNvPr id="3" name="Inhaltsplatzhalter 2"/>
          <p:cNvSpPr>
            <a:spLocks noGrp="1"/>
          </p:cNvSpPr>
          <p:nvPr>
            <p:ph idx="1"/>
          </p:nvPr>
        </p:nvSpPr>
        <p:spPr>
          <a:xfrm>
            <a:off x="438029" y="1876322"/>
            <a:ext cx="11315941" cy="5920035"/>
          </a:xfrm>
        </p:spPr>
        <p:txBody>
          <a:bodyPr>
            <a:normAutofit/>
          </a:bodyPr>
          <a:lstStyle/>
          <a:p>
            <a:r>
              <a:rPr lang="de-DE" dirty="0"/>
              <a:t>DRG-Institut berechnet einheitlichen bundesweiten Basisfallwert (aus gewichteten Durchschnitt LBFW)</a:t>
            </a:r>
          </a:p>
          <a:p>
            <a:r>
              <a:rPr lang="de-DE" dirty="0"/>
              <a:t>Basisfallwertkorridor in Höhe von +2,5 Prozent bis -1,02 Prozent.</a:t>
            </a:r>
          </a:p>
          <a:p>
            <a:r>
              <a:rPr lang="de-DE" dirty="0"/>
              <a:t>Angleichung an den oberen Grenzwert in 6 gleichen Schritten ab 2016</a:t>
            </a:r>
            <a:r>
              <a:rPr lang="de-DE" sz="2400" dirty="0"/>
              <a:t>.</a:t>
            </a:r>
          </a:p>
          <a:p>
            <a:r>
              <a:rPr lang="de-DE" dirty="0"/>
              <a:t>Sofortige Angleichung an den unteren Grenzwert ab 2016</a:t>
            </a:r>
          </a:p>
          <a:p>
            <a:endParaRPr lang="de-DE" dirty="0"/>
          </a:p>
          <a:p>
            <a:pPr>
              <a:buFont typeface="Wingdings" panose="05000000000000000000" pitchFamily="2" charset="2"/>
              <a:buChar char="Ø"/>
            </a:pPr>
            <a:r>
              <a:rPr lang="de-DE" b="1" dirty="0">
                <a:solidFill>
                  <a:srgbClr val="FF0000"/>
                </a:solidFill>
              </a:rPr>
              <a:t>Problem: Unterschiedliche Lohnhöhen und Kostenentwicklungen in den einzelnen  Bundesländern.</a:t>
            </a:r>
          </a:p>
        </p:txBody>
      </p:sp>
      <p:sp>
        <p:nvSpPr>
          <p:cNvPr id="5" name="Foliennummernplatzhalter 4"/>
          <p:cNvSpPr>
            <a:spLocks noGrp="1"/>
          </p:cNvSpPr>
          <p:nvPr>
            <p:ph type="sldNum" sz="quarter" idx="12"/>
          </p:nvPr>
        </p:nvSpPr>
        <p:spPr/>
        <p:txBody>
          <a:bodyPr/>
          <a:lstStyle/>
          <a:p>
            <a:fld id="{872488E8-88B4-4261-8FF3-C3BA3F653199}" type="slidenum">
              <a:rPr lang="de-DE" smtClean="0"/>
              <a:t>37</a:t>
            </a:fld>
            <a:endParaRPr lang="de-DE"/>
          </a:p>
        </p:txBody>
      </p:sp>
    </p:spTree>
    <p:extLst>
      <p:ext uri="{BB962C8B-B14F-4D97-AF65-F5344CB8AC3E}">
        <p14:creationId xmlns:p14="http://schemas.microsoft.com/office/powerpoint/2010/main" val="953671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767" y="110292"/>
            <a:ext cx="11592393" cy="1325563"/>
          </a:xfrm>
        </p:spPr>
        <p:txBody>
          <a:bodyPr>
            <a:normAutofit/>
          </a:bodyPr>
          <a:lstStyle/>
          <a:p>
            <a:pPr algn="ctr"/>
            <a:r>
              <a:rPr lang="de-DE" b="1" dirty="0"/>
              <a:t>§ 11+12  Vereinbarung für das einzelne Krankenhaus</a:t>
            </a:r>
            <a:br>
              <a:rPr lang="de-DE" b="1" dirty="0"/>
            </a:br>
            <a:endParaRPr lang="de-DE" b="1" dirty="0"/>
          </a:p>
        </p:txBody>
      </p:sp>
      <p:sp>
        <p:nvSpPr>
          <p:cNvPr id="3" name="Inhaltsplatzhalter 2"/>
          <p:cNvSpPr>
            <a:spLocks noGrp="1"/>
          </p:cNvSpPr>
          <p:nvPr>
            <p:ph idx="1"/>
          </p:nvPr>
        </p:nvSpPr>
        <p:spPr>
          <a:xfrm>
            <a:off x="354767" y="989350"/>
            <a:ext cx="11592393" cy="5733740"/>
          </a:xfrm>
        </p:spPr>
        <p:txBody>
          <a:bodyPr>
            <a:normAutofit/>
          </a:bodyPr>
          <a:lstStyle/>
          <a:p>
            <a:pPr>
              <a:lnSpc>
                <a:spcPct val="150000"/>
              </a:lnSpc>
            </a:pPr>
            <a:r>
              <a:rPr lang="de-DE" sz="3600" dirty="0">
                <a:solidFill>
                  <a:srgbClr val="FF0000"/>
                </a:solidFill>
              </a:rPr>
              <a:t>das Erlösbudget (DRG-Vergütung)</a:t>
            </a:r>
          </a:p>
          <a:p>
            <a:pPr>
              <a:lnSpc>
                <a:spcPct val="150000"/>
              </a:lnSpc>
            </a:pPr>
            <a:r>
              <a:rPr lang="de-DE" sz="3600" dirty="0">
                <a:solidFill>
                  <a:srgbClr val="FF0000"/>
                </a:solidFill>
              </a:rPr>
              <a:t>die Summe der Bewertungsrelationen</a:t>
            </a:r>
          </a:p>
          <a:p>
            <a:pPr>
              <a:lnSpc>
                <a:spcPct val="150000"/>
              </a:lnSpc>
            </a:pPr>
            <a:r>
              <a:rPr lang="de-DE" sz="3600" dirty="0">
                <a:solidFill>
                  <a:srgbClr val="FF0000"/>
                </a:solidFill>
              </a:rPr>
              <a:t>die sonstigen Entgelte (= Erlössumme)</a:t>
            </a:r>
          </a:p>
          <a:p>
            <a:pPr>
              <a:lnSpc>
                <a:spcPct val="150000"/>
              </a:lnSpc>
            </a:pPr>
            <a:r>
              <a:rPr lang="de-DE" sz="3600" dirty="0">
                <a:solidFill>
                  <a:srgbClr val="FF0000"/>
                </a:solidFill>
              </a:rPr>
              <a:t>die Zu- und Abschläge</a:t>
            </a:r>
          </a:p>
          <a:p>
            <a:pPr>
              <a:lnSpc>
                <a:spcPct val="150000"/>
              </a:lnSpc>
            </a:pPr>
            <a:r>
              <a:rPr lang="de-DE" sz="3600" dirty="0">
                <a:solidFill>
                  <a:srgbClr val="FF0000"/>
                </a:solidFill>
              </a:rPr>
              <a:t>die Mehr- und Mindererlösausgleiche</a:t>
            </a:r>
          </a:p>
          <a:p>
            <a:pPr marL="0" indent="0">
              <a:buNone/>
            </a:pPr>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t>38</a:t>
            </a:fld>
            <a:endParaRPr lang="de-DE"/>
          </a:p>
        </p:txBody>
      </p:sp>
    </p:spTree>
    <p:extLst>
      <p:ext uri="{BB962C8B-B14F-4D97-AF65-F5344CB8AC3E}">
        <p14:creationId xmlns:p14="http://schemas.microsoft.com/office/powerpoint/2010/main" val="12251269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3606" y="2246735"/>
            <a:ext cx="10515600" cy="1325563"/>
          </a:xfrm>
        </p:spPr>
        <p:txBody>
          <a:bodyPr/>
          <a:lstStyle/>
          <a:p>
            <a:r>
              <a:rPr lang="de-DE" dirty="0"/>
              <a:t>Die Zu- und Abschläge</a:t>
            </a:r>
          </a:p>
        </p:txBody>
      </p:sp>
      <p:sp>
        <p:nvSpPr>
          <p:cNvPr id="5" name="Foliennummernplatzhalter 4"/>
          <p:cNvSpPr>
            <a:spLocks noGrp="1"/>
          </p:cNvSpPr>
          <p:nvPr>
            <p:ph type="sldNum" sz="quarter" idx="12"/>
          </p:nvPr>
        </p:nvSpPr>
        <p:spPr/>
        <p:txBody>
          <a:bodyPr/>
          <a:lstStyle/>
          <a:p>
            <a:fld id="{872488E8-88B4-4261-8FF3-C3BA3F653199}" type="slidenum">
              <a:rPr lang="de-DE" smtClean="0"/>
              <a:t>39</a:t>
            </a:fld>
            <a:endParaRPr lang="de-DE"/>
          </a:p>
        </p:txBody>
      </p:sp>
    </p:spTree>
    <p:extLst>
      <p:ext uri="{BB962C8B-B14F-4D97-AF65-F5344CB8AC3E}">
        <p14:creationId xmlns:p14="http://schemas.microsoft.com/office/powerpoint/2010/main" val="2974908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8461" y="-42317"/>
            <a:ext cx="11715078" cy="1470025"/>
          </a:xfrm>
        </p:spPr>
        <p:txBody>
          <a:bodyPr>
            <a:normAutofit/>
          </a:bodyPr>
          <a:lstStyle/>
          <a:p>
            <a:r>
              <a:rPr lang="de-DE" b="1" dirty="0"/>
              <a:t>Inhalt:</a:t>
            </a:r>
          </a:p>
        </p:txBody>
      </p:sp>
      <p:sp>
        <p:nvSpPr>
          <p:cNvPr id="3" name="Untertitel 2"/>
          <p:cNvSpPr>
            <a:spLocks noGrp="1"/>
          </p:cNvSpPr>
          <p:nvPr>
            <p:ph type="subTitle" idx="1"/>
          </p:nvPr>
        </p:nvSpPr>
        <p:spPr>
          <a:xfrm>
            <a:off x="1258644" y="2029446"/>
            <a:ext cx="10241280" cy="3888432"/>
          </a:xfrm>
        </p:spPr>
        <p:txBody>
          <a:bodyPr>
            <a:normAutofit/>
          </a:bodyPr>
          <a:lstStyle/>
          <a:p>
            <a:pPr marL="914400" lvl="1" indent="-457200" algn="l">
              <a:buFont typeface="Arial" panose="020B0604020202020204" pitchFamily="34" charset="0"/>
              <a:buChar char="•"/>
            </a:pPr>
            <a:r>
              <a:rPr lang="de-DE" sz="2800" dirty="0">
                <a:solidFill>
                  <a:schemeClr val="tx1"/>
                </a:solidFill>
              </a:rPr>
              <a:t>„Grundsätze“ und „Aufgaben der Kassen“</a:t>
            </a:r>
          </a:p>
          <a:p>
            <a:pPr marL="914400" lvl="1" indent="-457200" algn="l">
              <a:buFont typeface="Arial" panose="020B0604020202020204" pitchFamily="34" charset="0"/>
              <a:buChar char="•"/>
            </a:pPr>
            <a:r>
              <a:rPr lang="de-DE" sz="2800" dirty="0"/>
              <a:t>Versicherte</a:t>
            </a:r>
          </a:p>
          <a:p>
            <a:pPr marL="914400" lvl="1" indent="-457200" algn="l">
              <a:buFont typeface="Arial" panose="020B0604020202020204" pitchFamily="34" charset="0"/>
              <a:buChar char="•"/>
            </a:pPr>
            <a:r>
              <a:rPr lang="de-DE" sz="2800" dirty="0">
                <a:solidFill>
                  <a:schemeClr val="tx1"/>
                </a:solidFill>
              </a:rPr>
              <a:t>Leistungsrecht und Beiträge</a:t>
            </a:r>
          </a:p>
          <a:p>
            <a:pPr marL="914400" lvl="1" indent="-457200" algn="l">
              <a:buFont typeface="Arial" panose="020B0604020202020204" pitchFamily="34" charset="0"/>
              <a:buChar char="•"/>
            </a:pPr>
            <a:r>
              <a:rPr lang="de-DE" sz="2800" dirty="0">
                <a:solidFill>
                  <a:schemeClr val="tx1"/>
                </a:solidFill>
              </a:rPr>
              <a:t>Beziehung zw. Leistungserbringern und Kassen</a:t>
            </a:r>
          </a:p>
          <a:p>
            <a:pPr marL="914400" lvl="1" indent="-457200" algn="l">
              <a:buFont typeface="Arial" panose="020B0604020202020204" pitchFamily="34" charset="0"/>
              <a:buChar char="•"/>
            </a:pPr>
            <a:r>
              <a:rPr lang="de-DE" sz="2800" dirty="0">
                <a:solidFill>
                  <a:schemeClr val="tx1"/>
                </a:solidFill>
              </a:rPr>
              <a:t>Qualitätsprüfungen</a:t>
            </a:r>
          </a:p>
          <a:p>
            <a:pPr marL="914400" lvl="1" indent="-457200" algn="l">
              <a:buFont typeface="Arial" panose="020B0604020202020204" pitchFamily="34" charset="0"/>
              <a:buChar char="•"/>
            </a:pPr>
            <a:endParaRPr lang="de-DE" sz="2800" dirty="0">
              <a:solidFill>
                <a:schemeClr val="tx1"/>
              </a:solidFill>
            </a:endParaRPr>
          </a:p>
          <a:p>
            <a:pPr marL="457200" indent="-457200" algn="l">
              <a:buFont typeface="Wingdings" panose="05000000000000000000" pitchFamily="2" charset="2"/>
              <a:buChar char="Ø"/>
            </a:pPr>
            <a:r>
              <a:rPr lang="de-DE" sz="3200" dirty="0">
                <a:solidFill>
                  <a:schemeClr val="tx1"/>
                </a:solidFill>
              </a:rPr>
              <a:t>Insgesamt 13 Kapitel und 322 Paragrafen</a:t>
            </a:r>
            <a:endParaRPr lang="de-DE" sz="3200" b="1" dirty="0">
              <a:solidFill>
                <a:srgbClr val="00B050"/>
              </a:solidFill>
            </a:endParaRPr>
          </a:p>
          <a:p>
            <a:endParaRPr lang="de-DE" dirty="0"/>
          </a:p>
        </p:txBody>
      </p:sp>
      <p:sp>
        <p:nvSpPr>
          <p:cNvPr id="5" name="Foliennummernplatzhalter 4"/>
          <p:cNvSpPr>
            <a:spLocks noGrp="1"/>
          </p:cNvSpPr>
          <p:nvPr>
            <p:ph type="sldNum" sz="quarter" idx="12"/>
          </p:nvPr>
        </p:nvSpPr>
        <p:spPr/>
        <p:txBody>
          <a:bodyPr/>
          <a:lstStyle/>
          <a:p>
            <a:fld id="{546DDF0D-D717-4A73-98FF-8F51B416B2DB}" type="slidenum">
              <a:rPr lang="de-DE" smtClean="0"/>
              <a:t>4</a:t>
            </a:fld>
            <a:endParaRPr lang="de-DE"/>
          </a:p>
        </p:txBody>
      </p:sp>
    </p:spTree>
    <p:extLst>
      <p:ext uri="{BB962C8B-B14F-4D97-AF65-F5344CB8AC3E}">
        <p14:creationId xmlns:p14="http://schemas.microsoft.com/office/powerpoint/2010/main" val="2215013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84652"/>
            <a:ext cx="10515600" cy="1325563"/>
          </a:xfrm>
        </p:spPr>
        <p:txBody>
          <a:bodyPr/>
          <a:lstStyle/>
          <a:p>
            <a:r>
              <a:rPr lang="de-DE" dirty="0"/>
              <a:t>§ 4 (2b) Fixkostendegressionsabschlag</a:t>
            </a:r>
            <a:br>
              <a:rPr lang="de-DE" dirty="0"/>
            </a:br>
            <a:endParaRPr lang="de-DE" dirty="0"/>
          </a:p>
        </p:txBody>
      </p:sp>
      <p:sp>
        <p:nvSpPr>
          <p:cNvPr id="3" name="Inhaltsplatzhalter 2"/>
          <p:cNvSpPr>
            <a:spLocks noGrp="1"/>
          </p:cNvSpPr>
          <p:nvPr>
            <p:ph idx="1"/>
          </p:nvPr>
        </p:nvSpPr>
        <p:spPr>
          <a:xfrm>
            <a:off x="457200" y="1371600"/>
            <a:ext cx="10896600" cy="5185611"/>
          </a:xfrm>
        </p:spPr>
        <p:txBody>
          <a:bodyPr>
            <a:normAutofit lnSpcReduction="10000"/>
          </a:bodyPr>
          <a:lstStyle/>
          <a:p>
            <a:pPr>
              <a:spcAft>
                <a:spcPts val="1200"/>
              </a:spcAft>
            </a:pPr>
            <a:r>
              <a:rPr lang="de-DE" dirty="0">
                <a:solidFill>
                  <a:srgbClr val="FF0000"/>
                </a:solidFill>
              </a:rPr>
              <a:t>Bei </a:t>
            </a:r>
            <a:r>
              <a:rPr lang="de-DE" u="sng" dirty="0">
                <a:solidFill>
                  <a:srgbClr val="FF0000"/>
                </a:solidFill>
              </a:rPr>
              <a:t>vereinbarten</a:t>
            </a:r>
            <a:r>
              <a:rPr lang="de-DE" dirty="0">
                <a:solidFill>
                  <a:srgbClr val="FF0000"/>
                </a:solidFill>
              </a:rPr>
              <a:t> Steigerungen des Erlösbudgets</a:t>
            </a:r>
          </a:p>
          <a:p>
            <a:r>
              <a:rPr lang="de-DE" dirty="0"/>
              <a:t>ab 2017 (löst Mehrleistungsabschlag ab)</a:t>
            </a:r>
          </a:p>
          <a:p>
            <a:r>
              <a:rPr lang="de-DE" dirty="0"/>
              <a:t>Höhe durch Vereinbarung auf Landesebene (mindestens 35%)</a:t>
            </a:r>
          </a:p>
          <a:p>
            <a:r>
              <a:rPr lang="de-DE" dirty="0"/>
              <a:t>auf KH-Ebene höherer Abschlag und längere Laufzeit möglich</a:t>
            </a:r>
          </a:p>
          <a:p>
            <a:r>
              <a:rPr lang="de-DE" dirty="0">
                <a:solidFill>
                  <a:srgbClr val="00B0F0"/>
                </a:solidFill>
              </a:rPr>
              <a:t>(geplant: dauerhaft auf 35% und 3 Jahre festgelegt, keine Abweichungen auf KH-Ebene)</a:t>
            </a:r>
          </a:p>
          <a:p>
            <a:r>
              <a:rPr lang="de-DE" dirty="0"/>
              <a:t>Ausnahmekatalog: Transplantationen, Polytraumen, Verbrennungen, Sachkostenanteil von mehr als 2/3, Landesplanung incl. Zentren,</a:t>
            </a:r>
          </a:p>
          <a:p>
            <a:r>
              <a:rPr lang="de-DE" dirty="0"/>
              <a:t>Nicht wenn „abgesenkte oder gestaffelte DRGs“ (KHG § 17b, Liste GBA)</a:t>
            </a:r>
          </a:p>
          <a:p>
            <a:r>
              <a:rPr lang="de-DE" dirty="0"/>
              <a:t>Hälftiger Abschlag: Liste nicht mengenanfälliger Leistungen (G-BA) und bei Verlagerung von Leistungen/Zusammenlegungen</a:t>
            </a:r>
          </a:p>
        </p:txBody>
      </p:sp>
      <p:sp>
        <p:nvSpPr>
          <p:cNvPr id="5" name="Foliennummernplatzhalter 4"/>
          <p:cNvSpPr>
            <a:spLocks noGrp="1"/>
          </p:cNvSpPr>
          <p:nvPr>
            <p:ph type="sldNum" sz="quarter" idx="12"/>
          </p:nvPr>
        </p:nvSpPr>
        <p:spPr/>
        <p:txBody>
          <a:bodyPr/>
          <a:lstStyle/>
          <a:p>
            <a:fld id="{872488E8-88B4-4261-8FF3-C3BA3F653199}" type="slidenum">
              <a:rPr lang="de-DE" smtClean="0"/>
              <a:t>40</a:t>
            </a:fld>
            <a:endParaRPr lang="de-DE"/>
          </a:p>
        </p:txBody>
      </p:sp>
    </p:spTree>
    <p:extLst>
      <p:ext uri="{BB962C8B-B14F-4D97-AF65-F5344CB8AC3E}">
        <p14:creationId xmlns:p14="http://schemas.microsoft.com/office/powerpoint/2010/main" val="33146164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84652"/>
            <a:ext cx="10515600" cy="1325563"/>
          </a:xfrm>
        </p:spPr>
        <p:txBody>
          <a:bodyPr/>
          <a:lstStyle/>
          <a:p>
            <a:r>
              <a:rPr lang="de-DE" dirty="0"/>
              <a:t>§ 4 (3) Mehr-/Mindererlösausgleiche</a:t>
            </a:r>
          </a:p>
        </p:txBody>
      </p:sp>
      <p:sp>
        <p:nvSpPr>
          <p:cNvPr id="3" name="Inhaltsplatzhalter 2"/>
          <p:cNvSpPr>
            <a:spLocks noGrp="1"/>
          </p:cNvSpPr>
          <p:nvPr>
            <p:ph idx="1"/>
          </p:nvPr>
        </p:nvSpPr>
        <p:spPr/>
        <p:txBody>
          <a:bodyPr>
            <a:normAutofit/>
          </a:bodyPr>
          <a:lstStyle/>
          <a:p>
            <a:r>
              <a:rPr lang="de-DE" dirty="0">
                <a:solidFill>
                  <a:srgbClr val="FF0000"/>
                </a:solidFill>
              </a:rPr>
              <a:t>Bei Steigerung/Absinken des Erlösbudgets und der Erlössumme über/unter Vereinbarung</a:t>
            </a:r>
          </a:p>
          <a:p>
            <a:r>
              <a:rPr lang="de-DE" dirty="0">
                <a:solidFill>
                  <a:srgbClr val="FF0000"/>
                </a:solidFill>
              </a:rPr>
              <a:t>Mindererlöse: </a:t>
            </a:r>
            <a:r>
              <a:rPr lang="de-DE" dirty="0"/>
              <a:t>KH bekommt 20% nachbezahlt (Ausnahme: Arzneimittel: Kein Ausgleich</a:t>
            </a:r>
          </a:p>
          <a:p>
            <a:r>
              <a:rPr lang="de-DE" dirty="0">
                <a:solidFill>
                  <a:srgbClr val="FF0000"/>
                </a:solidFill>
              </a:rPr>
              <a:t>Mehrerlöse: </a:t>
            </a:r>
            <a:r>
              <a:rPr lang="de-DE" dirty="0"/>
              <a:t>KH zahlt 65% zurück (Ausnahme: </a:t>
            </a:r>
            <a:r>
              <a:rPr lang="de-DE" dirty="0">
                <a:solidFill>
                  <a:srgbClr val="FF0000"/>
                </a:solidFill>
              </a:rPr>
              <a:t>Arzneimittel, Schwerverletzte: </a:t>
            </a:r>
            <a:r>
              <a:rPr lang="de-DE" dirty="0"/>
              <a:t>KH zahlt 25% zurück)</a:t>
            </a:r>
          </a:p>
        </p:txBody>
      </p:sp>
      <p:sp>
        <p:nvSpPr>
          <p:cNvPr id="5" name="Foliennummernplatzhalter 4"/>
          <p:cNvSpPr>
            <a:spLocks noGrp="1"/>
          </p:cNvSpPr>
          <p:nvPr>
            <p:ph type="sldNum" sz="quarter" idx="12"/>
          </p:nvPr>
        </p:nvSpPr>
        <p:spPr/>
        <p:txBody>
          <a:bodyPr/>
          <a:lstStyle/>
          <a:p>
            <a:fld id="{872488E8-88B4-4261-8FF3-C3BA3F653199}" type="slidenum">
              <a:rPr lang="de-DE" smtClean="0"/>
              <a:t>41</a:t>
            </a:fld>
            <a:endParaRPr lang="de-DE"/>
          </a:p>
        </p:txBody>
      </p:sp>
    </p:spTree>
    <p:extLst>
      <p:ext uri="{BB962C8B-B14F-4D97-AF65-F5344CB8AC3E}">
        <p14:creationId xmlns:p14="http://schemas.microsoft.com/office/powerpoint/2010/main" val="2618912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370" y="0"/>
            <a:ext cx="10515600" cy="1325563"/>
          </a:xfrm>
        </p:spPr>
        <p:txBody>
          <a:bodyPr/>
          <a:lstStyle/>
          <a:p>
            <a:r>
              <a:rPr lang="de-DE" dirty="0"/>
              <a:t>§ 4 (8) Pflegeförderprogramm</a:t>
            </a:r>
          </a:p>
        </p:txBody>
      </p:sp>
      <p:sp>
        <p:nvSpPr>
          <p:cNvPr id="3" name="Inhaltsplatzhalter 2"/>
          <p:cNvSpPr>
            <a:spLocks noGrp="1"/>
          </p:cNvSpPr>
          <p:nvPr>
            <p:ph idx="1"/>
          </p:nvPr>
        </p:nvSpPr>
        <p:spPr>
          <a:xfrm>
            <a:off x="546100" y="1325563"/>
            <a:ext cx="11201400" cy="4941887"/>
          </a:xfrm>
        </p:spPr>
        <p:txBody>
          <a:bodyPr>
            <a:normAutofit lnSpcReduction="10000"/>
          </a:bodyPr>
          <a:lstStyle/>
          <a:p>
            <a:r>
              <a:rPr lang="de-DE" dirty="0"/>
              <a:t>Laufzeit 3 Jahre</a:t>
            </a:r>
          </a:p>
          <a:p>
            <a:r>
              <a:rPr lang="de-DE" dirty="0"/>
              <a:t>Ausgebildetes Pflegepersonal</a:t>
            </a:r>
          </a:p>
          <a:p>
            <a:r>
              <a:rPr lang="de-DE" dirty="0"/>
              <a:t>Neuschaffung oder Aufstockung Teilzeit (zusätzlich zum Bestand)</a:t>
            </a:r>
          </a:p>
          <a:p>
            <a:r>
              <a:rPr lang="de-DE" dirty="0"/>
              <a:t>Bettenführende Abteilungen (incl. Intensiv)</a:t>
            </a:r>
          </a:p>
          <a:p>
            <a:r>
              <a:rPr lang="de-DE" dirty="0"/>
              <a:t>Finanzierung zu 90% durch Kassen</a:t>
            </a:r>
          </a:p>
          <a:p>
            <a:r>
              <a:rPr lang="de-DE" dirty="0"/>
              <a:t>Bis zu 0,15% pro Jahr des Erlöse</a:t>
            </a:r>
          </a:p>
          <a:p>
            <a:r>
              <a:rPr lang="de-DE" dirty="0"/>
              <a:t>Schriftliche Vereinbarung mit Arbeitnehmervertretung</a:t>
            </a:r>
          </a:p>
          <a:p>
            <a:r>
              <a:rPr lang="de-DE" dirty="0"/>
              <a:t>Nachweis durch Wirtschaftsprüfer, Rückzahlungspflicht bei Nichterfüllung</a:t>
            </a:r>
          </a:p>
          <a:p>
            <a:r>
              <a:rPr lang="de-DE" dirty="0">
                <a:solidFill>
                  <a:srgbClr val="00B0F0"/>
                </a:solidFill>
              </a:rPr>
              <a:t>Geplant für 2019: Finanzierung von 100%, ab 2020 gehen Gelder in Pflegebudget ein</a:t>
            </a:r>
          </a:p>
          <a:p>
            <a:endParaRPr lang="de-DE" dirty="0"/>
          </a:p>
          <a:p>
            <a:endParaRPr lang="de-DE" dirty="0">
              <a:solidFill>
                <a:srgbClr val="0070C0"/>
              </a:solidFill>
            </a:endParaRPr>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t>42</a:t>
            </a:fld>
            <a:endParaRPr lang="de-DE"/>
          </a:p>
        </p:txBody>
      </p:sp>
    </p:spTree>
    <p:extLst>
      <p:ext uri="{BB962C8B-B14F-4D97-AF65-F5344CB8AC3E}">
        <p14:creationId xmlns:p14="http://schemas.microsoft.com/office/powerpoint/2010/main" val="9512104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 4 (9) Hygieneförderprogramm</a:t>
            </a:r>
            <a:endParaRPr lang="de-DE" dirty="0"/>
          </a:p>
        </p:txBody>
      </p:sp>
      <p:sp>
        <p:nvSpPr>
          <p:cNvPr id="3" name="Inhaltsplatzhalter 2"/>
          <p:cNvSpPr>
            <a:spLocks noGrp="1"/>
          </p:cNvSpPr>
          <p:nvPr>
            <p:ph idx="1"/>
          </p:nvPr>
        </p:nvSpPr>
        <p:spPr>
          <a:xfrm>
            <a:off x="1215013" y="1741888"/>
            <a:ext cx="10515600" cy="4351338"/>
          </a:xfrm>
        </p:spPr>
        <p:txBody>
          <a:bodyPr>
            <a:normAutofit/>
          </a:bodyPr>
          <a:lstStyle/>
          <a:p>
            <a:r>
              <a:rPr lang="de-DE" dirty="0"/>
              <a:t>Finanzielle Förderung zwischen 2013 und 2019</a:t>
            </a:r>
            <a:endParaRPr lang="de-DE" dirty="0">
              <a:solidFill>
                <a:srgbClr val="00B0F0"/>
              </a:solidFill>
            </a:endParaRPr>
          </a:p>
          <a:p>
            <a:r>
              <a:rPr lang="de-DE" dirty="0"/>
              <a:t>Neue Stellen für Hygienefachkräfte (90%), Krankenhaushygieniker mit Facharzt (75%) Krankenhaushygieniker (50%), hygienebeauftragte Ärzte  (10%)</a:t>
            </a:r>
          </a:p>
          <a:p>
            <a:r>
              <a:rPr lang="de-DE" dirty="0"/>
              <a:t>Fort- und Weiterbildungen o.g. Berufe und Infektiologie und Antibiotikatherapie für Apotheker mit 5.000 – 30.000 Euro</a:t>
            </a:r>
          </a:p>
          <a:p>
            <a:r>
              <a:rPr lang="de-DE" dirty="0"/>
              <a:t>Bei Beratungsleistungen: 400 Euro pro Beratungstag</a:t>
            </a:r>
          </a:p>
          <a:p>
            <a:r>
              <a:rPr lang="de-DE" dirty="0"/>
              <a:t>Nachweise über Stellenbesetzung und Mittelverwendung</a:t>
            </a:r>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pPr/>
              <a:t>43</a:t>
            </a:fld>
            <a:endParaRPr lang="de-DE"/>
          </a:p>
        </p:txBody>
      </p:sp>
    </p:spTree>
    <p:extLst>
      <p:ext uri="{BB962C8B-B14F-4D97-AF65-F5344CB8AC3E}">
        <p14:creationId xmlns:p14="http://schemas.microsoft.com/office/powerpoint/2010/main" val="3190758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 5 (2) Sicherstellungszuschlag</a:t>
            </a:r>
            <a:endParaRPr lang="de-DE" dirty="0"/>
          </a:p>
        </p:txBody>
      </p:sp>
      <p:sp>
        <p:nvSpPr>
          <p:cNvPr id="3" name="Inhaltsplatzhalter 2"/>
          <p:cNvSpPr>
            <a:spLocks noGrp="1"/>
          </p:cNvSpPr>
          <p:nvPr>
            <p:ph idx="1"/>
          </p:nvPr>
        </p:nvSpPr>
        <p:spPr/>
        <p:txBody>
          <a:bodyPr>
            <a:normAutofit/>
          </a:bodyPr>
          <a:lstStyle/>
          <a:p>
            <a:r>
              <a:rPr lang="de-DE" dirty="0"/>
              <a:t>Zur Sicherstellung einer für die Versorgung der Bevölkerung notwendigen Vorhaltung von Leistungen, die auf Grund des geringen Versorgungsbedarfs mit den auf Bundesebene vereinbarten Fallpauschalen und Zusatzentgelten nicht kostendeckend finanzierbar ist</a:t>
            </a:r>
          </a:p>
          <a:p>
            <a:r>
              <a:rPr lang="de-DE" dirty="0"/>
              <a:t>Vereinbarung auf KH-Ebene unter Berücksichtigung Vorgaben G-BA</a:t>
            </a:r>
          </a:p>
          <a:p>
            <a:r>
              <a:rPr lang="de-DE" dirty="0"/>
              <a:t>Voraussetzung: </a:t>
            </a:r>
            <a:r>
              <a:rPr lang="de-DE" dirty="0">
                <a:solidFill>
                  <a:srgbClr val="FF0000"/>
                </a:solidFill>
              </a:rPr>
              <a:t>KH</a:t>
            </a:r>
            <a:r>
              <a:rPr lang="de-DE" dirty="0"/>
              <a:t> muss Defizit haben</a:t>
            </a:r>
          </a:p>
          <a:p>
            <a:r>
              <a:rPr lang="de-DE" dirty="0"/>
              <a:t>Land prüft und entscheidet (GBA macht Richtlinien)</a:t>
            </a:r>
          </a:p>
          <a:p>
            <a:endParaRPr lang="de-DE" dirty="0"/>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pPr/>
              <a:t>44</a:t>
            </a:fld>
            <a:endParaRPr lang="de-DE"/>
          </a:p>
        </p:txBody>
      </p:sp>
    </p:spTree>
    <p:extLst>
      <p:ext uri="{BB962C8B-B14F-4D97-AF65-F5344CB8AC3E}">
        <p14:creationId xmlns:p14="http://schemas.microsoft.com/office/powerpoint/2010/main" val="26936985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 5 (3a) Qualitätszu-/abschlag</a:t>
            </a:r>
            <a:endParaRPr lang="de-DE" dirty="0"/>
          </a:p>
        </p:txBody>
      </p:sp>
      <p:sp>
        <p:nvSpPr>
          <p:cNvPr id="3" name="Inhaltsplatzhalter 2"/>
          <p:cNvSpPr>
            <a:spLocks noGrp="1"/>
          </p:cNvSpPr>
          <p:nvPr>
            <p:ph idx="1"/>
          </p:nvPr>
        </p:nvSpPr>
        <p:spPr/>
        <p:txBody>
          <a:bodyPr>
            <a:normAutofit fontScale="92500" lnSpcReduction="10000"/>
          </a:bodyPr>
          <a:lstStyle/>
          <a:p>
            <a:r>
              <a:rPr lang="de-DE" dirty="0"/>
              <a:t>Vereinbarung auf KH-Ebene</a:t>
            </a:r>
          </a:p>
          <a:p>
            <a:r>
              <a:rPr lang="de-DE" dirty="0"/>
              <a:t>für Leistungen oder Leistungsbereiche mit außerordentlich guter oder unzureichender Qualität (Vorgaben durch G-BA)</a:t>
            </a:r>
          </a:p>
          <a:p>
            <a:r>
              <a:rPr lang="de-DE" dirty="0"/>
              <a:t>Bei unzureichender Qualität: Vereinbarung, dass Mängel innerhalb eines Jahres abgestellt werden müssen</a:t>
            </a:r>
          </a:p>
          <a:p>
            <a:r>
              <a:rPr lang="de-DE" dirty="0"/>
              <a:t>Im ersten Jahr kein Abzug, wenn Mängel nicht abgestellt, dann im 2. Jahr doppelter Abzug</a:t>
            </a:r>
          </a:p>
          <a:p>
            <a:r>
              <a:rPr lang="de-DE" dirty="0"/>
              <a:t>Nach 3 Jahren Abschläge: KH muss aus KH-Plan entfernt werden und kein Anspruch auf Vergütung</a:t>
            </a:r>
          </a:p>
          <a:p>
            <a:r>
              <a:rPr lang="de-DE" dirty="0"/>
              <a:t>ob Abschlag und wieviel: schiedsstellenfähig</a:t>
            </a:r>
          </a:p>
          <a:p>
            <a:r>
              <a:rPr lang="de-DE" dirty="0"/>
              <a:t>landesplanerische Konsequenzen: Klageweg</a:t>
            </a:r>
          </a:p>
          <a:p>
            <a:endParaRPr lang="de-DE" dirty="0"/>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pPr/>
              <a:t>45</a:t>
            </a:fld>
            <a:endParaRPr lang="de-DE"/>
          </a:p>
        </p:txBody>
      </p:sp>
    </p:spTree>
    <p:extLst>
      <p:ext uri="{BB962C8B-B14F-4D97-AF65-F5344CB8AC3E}">
        <p14:creationId xmlns:p14="http://schemas.microsoft.com/office/powerpoint/2010/main" val="4496103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037"/>
            <a:ext cx="10515600" cy="1325563"/>
          </a:xfrm>
        </p:spPr>
        <p:txBody>
          <a:bodyPr/>
          <a:lstStyle/>
          <a:p>
            <a:pPr algn="ctr"/>
            <a:r>
              <a:rPr lang="de-DE" b="1" u="sng" dirty="0">
                <a:latin typeface="+mn-lt"/>
              </a:rPr>
              <a:t>Versorgungszuschlag/Pflegezuschlag</a:t>
            </a:r>
          </a:p>
        </p:txBody>
      </p:sp>
      <p:sp>
        <p:nvSpPr>
          <p:cNvPr id="3" name="Inhaltsplatzhalter 2"/>
          <p:cNvSpPr>
            <a:spLocks noGrp="1"/>
          </p:cNvSpPr>
          <p:nvPr>
            <p:ph idx="1"/>
          </p:nvPr>
        </p:nvSpPr>
        <p:spPr>
          <a:xfrm>
            <a:off x="302699" y="1371600"/>
            <a:ext cx="11584502" cy="5148470"/>
          </a:xfrm>
        </p:spPr>
        <p:txBody>
          <a:bodyPr>
            <a:normAutofit/>
          </a:bodyPr>
          <a:lstStyle/>
          <a:p>
            <a:r>
              <a:rPr lang="de-DE" dirty="0"/>
              <a:t>500 Mio. € Versorgungszuschlag (Ausgleich für zu niedrige Landesbasisfallwerte) - sollte ab 2017 entfallen </a:t>
            </a:r>
          </a:p>
          <a:p>
            <a:r>
              <a:rPr lang="de-DE" dirty="0"/>
              <a:t>Wird weiter gezahlt, heißt ab 2017 </a:t>
            </a:r>
            <a:r>
              <a:rPr lang="de-DE" b="1" dirty="0"/>
              <a:t>Pflegezuschlag</a:t>
            </a:r>
          </a:p>
          <a:p>
            <a:r>
              <a:rPr lang="de-DE" dirty="0">
                <a:solidFill>
                  <a:srgbClr val="FF0000"/>
                </a:solidFill>
              </a:rPr>
              <a:t>Verteilung bisher: </a:t>
            </a:r>
            <a:r>
              <a:rPr lang="de-DE" dirty="0"/>
              <a:t>1% (2013) bzw. 0,8% (2014-2016)der </a:t>
            </a:r>
            <a:r>
              <a:rPr lang="de-DE" dirty="0" smtClean="0"/>
              <a:t>Erlöse </a:t>
            </a:r>
            <a:r>
              <a:rPr lang="de-DE" dirty="0"/>
              <a:t>eines KH </a:t>
            </a:r>
          </a:p>
          <a:p>
            <a:r>
              <a:rPr lang="de-DE" dirty="0">
                <a:solidFill>
                  <a:srgbClr val="FF0000"/>
                </a:solidFill>
              </a:rPr>
              <a:t>Verteilung neu: </a:t>
            </a:r>
            <a:r>
              <a:rPr lang="de-DE" dirty="0"/>
              <a:t>Anteil der Pflegepersonalkosten des Krankenhauses an den Pflegepersonalkosten aller Krankenhäuser bezogen auf 500 Millionen Euro </a:t>
            </a:r>
            <a:r>
              <a:rPr lang="de-DE" b="1" i="1" dirty="0"/>
              <a:t>(500 Mio. / </a:t>
            </a:r>
            <a:r>
              <a:rPr lang="de-DE" b="1" i="1" dirty="0" err="1"/>
              <a:t>PfPK</a:t>
            </a:r>
            <a:r>
              <a:rPr lang="de-DE" b="1" i="1" dirty="0"/>
              <a:t> aller KHs x </a:t>
            </a:r>
            <a:r>
              <a:rPr lang="de-DE" b="1" i="1" dirty="0" err="1"/>
              <a:t>PfPK</a:t>
            </a:r>
            <a:r>
              <a:rPr lang="de-DE" b="1" i="1" dirty="0"/>
              <a:t> einzelnes KH)</a:t>
            </a:r>
          </a:p>
          <a:p>
            <a:r>
              <a:rPr lang="de-DE" dirty="0">
                <a:solidFill>
                  <a:srgbClr val="FF0000"/>
                </a:solidFill>
              </a:rPr>
              <a:t>Geld war bisher schon da, wird nur in anderer Form ausgezahlt</a:t>
            </a:r>
          </a:p>
          <a:p>
            <a:r>
              <a:rPr lang="de-DE" dirty="0">
                <a:solidFill>
                  <a:srgbClr val="FF0000"/>
                </a:solidFill>
              </a:rPr>
              <a:t>Niemand stellt mehr Personal ein, wenn er nur einen Bruchteil der Kosten zurück bekommt </a:t>
            </a:r>
            <a:r>
              <a:rPr lang="de-DE" sz="2000" dirty="0"/>
              <a:t>(Beispielrechnung: 2 Mio. € Mehrkosten für Personal, 60.000 € Mehreinnahmen) </a:t>
            </a:r>
          </a:p>
          <a:p>
            <a:pPr>
              <a:buFont typeface="Wingdings" panose="05000000000000000000" pitchFamily="2" charset="2"/>
              <a:buChar char="Ø"/>
            </a:pPr>
            <a:r>
              <a:rPr lang="de-DE" dirty="0">
                <a:solidFill>
                  <a:srgbClr val="FF0000"/>
                </a:solidFill>
              </a:rPr>
              <a:t> </a:t>
            </a:r>
            <a:r>
              <a:rPr lang="de-DE" dirty="0">
                <a:solidFill>
                  <a:srgbClr val="00B0F0"/>
                </a:solidFill>
              </a:rPr>
              <a:t>Geplant: soll ab 2020 ganz entfallen</a:t>
            </a:r>
          </a:p>
        </p:txBody>
      </p:sp>
      <p:sp>
        <p:nvSpPr>
          <p:cNvPr id="5" name="Foliennummernplatzhalter 4"/>
          <p:cNvSpPr>
            <a:spLocks noGrp="1"/>
          </p:cNvSpPr>
          <p:nvPr>
            <p:ph type="sldNum" sz="quarter" idx="12"/>
          </p:nvPr>
        </p:nvSpPr>
        <p:spPr/>
        <p:txBody>
          <a:bodyPr/>
          <a:lstStyle/>
          <a:p>
            <a:fld id="{872488E8-88B4-4261-8FF3-C3BA3F653199}" type="slidenum">
              <a:rPr lang="de-DE" smtClean="0"/>
              <a:t>46</a:t>
            </a:fld>
            <a:endParaRPr lang="de-DE"/>
          </a:p>
        </p:txBody>
      </p:sp>
    </p:spTree>
    <p:extLst>
      <p:ext uri="{BB962C8B-B14F-4D97-AF65-F5344CB8AC3E}">
        <p14:creationId xmlns:p14="http://schemas.microsoft.com/office/powerpoint/2010/main" val="772089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07820" y="1439863"/>
            <a:ext cx="9144000" cy="2387600"/>
          </a:xfrm>
        </p:spPr>
        <p:txBody>
          <a:bodyPr>
            <a:normAutofit/>
          </a:bodyPr>
          <a:lstStyle/>
          <a:p>
            <a:r>
              <a:rPr lang="de-DE" dirty="0"/>
              <a:t>Wie funktioniert</a:t>
            </a:r>
            <a:br>
              <a:rPr lang="de-DE" dirty="0"/>
            </a:br>
            <a:r>
              <a:rPr lang="de-DE" dirty="0"/>
              <a:t>das DRG-System?</a:t>
            </a:r>
          </a:p>
        </p:txBody>
      </p:sp>
      <p:sp>
        <p:nvSpPr>
          <p:cNvPr id="3" name="Foliennummernplatzhalter 2">
            <a:extLst>
              <a:ext uri="{FF2B5EF4-FFF2-40B4-BE49-F238E27FC236}">
                <a16:creationId xmlns:a16="http://schemas.microsoft.com/office/drawing/2014/main" xmlns="" id="{184C6389-C862-4003-8260-DDE7DB792ADF}"/>
              </a:ext>
            </a:extLst>
          </p:cNvPr>
          <p:cNvSpPr>
            <a:spLocks noGrp="1"/>
          </p:cNvSpPr>
          <p:nvPr>
            <p:ph type="sldNum" sz="quarter" idx="12"/>
          </p:nvPr>
        </p:nvSpPr>
        <p:spPr/>
        <p:txBody>
          <a:bodyPr/>
          <a:lstStyle/>
          <a:p>
            <a:fld id="{872488E8-88B4-4261-8FF3-C3BA3F653199}" type="slidenum">
              <a:rPr lang="de-DE" smtClean="0"/>
              <a:t>47</a:t>
            </a:fld>
            <a:endParaRPr lang="de-DE"/>
          </a:p>
        </p:txBody>
      </p:sp>
    </p:spTree>
    <p:extLst>
      <p:ext uri="{BB962C8B-B14F-4D97-AF65-F5344CB8AC3E}">
        <p14:creationId xmlns:p14="http://schemas.microsoft.com/office/powerpoint/2010/main" val="21975902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8300" y="0"/>
            <a:ext cx="11220450" cy="1325563"/>
          </a:xfrm>
        </p:spPr>
        <p:txBody>
          <a:bodyPr>
            <a:normAutofit/>
          </a:bodyPr>
          <a:lstStyle/>
          <a:p>
            <a:r>
              <a:rPr lang="de-DE" sz="4400" dirty="0"/>
              <a:t>Vorher</a:t>
            </a:r>
            <a:r>
              <a:rPr lang="de-DE" sz="4400"/>
              <a:t>: </a:t>
            </a:r>
            <a:r>
              <a:rPr lang="de-DE"/>
              <a:t>Selbstkostendeckung (1970-1985</a:t>
            </a:r>
            <a:r>
              <a:rPr lang="de-DE" dirty="0"/>
              <a:t>)</a:t>
            </a:r>
            <a:r>
              <a:rPr lang="de-DE"/>
              <a:t> </a:t>
            </a:r>
            <a:endParaRPr lang="de-DE" sz="4400" dirty="0"/>
          </a:p>
        </p:txBody>
      </p:sp>
      <p:sp>
        <p:nvSpPr>
          <p:cNvPr id="3" name="Inhaltsplatzhalter 2"/>
          <p:cNvSpPr>
            <a:spLocks noGrp="1"/>
          </p:cNvSpPr>
          <p:nvPr>
            <p:ph idx="1"/>
          </p:nvPr>
        </p:nvSpPr>
        <p:spPr>
          <a:xfrm>
            <a:off x="603250" y="1537873"/>
            <a:ext cx="10985500" cy="4851400"/>
          </a:xfrm>
        </p:spPr>
        <p:txBody>
          <a:bodyPr>
            <a:normAutofit fontScale="85000" lnSpcReduction="20000"/>
          </a:bodyPr>
          <a:lstStyle/>
          <a:p>
            <a:pPr marL="285750" lvl="1" indent="-284400">
              <a:lnSpc>
                <a:spcPct val="100000"/>
              </a:lnSpc>
              <a:spcBef>
                <a:spcPts val="1200"/>
              </a:spcBef>
            </a:pPr>
            <a:r>
              <a:rPr lang="de-DE" sz="3000" dirty="0"/>
              <a:t>bedarfsorientierte Krankenhausplanung durch Bundesländer (Sozialstaatsgebot des GG)</a:t>
            </a:r>
            <a:endParaRPr lang="de-DE" sz="3000" i="1" dirty="0"/>
          </a:p>
          <a:p>
            <a:pPr marL="285750" lvl="1" indent="-284400">
              <a:lnSpc>
                <a:spcPct val="100000"/>
              </a:lnSpc>
              <a:spcBef>
                <a:spcPts val="1200"/>
              </a:spcBef>
            </a:pPr>
            <a:r>
              <a:rPr lang="de-DE" sz="3000" b="1" dirty="0"/>
              <a:t>Selbstkostendeckungsprinzip: </a:t>
            </a:r>
            <a:r>
              <a:rPr lang="de-DE" sz="3000" dirty="0"/>
              <a:t>Verpflichtung der Kassen zur Finanzierung der betriebsnotwendigen Selbstkosten von bedarfsgerechten, wirtschaftlich arbeitenden Krankenhäusern</a:t>
            </a:r>
          </a:p>
          <a:p>
            <a:pPr marL="285750" lvl="1" indent="-284400">
              <a:spcBef>
                <a:spcPts val="1200"/>
              </a:spcBef>
            </a:pPr>
            <a:r>
              <a:rPr lang="de-DE" sz="3000" dirty="0"/>
              <a:t>Tagespflegesätze nur als Abrechnungseinheit (Abschlagszahlungen)</a:t>
            </a:r>
          </a:p>
          <a:p>
            <a:pPr marL="285750" lvl="1" indent="-284400">
              <a:spcBef>
                <a:spcPts val="1200"/>
              </a:spcBef>
            </a:pPr>
            <a:r>
              <a:rPr lang="de-DE" sz="3000" dirty="0"/>
              <a:t>Spitzabrechnung am Jahresende mit Gewinn-/ Verlustausgleich</a:t>
            </a:r>
          </a:p>
          <a:p>
            <a:pPr marL="285750" lvl="1" indent="-284400">
              <a:spcBef>
                <a:spcPts val="1200"/>
              </a:spcBef>
              <a:spcAft>
                <a:spcPts val="1200"/>
              </a:spcAft>
            </a:pPr>
            <a:r>
              <a:rPr lang="de-DE" sz="3000" dirty="0"/>
              <a:t>Verbot Gewinne zu machen</a:t>
            </a:r>
            <a:endParaRPr lang="de-DE" sz="2600" dirty="0"/>
          </a:p>
          <a:p>
            <a:pPr marL="342900" lvl="0" indent="-342900">
              <a:lnSpc>
                <a:spcPct val="100000"/>
              </a:lnSpc>
              <a:spcBef>
                <a:spcPct val="20000"/>
              </a:spcBef>
              <a:spcAft>
                <a:spcPts val="900"/>
              </a:spcAft>
              <a:buFont typeface="Wingdings" panose="05000000000000000000" pitchFamily="2" charset="2"/>
              <a:buChar char="Ø"/>
            </a:pPr>
            <a:r>
              <a:rPr lang="de-DE" sz="3300" dirty="0">
                <a:solidFill>
                  <a:srgbClr val="FF0000"/>
                </a:solidFill>
              </a:rPr>
              <a:t>kein Anreiz zu VWD-Verlängerung und Kostensenkung</a:t>
            </a:r>
          </a:p>
          <a:p>
            <a:pPr marL="342900" lvl="0" indent="-342900">
              <a:lnSpc>
                <a:spcPct val="100000"/>
              </a:lnSpc>
              <a:spcBef>
                <a:spcPct val="20000"/>
              </a:spcBef>
              <a:spcAft>
                <a:spcPts val="900"/>
              </a:spcAft>
              <a:buFont typeface="Wingdings" panose="05000000000000000000" pitchFamily="2" charset="2"/>
              <a:buChar char="Ø"/>
            </a:pPr>
            <a:r>
              <a:rPr lang="de-DE" sz="3300" dirty="0">
                <a:solidFill>
                  <a:srgbClr val="FF0000"/>
                </a:solidFill>
              </a:rPr>
              <a:t>kein „Selbstbedienungsladen“, weil Kassen das Recht zur „Prüfung der Wirtschaftlichkeit“ hatten</a:t>
            </a:r>
          </a:p>
          <a:p>
            <a:pPr marL="742950" lvl="2" indent="-342900"/>
            <a:endParaRPr lang="de-DE" dirty="0"/>
          </a:p>
          <a:p>
            <a:pPr marL="0" indent="0">
              <a:buNone/>
            </a:pPr>
            <a:endParaRPr lang="de-DE" dirty="0"/>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DC4106-D9F5-4DCC-B15D-428545D275B1}"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01294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50900" y="-134620"/>
            <a:ext cx="10515600" cy="1325563"/>
          </a:xfrm>
        </p:spPr>
        <p:txBody>
          <a:bodyPr/>
          <a:lstStyle/>
          <a:p>
            <a:pPr eaLnBrk="1" hangingPunct="1">
              <a:defRPr/>
            </a:pPr>
            <a:r>
              <a:rPr lang="de-DE" sz="4800" b="1" u="sng" dirty="0"/>
              <a:t>Begriffserklärungen</a:t>
            </a:r>
            <a:r>
              <a:rPr lang="de-DE" sz="4800" b="1" dirty="0"/>
              <a:t> </a:t>
            </a:r>
            <a:endParaRPr lang="de-DE" sz="4000" b="1" dirty="0"/>
          </a:p>
        </p:txBody>
      </p:sp>
      <p:sp>
        <p:nvSpPr>
          <p:cNvPr id="19459" name="Rectangle 3"/>
          <p:cNvSpPr>
            <a:spLocks noGrp="1" noChangeArrowheads="1"/>
          </p:cNvSpPr>
          <p:nvPr>
            <p:ph idx="1"/>
          </p:nvPr>
        </p:nvSpPr>
        <p:spPr>
          <a:xfrm>
            <a:off x="736600" y="1346200"/>
            <a:ext cx="10744200" cy="5511800"/>
          </a:xfrm>
        </p:spPr>
        <p:txBody>
          <a:bodyPr>
            <a:normAutofit/>
          </a:bodyPr>
          <a:lstStyle/>
          <a:p>
            <a:pPr>
              <a:spcAft>
                <a:spcPts val="1200"/>
              </a:spcAft>
              <a:defRPr/>
            </a:pPr>
            <a:r>
              <a:rPr lang="de-DE" sz="3600" dirty="0">
                <a:solidFill>
                  <a:srgbClr val="FF0000"/>
                </a:solidFill>
              </a:rPr>
              <a:t>DRGs</a:t>
            </a:r>
            <a:r>
              <a:rPr lang="de-DE" sz="3600" dirty="0"/>
              <a:t> = Diagnosis Related Groups = Fallgruppen</a:t>
            </a:r>
          </a:p>
          <a:p>
            <a:pPr>
              <a:spcAft>
                <a:spcPts val="1200"/>
              </a:spcAft>
              <a:defRPr/>
            </a:pPr>
            <a:r>
              <a:rPr lang="de-DE" sz="3600" dirty="0"/>
              <a:t>einheitlicher Preis (Fallpauschale) für eine </a:t>
            </a:r>
            <a:r>
              <a:rPr lang="de-DE" sz="3600" dirty="0">
                <a:solidFill>
                  <a:srgbClr val="FF0000"/>
                </a:solidFill>
              </a:rPr>
              <a:t>bestimmte Behandlung einer bestimmten Diagnose </a:t>
            </a:r>
          </a:p>
          <a:p>
            <a:pPr>
              <a:lnSpc>
                <a:spcPct val="100000"/>
              </a:lnSpc>
              <a:spcAft>
                <a:spcPts val="1200"/>
              </a:spcAft>
              <a:defRPr/>
            </a:pPr>
            <a:r>
              <a:rPr lang="de-DE" sz="3600" dirty="0"/>
              <a:t>Grundlage: Australische DRGs </a:t>
            </a:r>
          </a:p>
          <a:p>
            <a:pPr lvl="2">
              <a:buFont typeface="Wingdings" panose="05000000000000000000" pitchFamily="2" charset="2"/>
              <a:buChar char="Ø"/>
              <a:defRPr/>
            </a:pPr>
            <a:r>
              <a:rPr lang="de-DE" sz="3200" dirty="0"/>
              <a:t>dort aber nicht flächendeckend und                                  nur eine Methode der Budgetzuweisung                      neben vielen anderen Vergütungsbestandteilen</a:t>
            </a:r>
          </a:p>
        </p:txBody>
      </p:sp>
      <p:sp>
        <p:nvSpPr>
          <p:cNvPr id="3" name="Foliennummernplatzhalter 2"/>
          <p:cNvSpPr>
            <a:spLocks noGrp="1"/>
          </p:cNvSpPr>
          <p:nvPr>
            <p:ph type="sldNum" sz="quarter" idx="12"/>
          </p:nvPr>
        </p:nvSpPr>
        <p:spPr/>
        <p:txBody>
          <a:bodyPr/>
          <a:lstStyle/>
          <a:p>
            <a:fld id="{96C42A59-BDC7-4E9F-BE00-B54221B17006}" type="slidenum">
              <a:rPr lang="de-DE" smtClean="0"/>
              <a:t>49</a:t>
            </a:fld>
            <a:endParaRPr lang="de-DE"/>
          </a:p>
        </p:txBody>
      </p:sp>
    </p:spTree>
    <p:extLst>
      <p:ext uri="{BB962C8B-B14F-4D97-AF65-F5344CB8AC3E}">
        <p14:creationId xmlns:p14="http://schemas.microsoft.com/office/powerpoint/2010/main" val="2020404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400" b="1" dirty="0"/>
              <a:t>Grundprinzipien der KV-Finanzierung</a:t>
            </a:r>
          </a:p>
        </p:txBody>
      </p:sp>
      <p:sp>
        <p:nvSpPr>
          <p:cNvPr id="3" name="Inhaltsplatzhalter 2"/>
          <p:cNvSpPr>
            <a:spLocks noGrp="1"/>
          </p:cNvSpPr>
          <p:nvPr>
            <p:ph idx="1"/>
          </p:nvPr>
        </p:nvSpPr>
        <p:spPr>
          <a:xfrm>
            <a:off x="1981200" y="2060849"/>
            <a:ext cx="8229600" cy="4525963"/>
          </a:xfrm>
        </p:spPr>
        <p:txBody>
          <a:bodyPr/>
          <a:lstStyle/>
          <a:p>
            <a:r>
              <a:rPr lang="de-DE" dirty="0"/>
              <a:t>Solidarität (reich für arm, gesund für krank)</a:t>
            </a:r>
          </a:p>
          <a:p>
            <a:r>
              <a:rPr lang="de-DE" dirty="0"/>
              <a:t>Parität</a:t>
            </a:r>
          </a:p>
          <a:p>
            <a:r>
              <a:rPr lang="de-DE" dirty="0"/>
              <a:t>Sachleistungsprinzip</a:t>
            </a:r>
          </a:p>
          <a:p>
            <a:r>
              <a:rPr lang="de-DE" dirty="0"/>
              <a:t>Kontrahierungszwang</a:t>
            </a:r>
          </a:p>
          <a:p>
            <a:r>
              <a:rPr lang="de-DE" dirty="0"/>
              <a:t>Umlageverfahren (keine Kapitaldeckung)</a:t>
            </a:r>
          </a:p>
        </p:txBody>
      </p:sp>
      <p:sp>
        <p:nvSpPr>
          <p:cNvPr id="7" name="Foliennummernplatzhalter 6"/>
          <p:cNvSpPr>
            <a:spLocks noGrp="1"/>
          </p:cNvSpPr>
          <p:nvPr>
            <p:ph type="sldNum" sz="quarter" idx="12"/>
          </p:nvPr>
        </p:nvSpPr>
        <p:spPr/>
        <p:txBody>
          <a:bodyPr/>
          <a:lstStyle/>
          <a:p>
            <a:fld id="{546DDF0D-D717-4A73-98FF-8F51B416B2DB}" type="slidenum">
              <a:rPr lang="de-DE" smtClean="0"/>
              <a:t>5</a:t>
            </a:fld>
            <a:endParaRPr lang="de-DE"/>
          </a:p>
        </p:txBody>
      </p:sp>
    </p:spTree>
    <p:extLst>
      <p:ext uri="{BB962C8B-B14F-4D97-AF65-F5344CB8AC3E}">
        <p14:creationId xmlns:p14="http://schemas.microsoft.com/office/powerpoint/2010/main" val="8249346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0"/>
            <a:ext cx="10515600" cy="1325563"/>
          </a:xfrm>
        </p:spPr>
        <p:txBody>
          <a:bodyPr/>
          <a:lstStyle/>
          <a:p>
            <a:r>
              <a:rPr lang="de-DE" dirty="0"/>
              <a:t>Grundlagen - 1</a:t>
            </a:r>
          </a:p>
        </p:txBody>
      </p:sp>
      <p:sp>
        <p:nvSpPr>
          <p:cNvPr id="44035" name="Rectangle 3"/>
          <p:cNvSpPr>
            <a:spLocks noGrp="1" noChangeArrowheads="1"/>
          </p:cNvSpPr>
          <p:nvPr>
            <p:ph idx="1"/>
          </p:nvPr>
        </p:nvSpPr>
        <p:spPr>
          <a:xfrm>
            <a:off x="838200" y="1325562"/>
            <a:ext cx="10515600" cy="5008147"/>
          </a:xfrm>
        </p:spPr>
        <p:txBody>
          <a:bodyPr>
            <a:noAutofit/>
          </a:bodyPr>
          <a:lstStyle/>
          <a:p>
            <a:pPr>
              <a:lnSpc>
                <a:spcPct val="100000"/>
              </a:lnSpc>
              <a:spcBef>
                <a:spcPts val="1800"/>
              </a:spcBef>
            </a:pPr>
            <a:r>
              <a:rPr lang="de-DE" sz="3600" dirty="0"/>
              <a:t>Anfangs 409 Fallgruppen</a:t>
            </a:r>
          </a:p>
          <a:p>
            <a:pPr>
              <a:lnSpc>
                <a:spcPct val="100000"/>
              </a:lnSpc>
              <a:spcBef>
                <a:spcPts val="1800"/>
              </a:spcBef>
            </a:pPr>
            <a:r>
              <a:rPr lang="de-DE" sz="3600" dirty="0"/>
              <a:t>2018: 1292 DRGs</a:t>
            </a:r>
          </a:p>
          <a:p>
            <a:pPr>
              <a:lnSpc>
                <a:spcPct val="100000"/>
              </a:lnSpc>
              <a:spcBef>
                <a:spcPts val="1800"/>
              </a:spcBef>
            </a:pPr>
            <a:r>
              <a:rPr lang="de-DE" sz="3600" dirty="0"/>
              <a:t>dabei 7 Schweregradkategorien (PCCL = Patient Clinical </a:t>
            </a:r>
            <a:r>
              <a:rPr lang="de-DE" sz="3600" dirty="0" err="1"/>
              <a:t>Complexity</a:t>
            </a:r>
            <a:r>
              <a:rPr lang="de-DE" sz="3600" dirty="0"/>
              <a:t> Level) gewichtet nach Nebendiagnosen, Komplikationen, Alterssplits </a:t>
            </a:r>
          </a:p>
          <a:p>
            <a:pPr>
              <a:lnSpc>
                <a:spcPct val="100000"/>
              </a:lnSpc>
              <a:spcBef>
                <a:spcPts val="1800"/>
              </a:spcBef>
            </a:pPr>
            <a:r>
              <a:rPr lang="de-DE" sz="3600" dirty="0"/>
              <a:t>179 bundeseinheitliche und KH-individuelle Zusatzentgelte (2016) für besonders teure Behandlungen (Dialyse, Chemotherapie)</a:t>
            </a:r>
          </a:p>
        </p:txBody>
      </p:sp>
      <p:sp>
        <p:nvSpPr>
          <p:cNvPr id="5" name="Foliennummernplatzhalter 4"/>
          <p:cNvSpPr>
            <a:spLocks noGrp="1"/>
          </p:cNvSpPr>
          <p:nvPr>
            <p:ph type="sldNum" sz="quarter" idx="12"/>
          </p:nvPr>
        </p:nvSpPr>
        <p:spPr/>
        <p:txBody>
          <a:bodyPr/>
          <a:lstStyle/>
          <a:p>
            <a:fld id="{B0DC4106-D9F5-4DCC-B15D-428545D275B1}" type="slidenum">
              <a:rPr lang="de-DE" smtClean="0"/>
              <a:pPr/>
              <a:t>50</a:t>
            </a:fld>
            <a:endParaRPr lang="de-DE" dirty="0"/>
          </a:p>
        </p:txBody>
      </p:sp>
    </p:spTree>
    <p:extLst>
      <p:ext uri="{BB962C8B-B14F-4D97-AF65-F5344CB8AC3E}">
        <p14:creationId xmlns:p14="http://schemas.microsoft.com/office/powerpoint/2010/main" val="25789002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0250" y="0"/>
            <a:ext cx="10515600" cy="1325563"/>
          </a:xfrm>
        </p:spPr>
        <p:txBody>
          <a:bodyPr/>
          <a:lstStyle/>
          <a:p>
            <a:r>
              <a:rPr lang="de-DE" b="1" u="sng" dirty="0"/>
              <a:t>Grundlagen - 2</a:t>
            </a:r>
          </a:p>
        </p:txBody>
      </p:sp>
      <p:sp>
        <p:nvSpPr>
          <p:cNvPr id="3" name="Inhaltsplatzhalter 2"/>
          <p:cNvSpPr>
            <a:spLocks noGrp="1"/>
          </p:cNvSpPr>
          <p:nvPr>
            <p:ph idx="1"/>
          </p:nvPr>
        </p:nvSpPr>
        <p:spPr>
          <a:xfrm>
            <a:off x="622300" y="1438275"/>
            <a:ext cx="10731500" cy="5054600"/>
          </a:xfrm>
        </p:spPr>
        <p:txBody>
          <a:bodyPr>
            <a:normAutofit/>
          </a:bodyPr>
          <a:lstStyle/>
          <a:p>
            <a:pPr>
              <a:spcBef>
                <a:spcPts val="600"/>
              </a:spcBef>
              <a:spcAft>
                <a:spcPts val="1200"/>
              </a:spcAft>
            </a:pPr>
            <a:r>
              <a:rPr lang="de-DE" sz="3200" dirty="0"/>
              <a:t>nur laufende Kosten - keine Investitionen</a:t>
            </a:r>
          </a:p>
          <a:p>
            <a:pPr>
              <a:spcBef>
                <a:spcPts val="600"/>
              </a:spcBef>
              <a:spcAft>
                <a:spcPts val="1200"/>
              </a:spcAft>
              <a:defRPr/>
            </a:pPr>
            <a:r>
              <a:rPr lang="de-DE" sz="3200" dirty="0"/>
              <a:t>gilt für </a:t>
            </a:r>
            <a:r>
              <a:rPr lang="de-DE" sz="3200" dirty="0">
                <a:solidFill>
                  <a:srgbClr val="000000"/>
                </a:solidFill>
              </a:rPr>
              <a:t>alle voll- und teilstationären Leistungen </a:t>
            </a:r>
            <a:r>
              <a:rPr lang="de-DE" sz="3200" dirty="0"/>
              <a:t>(eingeschränkt auch für Psychiatrie), nicht für ambulante Behandlung</a:t>
            </a:r>
            <a:endParaRPr lang="de-DE" sz="1800" dirty="0"/>
          </a:p>
          <a:p>
            <a:pPr>
              <a:spcBef>
                <a:spcPts val="600"/>
              </a:spcBef>
              <a:spcAft>
                <a:spcPts val="1200"/>
              </a:spcAft>
              <a:defRPr/>
            </a:pPr>
            <a:r>
              <a:rPr lang="de-DE" sz="3200" dirty="0"/>
              <a:t>einheitliche Regelung von Zu- und Abschlägen für Notfallversorgung, Vorhaltung von Ausbildungsstätten Aufnahme von Begleitpersonen usw.</a:t>
            </a:r>
          </a:p>
          <a:p>
            <a:pPr>
              <a:spcBef>
                <a:spcPts val="600"/>
              </a:spcBef>
            </a:pPr>
            <a:r>
              <a:rPr lang="de-DE" sz="3200" dirty="0"/>
              <a:t>Gewinne und Verluste möglich</a:t>
            </a:r>
          </a:p>
          <a:p>
            <a:pPr marL="0" indent="0">
              <a:spcBef>
                <a:spcPts val="600"/>
              </a:spcBef>
              <a:buNone/>
            </a:pPr>
            <a:endParaRPr lang="de-DE" sz="3200" dirty="0"/>
          </a:p>
          <a:p>
            <a:pPr lvl="1">
              <a:spcBef>
                <a:spcPts val="600"/>
              </a:spcBef>
              <a:spcAft>
                <a:spcPts val="1200"/>
              </a:spcAft>
              <a:buFont typeface="Wingdings" panose="05000000000000000000" pitchFamily="2" charset="2"/>
              <a:buChar char="Ø"/>
            </a:pPr>
            <a:r>
              <a:rPr lang="de-DE" sz="3200" b="1" dirty="0">
                <a:solidFill>
                  <a:srgbClr val="FF0000"/>
                </a:solidFill>
              </a:rPr>
              <a:t> Anreiz für private Investoren</a:t>
            </a:r>
            <a:endParaRPr lang="de-DE" b="1" dirty="0"/>
          </a:p>
          <a:p>
            <a:pPr lvl="1"/>
            <a:endParaRPr lang="de-DE" dirty="0"/>
          </a:p>
        </p:txBody>
      </p:sp>
      <p:sp>
        <p:nvSpPr>
          <p:cNvPr id="5" name="Foliennummernplatzhalter 4"/>
          <p:cNvSpPr>
            <a:spLocks noGrp="1"/>
          </p:cNvSpPr>
          <p:nvPr>
            <p:ph type="sldNum" sz="quarter" idx="12"/>
          </p:nvPr>
        </p:nvSpPr>
        <p:spPr/>
        <p:txBody>
          <a:bodyPr/>
          <a:lstStyle/>
          <a:p>
            <a:fld id="{96C42A59-BDC7-4E9F-BE00-B54221B17006}" type="slidenum">
              <a:rPr lang="de-DE" smtClean="0"/>
              <a:t>51</a:t>
            </a:fld>
            <a:endParaRPr lang="de-DE"/>
          </a:p>
        </p:txBody>
      </p:sp>
    </p:spTree>
    <p:extLst>
      <p:ext uri="{BB962C8B-B14F-4D97-AF65-F5344CB8AC3E}">
        <p14:creationId xmlns:p14="http://schemas.microsoft.com/office/powerpoint/2010/main" val="15297080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177800"/>
            <a:ext cx="10515600" cy="1325563"/>
          </a:xfrm>
        </p:spPr>
        <p:txBody>
          <a:bodyPr>
            <a:normAutofit/>
          </a:bodyPr>
          <a:lstStyle/>
          <a:p>
            <a:pPr>
              <a:defRPr/>
            </a:pPr>
            <a:r>
              <a:rPr lang="de-DE" sz="4400" dirty="0"/>
              <a:t>Ablauf der Eingruppierung</a:t>
            </a:r>
          </a:p>
        </p:txBody>
      </p:sp>
      <p:sp>
        <p:nvSpPr>
          <p:cNvPr id="32771" name="Rectangle 3"/>
          <p:cNvSpPr>
            <a:spLocks noGrp="1" noChangeArrowheads="1"/>
          </p:cNvSpPr>
          <p:nvPr>
            <p:ph idx="1"/>
          </p:nvPr>
        </p:nvSpPr>
        <p:spPr/>
        <p:txBody>
          <a:bodyPr/>
          <a:lstStyle/>
          <a:p>
            <a:pPr algn="ctr" eaLnBrk="1" hangingPunct="1">
              <a:buFont typeface="Wingdings" panose="05000000000000000000" pitchFamily="2" charset="2"/>
              <a:buNone/>
              <a:defRPr/>
            </a:pPr>
            <a:endParaRPr lang="de-DE" sz="3100" b="1" u="sng" dirty="0">
              <a:solidFill>
                <a:schemeClr val="hlink"/>
              </a:solidFill>
            </a:endParaRPr>
          </a:p>
          <a:p>
            <a:pPr>
              <a:spcAft>
                <a:spcPts val="1200"/>
              </a:spcAft>
              <a:defRPr/>
            </a:pPr>
            <a:r>
              <a:rPr lang="de-DE" sz="3100" dirty="0"/>
              <a:t>Verschlüsselung der Hauptdiagnose (ICD 10)</a:t>
            </a:r>
          </a:p>
          <a:p>
            <a:pPr>
              <a:spcAft>
                <a:spcPts val="1200"/>
              </a:spcAft>
              <a:defRPr/>
            </a:pPr>
            <a:r>
              <a:rPr lang="de-DE" sz="3100" dirty="0"/>
              <a:t>Verschlüsselung aller Nebendiagnosen und Komplikationen</a:t>
            </a:r>
          </a:p>
          <a:p>
            <a:pPr>
              <a:spcAft>
                <a:spcPts val="1200"/>
              </a:spcAft>
              <a:defRPr/>
            </a:pPr>
            <a:r>
              <a:rPr lang="de-DE" sz="3100" dirty="0"/>
              <a:t>Verschlüsselung aller Prozeduren (OPS 08)</a:t>
            </a:r>
          </a:p>
          <a:p>
            <a:pPr>
              <a:spcAft>
                <a:spcPts val="1200"/>
              </a:spcAft>
              <a:buFont typeface="Wingdings" panose="05000000000000000000" pitchFamily="2" charset="2"/>
              <a:buChar char="Ø"/>
              <a:defRPr/>
            </a:pPr>
            <a:r>
              <a:rPr lang="de-DE" sz="3100" b="1" dirty="0">
                <a:solidFill>
                  <a:srgbClr val="FF0000"/>
                </a:solidFill>
              </a:rPr>
              <a:t>EDV-Programm ermittelt DRG incl. PCCL</a:t>
            </a:r>
          </a:p>
        </p:txBody>
      </p:sp>
      <p:sp>
        <p:nvSpPr>
          <p:cNvPr id="3" name="Foliennummernplatzhalter 2"/>
          <p:cNvSpPr>
            <a:spLocks noGrp="1"/>
          </p:cNvSpPr>
          <p:nvPr>
            <p:ph type="sldNum" sz="quarter" idx="12"/>
          </p:nvPr>
        </p:nvSpPr>
        <p:spPr/>
        <p:txBody>
          <a:bodyPr/>
          <a:lstStyle/>
          <a:p>
            <a:fld id="{96C42A59-BDC7-4E9F-BE00-B54221B17006}" type="slidenum">
              <a:rPr lang="de-DE" smtClean="0"/>
              <a:t>52</a:t>
            </a:fld>
            <a:endParaRPr lang="de-DE"/>
          </a:p>
        </p:txBody>
      </p:sp>
    </p:spTree>
    <p:extLst>
      <p:ext uri="{BB962C8B-B14F-4D97-AF65-F5344CB8AC3E}">
        <p14:creationId xmlns:p14="http://schemas.microsoft.com/office/powerpoint/2010/main" val="687232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7497" y="365125"/>
            <a:ext cx="11539243" cy="1325563"/>
          </a:xfrm>
        </p:spPr>
        <p:txBody>
          <a:bodyPr>
            <a:normAutofit/>
          </a:bodyPr>
          <a:lstStyle/>
          <a:p>
            <a:pPr algn="ctr"/>
            <a:r>
              <a:rPr lang="de-DE" b="1" u="sng" dirty="0"/>
              <a:t>DRG -1: Grundlagen und Begriffserklärungen</a:t>
            </a:r>
          </a:p>
        </p:txBody>
      </p:sp>
      <p:sp>
        <p:nvSpPr>
          <p:cNvPr id="3" name="Inhaltsplatzhalter 2"/>
          <p:cNvSpPr>
            <a:spLocks noGrp="1"/>
          </p:cNvSpPr>
          <p:nvPr>
            <p:ph idx="1"/>
          </p:nvPr>
        </p:nvSpPr>
        <p:spPr>
          <a:xfrm>
            <a:off x="838200" y="1847850"/>
            <a:ext cx="10515600" cy="4351338"/>
          </a:xfrm>
        </p:spPr>
        <p:txBody>
          <a:bodyPr>
            <a:normAutofit lnSpcReduction="10000"/>
          </a:bodyPr>
          <a:lstStyle/>
          <a:p>
            <a:pPr>
              <a:spcAft>
                <a:spcPts val="1200"/>
              </a:spcAft>
            </a:pPr>
            <a:r>
              <a:rPr lang="de-DE" b="1" dirty="0"/>
              <a:t>Relativgewicht: </a:t>
            </a:r>
            <a:r>
              <a:rPr lang="de-DE" dirty="0"/>
              <a:t>relativer Wert einer DRG (bundeseinheitlich)</a:t>
            </a:r>
          </a:p>
          <a:p>
            <a:pPr lvl="1">
              <a:defRPr/>
            </a:pPr>
            <a:r>
              <a:rPr lang="de-DE" dirty="0"/>
              <a:t>z.B. Appendektomie, RG = 1,48</a:t>
            </a:r>
          </a:p>
          <a:p>
            <a:pPr lvl="1">
              <a:spcAft>
                <a:spcPts val="1200"/>
              </a:spcAft>
              <a:defRPr/>
            </a:pPr>
            <a:r>
              <a:rPr lang="de-DE" dirty="0"/>
              <a:t>Z.B. A01A Lebertransplantation mit Beatmung &gt; 179 Stunden, RG = 32,718</a:t>
            </a:r>
          </a:p>
          <a:p>
            <a:pPr>
              <a:spcAft>
                <a:spcPts val="1200"/>
              </a:spcAft>
            </a:pPr>
            <a:r>
              <a:rPr lang="de-DE" b="1" dirty="0" err="1"/>
              <a:t>Inlier</a:t>
            </a:r>
            <a:r>
              <a:rPr lang="de-DE" b="1" dirty="0"/>
              <a:t>: </a:t>
            </a:r>
            <a:r>
              <a:rPr lang="de-DE" dirty="0"/>
              <a:t>Patienten, die innerhalb der Regel-Verweildauer liegen</a:t>
            </a:r>
          </a:p>
          <a:p>
            <a:pPr>
              <a:spcAft>
                <a:spcPts val="1200"/>
              </a:spcAft>
            </a:pPr>
            <a:r>
              <a:rPr lang="de-DE" b="1" dirty="0"/>
              <a:t>CM (</a:t>
            </a:r>
            <a:r>
              <a:rPr lang="de-DE" b="1" dirty="0" err="1"/>
              <a:t>Inlier</a:t>
            </a:r>
            <a:r>
              <a:rPr lang="de-DE" b="1" dirty="0"/>
              <a:t>): </a:t>
            </a:r>
            <a:r>
              <a:rPr lang="de-DE" dirty="0"/>
              <a:t>Summe aller RG der </a:t>
            </a:r>
            <a:r>
              <a:rPr lang="de-DE" dirty="0" err="1"/>
              <a:t>Inlier</a:t>
            </a:r>
            <a:r>
              <a:rPr lang="de-DE" dirty="0"/>
              <a:t> im KH/Land </a:t>
            </a:r>
          </a:p>
          <a:p>
            <a:pPr>
              <a:spcAft>
                <a:spcPts val="1200"/>
              </a:spcAft>
            </a:pPr>
            <a:r>
              <a:rPr lang="de-DE" b="1" dirty="0"/>
              <a:t>CMI: </a:t>
            </a:r>
            <a:r>
              <a:rPr lang="de-DE" dirty="0"/>
              <a:t>CM (</a:t>
            </a:r>
            <a:r>
              <a:rPr lang="de-DE" dirty="0" err="1"/>
              <a:t>Inlier</a:t>
            </a:r>
            <a:r>
              <a:rPr lang="de-DE" dirty="0"/>
              <a:t>)/Fälle (durchschnittliche Fallschwere in KH/Land)</a:t>
            </a:r>
          </a:p>
          <a:p>
            <a:pPr>
              <a:spcAft>
                <a:spcPts val="1200"/>
              </a:spcAft>
            </a:pPr>
            <a:r>
              <a:rPr lang="de-DE" b="1" dirty="0"/>
              <a:t>Effektive Bewertungsrelationen: </a:t>
            </a:r>
            <a:r>
              <a:rPr lang="de-DE" dirty="0"/>
              <a:t>CM inklusive Zuschläge für Langlieger, Abschläge für Kurzlieger, Verlegungsabschläge </a:t>
            </a:r>
          </a:p>
        </p:txBody>
      </p:sp>
      <p:sp>
        <p:nvSpPr>
          <p:cNvPr id="5" name="Foliennummernplatzhalter 4"/>
          <p:cNvSpPr>
            <a:spLocks noGrp="1"/>
          </p:cNvSpPr>
          <p:nvPr>
            <p:ph type="sldNum" sz="quarter" idx="12"/>
          </p:nvPr>
        </p:nvSpPr>
        <p:spPr/>
        <p:txBody>
          <a:bodyPr/>
          <a:lstStyle/>
          <a:p>
            <a:fld id="{96C42A59-BDC7-4E9F-BE00-B54221B17006}" type="slidenum">
              <a:rPr lang="de-DE" smtClean="0"/>
              <a:t>53</a:t>
            </a:fld>
            <a:endParaRPr lang="de-DE"/>
          </a:p>
        </p:txBody>
      </p:sp>
    </p:spTree>
    <p:extLst>
      <p:ext uri="{BB962C8B-B14F-4D97-AF65-F5344CB8AC3E}">
        <p14:creationId xmlns:p14="http://schemas.microsoft.com/office/powerpoint/2010/main" val="2962838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2192000" cy="1325563"/>
          </a:xfrm>
        </p:spPr>
        <p:txBody>
          <a:bodyPr>
            <a:normAutofit/>
          </a:bodyPr>
          <a:lstStyle/>
          <a:p>
            <a:r>
              <a:rPr lang="de-DE" dirty="0"/>
              <a:t>Beispiel: </a:t>
            </a:r>
            <a:r>
              <a:rPr lang="de-DE" dirty="0">
                <a:solidFill>
                  <a:srgbClr val="FF0000"/>
                </a:solidFill>
              </a:rPr>
              <a:t>A01A</a:t>
            </a:r>
            <a:r>
              <a:rPr lang="de-DE" dirty="0"/>
              <a:t> (Lebertransplantation</a:t>
            </a:r>
            <a:br>
              <a:rPr lang="de-DE" dirty="0"/>
            </a:br>
            <a:r>
              <a:rPr lang="de-DE" dirty="0"/>
              <a:t>mit Beatmung &gt; 179 Std.)</a:t>
            </a:r>
          </a:p>
        </p:txBody>
      </p:sp>
      <p:sp>
        <p:nvSpPr>
          <p:cNvPr id="3" name="Inhaltsplatzhalter 2"/>
          <p:cNvSpPr>
            <a:spLocks noGrp="1"/>
          </p:cNvSpPr>
          <p:nvPr>
            <p:ph idx="1"/>
          </p:nvPr>
        </p:nvSpPr>
        <p:spPr>
          <a:xfrm>
            <a:off x="838200" y="1434050"/>
            <a:ext cx="10515600" cy="4351338"/>
          </a:xfrm>
        </p:spPr>
        <p:txBody>
          <a:bodyPr>
            <a:normAutofit fontScale="92500" lnSpcReduction="10000"/>
          </a:bodyPr>
          <a:lstStyle/>
          <a:p>
            <a:pPr>
              <a:lnSpc>
                <a:spcPct val="80000"/>
              </a:lnSpc>
              <a:defRPr/>
            </a:pPr>
            <a:endParaRPr lang="de-DE" sz="1800" b="1" dirty="0"/>
          </a:p>
          <a:p>
            <a:pPr>
              <a:lnSpc>
                <a:spcPct val="80000"/>
              </a:lnSpc>
              <a:defRPr/>
            </a:pPr>
            <a:r>
              <a:rPr lang="de-DE" b="1" dirty="0"/>
              <a:t>1. Stelle: Hauptdiagnosegruppe (MDC)</a:t>
            </a:r>
            <a:endParaRPr lang="de-DE" dirty="0"/>
          </a:p>
          <a:p>
            <a:pPr lvl="1">
              <a:lnSpc>
                <a:spcPct val="80000"/>
              </a:lnSpc>
              <a:defRPr/>
            </a:pPr>
            <a:r>
              <a:rPr lang="de-DE" dirty="0"/>
              <a:t>z.B.: </a:t>
            </a:r>
            <a:r>
              <a:rPr lang="de-DE" b="1" dirty="0">
                <a:solidFill>
                  <a:srgbClr val="FF0000"/>
                </a:solidFill>
              </a:rPr>
              <a:t>A</a:t>
            </a:r>
            <a:r>
              <a:rPr lang="de-DE" dirty="0"/>
              <a:t>: Sonderfälle</a:t>
            </a:r>
          </a:p>
          <a:p>
            <a:pPr lvl="1">
              <a:lnSpc>
                <a:spcPct val="80000"/>
              </a:lnSpc>
              <a:defRPr/>
            </a:pPr>
            <a:r>
              <a:rPr lang="de-DE" dirty="0"/>
              <a:t>z.B.: </a:t>
            </a:r>
            <a:r>
              <a:rPr lang="de-DE" b="1" dirty="0">
                <a:solidFill>
                  <a:srgbClr val="FF0000"/>
                </a:solidFill>
              </a:rPr>
              <a:t>B</a:t>
            </a:r>
            <a:r>
              <a:rPr lang="de-DE" dirty="0"/>
              <a:t>: Nervensystem</a:t>
            </a:r>
          </a:p>
          <a:p>
            <a:pPr lvl="1">
              <a:lnSpc>
                <a:spcPct val="80000"/>
              </a:lnSpc>
              <a:defRPr/>
            </a:pPr>
            <a:r>
              <a:rPr lang="de-DE" dirty="0"/>
              <a:t>Z.B.: </a:t>
            </a:r>
            <a:r>
              <a:rPr lang="de-DE" b="1" dirty="0">
                <a:solidFill>
                  <a:srgbClr val="FF0000"/>
                </a:solidFill>
              </a:rPr>
              <a:t>L</a:t>
            </a:r>
            <a:r>
              <a:rPr lang="de-DE" dirty="0"/>
              <a:t>: Niere und Harnwege</a:t>
            </a:r>
          </a:p>
          <a:p>
            <a:pPr lvl="1">
              <a:lnSpc>
                <a:spcPct val="80000"/>
              </a:lnSpc>
              <a:buNone/>
              <a:defRPr/>
            </a:pPr>
            <a:endParaRPr lang="de-DE" b="1" dirty="0"/>
          </a:p>
          <a:p>
            <a:pPr>
              <a:lnSpc>
                <a:spcPct val="80000"/>
              </a:lnSpc>
              <a:defRPr/>
            </a:pPr>
            <a:r>
              <a:rPr lang="de-DE" b="1" dirty="0"/>
              <a:t>2. + 3. Stelle: Stellung innerhalb der MDC</a:t>
            </a:r>
            <a:endParaRPr lang="de-DE" dirty="0"/>
          </a:p>
          <a:p>
            <a:pPr lvl="1">
              <a:lnSpc>
                <a:spcPct val="80000"/>
              </a:lnSpc>
              <a:defRPr/>
            </a:pPr>
            <a:r>
              <a:rPr lang="de-DE" dirty="0">
                <a:solidFill>
                  <a:srgbClr val="FF0000"/>
                </a:solidFill>
              </a:rPr>
              <a:t>01-39</a:t>
            </a:r>
            <a:r>
              <a:rPr lang="de-DE" dirty="0"/>
              <a:t>: chirurgische DRGs </a:t>
            </a:r>
          </a:p>
          <a:p>
            <a:pPr lvl="1">
              <a:lnSpc>
                <a:spcPct val="80000"/>
              </a:lnSpc>
              <a:defRPr/>
            </a:pPr>
            <a:r>
              <a:rPr lang="de-DE" dirty="0">
                <a:solidFill>
                  <a:srgbClr val="FF0000"/>
                </a:solidFill>
              </a:rPr>
              <a:t>40-59</a:t>
            </a:r>
            <a:r>
              <a:rPr lang="de-DE" dirty="0"/>
              <a:t>: sonstige DRGs</a:t>
            </a:r>
          </a:p>
          <a:p>
            <a:pPr lvl="1">
              <a:lnSpc>
                <a:spcPct val="80000"/>
              </a:lnSpc>
              <a:defRPr/>
            </a:pPr>
            <a:r>
              <a:rPr lang="de-DE" dirty="0">
                <a:solidFill>
                  <a:srgbClr val="FF0000"/>
                </a:solidFill>
              </a:rPr>
              <a:t>60-99</a:t>
            </a:r>
            <a:r>
              <a:rPr lang="de-DE" dirty="0"/>
              <a:t>: medizinische DRGs </a:t>
            </a:r>
          </a:p>
          <a:p>
            <a:pPr lvl="1">
              <a:lnSpc>
                <a:spcPct val="80000"/>
              </a:lnSpc>
              <a:defRPr/>
            </a:pPr>
            <a:endParaRPr lang="de-DE" b="1" dirty="0"/>
          </a:p>
          <a:p>
            <a:pPr>
              <a:lnSpc>
                <a:spcPct val="80000"/>
              </a:lnSpc>
              <a:defRPr/>
            </a:pPr>
            <a:r>
              <a:rPr lang="de-DE" b="1" dirty="0"/>
              <a:t>4. Stelle: Einstufung nach Ressourcenverbrauch </a:t>
            </a:r>
            <a:r>
              <a:rPr lang="de-DE" b="1" dirty="0">
                <a:solidFill>
                  <a:srgbClr val="FF0000"/>
                </a:solidFill>
              </a:rPr>
              <a:t>A bis I und Z</a:t>
            </a:r>
            <a:r>
              <a:rPr lang="de-DE" b="1" dirty="0"/>
              <a:t/>
            </a:r>
            <a:br>
              <a:rPr lang="de-DE" b="1" dirty="0"/>
            </a:br>
            <a:r>
              <a:rPr lang="de-DE" b="1" dirty="0"/>
              <a:t>(A = am höchsten, Z = ohne Unterteilung)</a:t>
            </a:r>
          </a:p>
          <a:p>
            <a:endParaRPr lang="de-DE" dirty="0"/>
          </a:p>
        </p:txBody>
      </p:sp>
      <p:sp>
        <p:nvSpPr>
          <p:cNvPr id="5" name="Foliennummernplatzhalter 4"/>
          <p:cNvSpPr>
            <a:spLocks noGrp="1"/>
          </p:cNvSpPr>
          <p:nvPr>
            <p:ph type="sldNum" sz="quarter" idx="12"/>
          </p:nvPr>
        </p:nvSpPr>
        <p:spPr/>
        <p:txBody>
          <a:bodyPr/>
          <a:lstStyle/>
          <a:p>
            <a:fld id="{B0DC4106-D9F5-4DCC-B15D-428545D275B1}" type="slidenum">
              <a:rPr lang="de-DE" smtClean="0"/>
              <a:pPr/>
              <a:t>54</a:t>
            </a:fld>
            <a:endParaRPr lang="de-DE"/>
          </a:p>
        </p:txBody>
      </p:sp>
    </p:spTree>
    <p:extLst>
      <p:ext uri="{BB962C8B-B14F-4D97-AF65-F5344CB8AC3E}">
        <p14:creationId xmlns:p14="http://schemas.microsoft.com/office/powerpoint/2010/main" val="42102225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142875"/>
            <a:ext cx="10515600" cy="1325563"/>
          </a:xfrm>
        </p:spPr>
        <p:txBody>
          <a:bodyPr>
            <a:normAutofit/>
          </a:bodyPr>
          <a:lstStyle/>
          <a:p>
            <a:pPr eaLnBrk="1" hangingPunct="1">
              <a:defRPr/>
            </a:pPr>
            <a:r>
              <a:rPr lang="de-DE" sz="4400" b="1" u="sng" dirty="0"/>
              <a:t>Begriffe: Landesbasisfallwert, Preis, Erlös</a:t>
            </a:r>
          </a:p>
        </p:txBody>
      </p:sp>
      <p:sp>
        <p:nvSpPr>
          <p:cNvPr id="21507" name="Rectangle 3"/>
          <p:cNvSpPr>
            <a:spLocks noGrp="1" noChangeArrowheads="1"/>
          </p:cNvSpPr>
          <p:nvPr>
            <p:ph idx="1"/>
          </p:nvPr>
        </p:nvSpPr>
        <p:spPr>
          <a:xfrm>
            <a:off x="368300" y="1415635"/>
            <a:ext cx="11569700" cy="4918075"/>
          </a:xfrm>
        </p:spPr>
        <p:txBody>
          <a:bodyPr>
            <a:normAutofit/>
          </a:bodyPr>
          <a:lstStyle/>
          <a:p>
            <a:pPr>
              <a:lnSpc>
                <a:spcPct val="100000"/>
              </a:lnSpc>
              <a:spcBef>
                <a:spcPts val="1200"/>
              </a:spcBef>
            </a:pPr>
            <a:r>
              <a:rPr lang="de-DE" b="1" dirty="0"/>
              <a:t>Landesbasisfallwert: </a:t>
            </a:r>
            <a:r>
              <a:rPr lang="de-DE" dirty="0"/>
              <a:t>Höhe der Vergütung für das Relativgewicht 1 (wird nach politischen Vorgaben jährlich auf Länderebene zwischen Kassen und Krankenhausgesellschaft ausgehandelt)</a:t>
            </a:r>
          </a:p>
          <a:p>
            <a:pPr>
              <a:lnSpc>
                <a:spcPct val="100000"/>
              </a:lnSpc>
              <a:spcBef>
                <a:spcPts val="1200"/>
              </a:spcBef>
            </a:pPr>
            <a:r>
              <a:rPr lang="de-DE" dirty="0"/>
              <a:t>Landesbasisfallwert und Relativgewichte entscheiden über Höhe der Erlöse</a:t>
            </a:r>
          </a:p>
          <a:p>
            <a:pPr>
              <a:lnSpc>
                <a:spcPct val="100000"/>
              </a:lnSpc>
              <a:spcBef>
                <a:spcPts val="1200"/>
              </a:spcBef>
            </a:pPr>
            <a:r>
              <a:rPr lang="de-DE" b="1" dirty="0"/>
              <a:t>Höhe LBFW 2018: </a:t>
            </a:r>
            <a:r>
              <a:rPr lang="de-DE" dirty="0"/>
              <a:t>zwischen 3439€ und 3617€</a:t>
            </a:r>
          </a:p>
          <a:p>
            <a:pPr>
              <a:lnSpc>
                <a:spcPct val="100000"/>
              </a:lnSpc>
              <a:spcBef>
                <a:spcPts val="1200"/>
              </a:spcBef>
            </a:pPr>
            <a:r>
              <a:rPr lang="de-DE" b="1" dirty="0">
                <a:solidFill>
                  <a:srgbClr val="FF0000"/>
                </a:solidFill>
              </a:rPr>
              <a:t>Fall-Erlös = Preis = Relativgewicht x LBFW</a:t>
            </a:r>
          </a:p>
          <a:p>
            <a:pPr>
              <a:lnSpc>
                <a:spcPct val="100000"/>
              </a:lnSpc>
              <a:spcBef>
                <a:spcPts val="1200"/>
              </a:spcBef>
            </a:pPr>
            <a:r>
              <a:rPr lang="de-DE" b="1" dirty="0"/>
              <a:t>KH-Budget</a:t>
            </a:r>
            <a:r>
              <a:rPr lang="de-DE" dirty="0"/>
              <a:t> = LBFW x Case-Mix</a:t>
            </a:r>
          </a:p>
          <a:p>
            <a:pPr>
              <a:spcBef>
                <a:spcPts val="2400"/>
              </a:spcBef>
              <a:buFont typeface="Wingdings" panose="05000000000000000000" pitchFamily="2" charset="2"/>
              <a:buChar char="Ø"/>
            </a:pPr>
            <a:r>
              <a:rPr lang="de-DE" sz="3200" dirty="0">
                <a:solidFill>
                  <a:srgbClr val="FF0000"/>
                </a:solidFill>
              </a:rPr>
              <a:t>DRGs sind Festpreise, keine Marktpreise, keine Durchschnittspreise</a:t>
            </a:r>
          </a:p>
          <a:p>
            <a:pPr>
              <a:spcAft>
                <a:spcPts val="1200"/>
              </a:spcAft>
              <a:defRPr/>
            </a:pPr>
            <a:endParaRPr lang="de-DE" dirty="0"/>
          </a:p>
        </p:txBody>
      </p:sp>
      <p:sp>
        <p:nvSpPr>
          <p:cNvPr id="3" name="Foliennummernplatzhalter 2"/>
          <p:cNvSpPr>
            <a:spLocks noGrp="1"/>
          </p:cNvSpPr>
          <p:nvPr>
            <p:ph type="sldNum" sz="quarter" idx="12"/>
          </p:nvPr>
        </p:nvSpPr>
        <p:spPr/>
        <p:txBody>
          <a:bodyPr/>
          <a:lstStyle/>
          <a:p>
            <a:fld id="{96C42A59-BDC7-4E9F-BE00-B54221B17006}" type="slidenum">
              <a:rPr lang="de-DE" smtClean="0"/>
              <a:t>55</a:t>
            </a:fld>
            <a:endParaRPr lang="de-DE"/>
          </a:p>
        </p:txBody>
      </p:sp>
    </p:spTree>
    <p:extLst>
      <p:ext uri="{BB962C8B-B14F-4D97-AF65-F5344CB8AC3E}">
        <p14:creationId xmlns:p14="http://schemas.microsoft.com/office/powerpoint/2010/main" val="8345321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168812"/>
            <a:ext cx="10515600" cy="1325563"/>
          </a:xfrm>
        </p:spPr>
        <p:txBody>
          <a:bodyPr>
            <a:normAutofit/>
          </a:bodyPr>
          <a:lstStyle/>
          <a:p>
            <a:r>
              <a:rPr lang="de-DE" sz="4000" dirty="0"/>
              <a:t>Bedeutung der Verweildauer</a:t>
            </a:r>
          </a:p>
        </p:txBody>
      </p:sp>
      <p:sp>
        <p:nvSpPr>
          <p:cNvPr id="5" name="Foliennummernplatzhalter 4"/>
          <p:cNvSpPr>
            <a:spLocks noGrp="1"/>
          </p:cNvSpPr>
          <p:nvPr>
            <p:ph type="sldNum" sz="quarter" idx="12"/>
          </p:nvPr>
        </p:nvSpPr>
        <p:spPr/>
        <p:txBody>
          <a:bodyPr/>
          <a:lstStyle/>
          <a:p>
            <a:fld id="{B0DC4106-D9F5-4DCC-B15D-428545D275B1}" type="slidenum">
              <a:rPr lang="de-DE" smtClean="0"/>
              <a:pPr/>
              <a:t>56</a:t>
            </a:fld>
            <a:endParaRPr lang="de-DE"/>
          </a:p>
        </p:txBody>
      </p:sp>
      <p:sp>
        <p:nvSpPr>
          <p:cNvPr id="6" name="Textfeld 5"/>
          <p:cNvSpPr txBox="1"/>
          <p:nvPr/>
        </p:nvSpPr>
        <p:spPr>
          <a:xfrm>
            <a:off x="331763" y="991651"/>
            <a:ext cx="11528473" cy="5970865"/>
          </a:xfrm>
          <a:prstGeom prst="rect">
            <a:avLst/>
          </a:prstGeom>
          <a:noFill/>
        </p:spPr>
        <p:txBody>
          <a:bodyPr wrap="square" rtlCol="0">
            <a:spAutoFit/>
          </a:bodyPr>
          <a:lstStyle/>
          <a:p>
            <a:r>
              <a:rPr lang="de-DE" sz="2000" b="1" dirty="0">
                <a:cs typeface="Arial" panose="020B0604020202020204" pitchFamily="34" charset="0"/>
              </a:rPr>
              <a:t>Untere Grenzverweildauer (UGV):</a:t>
            </a:r>
          </a:p>
          <a:p>
            <a:pPr marL="342900" indent="-342900">
              <a:buFont typeface="Arial" panose="020B0604020202020204" pitchFamily="34" charset="0"/>
              <a:buChar char="•"/>
            </a:pPr>
            <a:r>
              <a:rPr lang="de-DE" sz="2000" dirty="0">
                <a:cs typeface="Arial" panose="020B0604020202020204" pitchFamily="34" charset="0"/>
              </a:rPr>
              <a:t>Zeitraum in Tagen, die ein(e) Patient(in) auf jeden Fall stationär behandelt werden muss, um die ermittelte DRG zu 100% abrechnen zu können</a:t>
            </a:r>
          </a:p>
          <a:p>
            <a:pPr marL="342900" indent="-342900">
              <a:buFont typeface="Arial" panose="020B0604020202020204" pitchFamily="34" charset="0"/>
              <a:buChar char="•"/>
            </a:pPr>
            <a:r>
              <a:rPr lang="de-DE" sz="2000" dirty="0">
                <a:cs typeface="Arial" panose="020B0604020202020204" pitchFamily="34" charset="0"/>
              </a:rPr>
              <a:t>bei Unterschreiten erfolgt ein Abschlag auf den DRG-Betrag</a:t>
            </a:r>
          </a:p>
          <a:p>
            <a:endParaRPr lang="de-DE" sz="2000" b="1" dirty="0">
              <a:cs typeface="Arial" panose="020B0604020202020204" pitchFamily="34" charset="0"/>
            </a:endParaRPr>
          </a:p>
          <a:p>
            <a:r>
              <a:rPr lang="de-DE" sz="2000" b="1" dirty="0">
                <a:cs typeface="Arial" panose="020B0604020202020204" pitchFamily="34" charset="0"/>
              </a:rPr>
              <a:t>Mittlere Verweildauer (MVD):</a:t>
            </a:r>
          </a:p>
          <a:p>
            <a:pPr marL="342900" indent="-342900">
              <a:buFont typeface="Arial" panose="020B0604020202020204" pitchFamily="34" charset="0"/>
              <a:buChar char="•"/>
            </a:pPr>
            <a:r>
              <a:rPr lang="de-DE" sz="2000" dirty="0">
                <a:cs typeface="Arial" panose="020B0604020202020204" pitchFamily="34" charset="0"/>
              </a:rPr>
              <a:t>Zeitraum in Tagen, welcher der betriebswirtschaftlichen Kalkulation des DRG-Erlöses zugrunde gelegt ist</a:t>
            </a:r>
          </a:p>
          <a:p>
            <a:pPr marL="342900" indent="-342900">
              <a:buFont typeface="Arial" panose="020B0604020202020204" pitchFamily="34" charset="0"/>
              <a:buChar char="•"/>
            </a:pPr>
            <a:r>
              <a:rPr lang="de-DE" sz="2000" dirty="0">
                <a:cs typeface="Arial" panose="020B0604020202020204" pitchFamily="34" charset="0"/>
              </a:rPr>
              <a:t>Bei Verlegung und Unterschreitung der MVD werden für beide Krankenhäuser Abschläge fällig</a:t>
            </a:r>
          </a:p>
          <a:p>
            <a:endParaRPr lang="de-DE" sz="2000" dirty="0">
              <a:cs typeface="Arial" panose="020B0604020202020204" pitchFamily="34" charset="0"/>
            </a:endParaRPr>
          </a:p>
          <a:p>
            <a:r>
              <a:rPr lang="de-DE" sz="2000" b="1" dirty="0">
                <a:cs typeface="Arial" panose="020B0604020202020204" pitchFamily="34" charset="0"/>
              </a:rPr>
              <a:t>Obere Grenzverweildauer (OGV):</a:t>
            </a:r>
          </a:p>
          <a:p>
            <a:pPr marL="342900" indent="-342900">
              <a:buFont typeface="Arial" panose="020B0604020202020204" pitchFamily="34" charset="0"/>
              <a:buChar char="•"/>
            </a:pPr>
            <a:r>
              <a:rPr lang="de-DE" sz="2000" dirty="0">
                <a:cs typeface="Arial" panose="020B0604020202020204" pitchFamily="34" charset="0"/>
              </a:rPr>
              <a:t>Zeitraum in Tagen, der für die übliche Behandlung des Patienten maximal eingeplant werden soll</a:t>
            </a:r>
          </a:p>
          <a:p>
            <a:pPr marL="342900" indent="-342900">
              <a:buFont typeface="Arial" panose="020B0604020202020204" pitchFamily="34" charset="0"/>
              <a:buChar char="•"/>
            </a:pPr>
            <a:r>
              <a:rPr lang="de-DE" sz="2000" dirty="0">
                <a:cs typeface="Arial" panose="020B0604020202020204" pitchFamily="34" charset="0"/>
              </a:rPr>
              <a:t>bei Überschreiten der OGV wird ein geringer tagesgleicher Zusatzbetrag gezahlt.</a:t>
            </a:r>
          </a:p>
          <a:p>
            <a:endParaRPr lang="de-DE" sz="2000" dirty="0">
              <a:cs typeface="Arial" panose="020B0604020202020204" pitchFamily="34" charset="0"/>
            </a:endParaRPr>
          </a:p>
          <a:p>
            <a:r>
              <a:rPr lang="de-DE" sz="2000" b="1" dirty="0" err="1">
                <a:cs typeface="Arial" panose="020B0604020202020204" pitchFamily="34" charset="0"/>
              </a:rPr>
              <a:t>Inlier</a:t>
            </a:r>
            <a:r>
              <a:rPr lang="de-DE" sz="2000" b="1" dirty="0">
                <a:cs typeface="Arial" panose="020B0604020202020204" pitchFamily="34" charset="0"/>
              </a:rPr>
              <a:t>:</a:t>
            </a:r>
          </a:p>
          <a:p>
            <a:pPr marL="342900" indent="-342900">
              <a:buFont typeface="Arial" panose="020B0604020202020204" pitchFamily="34" charset="0"/>
              <a:buChar char="•"/>
            </a:pPr>
            <a:r>
              <a:rPr lang="de-DE" sz="2000" dirty="0">
                <a:cs typeface="Arial" panose="020B0604020202020204" pitchFamily="34" charset="0"/>
              </a:rPr>
              <a:t>Patienten innerhalb der Verweildauergrenzen (UGV/OGV) </a:t>
            </a:r>
          </a:p>
          <a:p>
            <a:endParaRPr lang="de-DE" sz="2000" dirty="0"/>
          </a:p>
          <a:p>
            <a:pPr marL="342900" indent="-342900">
              <a:buFont typeface="Wingdings" panose="05000000000000000000" pitchFamily="2" charset="2"/>
              <a:buChar char="Ø"/>
            </a:pPr>
            <a:r>
              <a:rPr lang="de-DE" sz="2000" dirty="0"/>
              <a:t>Bei Wiederaufnahme innerhalb Grenzverweildauer: Fallzusammenführung</a:t>
            </a:r>
          </a:p>
          <a:p>
            <a:pPr marL="342900" indent="-342900">
              <a:buFont typeface="Wingdings" panose="05000000000000000000" pitchFamily="2" charset="2"/>
              <a:buChar char="Ø"/>
            </a:pPr>
            <a:r>
              <a:rPr lang="de-DE" sz="2000" dirty="0"/>
              <a:t>Bei gemeinsamer Behandlung ohne Verlegung: Abrechnung durch aufnehmendes Haus</a:t>
            </a:r>
          </a:p>
          <a:p>
            <a:pPr marL="342900" indent="-342900">
              <a:buFont typeface="Arial" panose="020B0604020202020204" pitchFamily="34" charset="0"/>
              <a:buChar char="•"/>
            </a:pPr>
            <a:endParaRPr lang="de-DE" sz="2200" dirty="0">
              <a:cs typeface="Arial" panose="020B0604020202020204" pitchFamily="34" charset="0"/>
            </a:endParaRPr>
          </a:p>
        </p:txBody>
      </p:sp>
    </p:spTree>
    <p:extLst>
      <p:ext uri="{BB962C8B-B14F-4D97-AF65-F5344CB8AC3E}">
        <p14:creationId xmlns:p14="http://schemas.microsoft.com/office/powerpoint/2010/main" val="31263775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4347" y="-166022"/>
            <a:ext cx="10515600" cy="1325563"/>
          </a:xfrm>
        </p:spPr>
        <p:txBody>
          <a:bodyPr/>
          <a:lstStyle/>
          <a:p>
            <a:pPr algn="ctr"/>
            <a:r>
              <a:rPr lang="de-DE" b="1" u="sng" dirty="0"/>
              <a:t>Beispiel für Kostenkalkulation</a:t>
            </a:r>
          </a:p>
        </p:txBody>
      </p:sp>
      <p:pic>
        <p:nvPicPr>
          <p:cNvPr id="6" name="Inhaltsplatzhalt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8348" y="1104900"/>
            <a:ext cx="7974951" cy="5495080"/>
          </a:xfrm>
        </p:spPr>
      </p:pic>
      <p:sp>
        <p:nvSpPr>
          <p:cNvPr id="5" name="Foliennummernplatzhalter 4"/>
          <p:cNvSpPr>
            <a:spLocks noGrp="1"/>
          </p:cNvSpPr>
          <p:nvPr>
            <p:ph type="sldNum" sz="quarter" idx="12"/>
          </p:nvPr>
        </p:nvSpPr>
        <p:spPr/>
        <p:txBody>
          <a:bodyPr/>
          <a:lstStyle/>
          <a:p>
            <a:fld id="{96C42A59-BDC7-4E9F-BE00-B54221B17006}" type="slidenum">
              <a:rPr lang="de-DE" smtClean="0"/>
              <a:t>57</a:t>
            </a:fld>
            <a:endParaRPr lang="de-DE"/>
          </a:p>
        </p:txBody>
      </p:sp>
      <p:sp>
        <p:nvSpPr>
          <p:cNvPr id="7" name="Textfeld 6"/>
          <p:cNvSpPr txBox="1"/>
          <p:nvPr/>
        </p:nvSpPr>
        <p:spPr>
          <a:xfrm>
            <a:off x="372234" y="1262358"/>
            <a:ext cx="1310909" cy="1754326"/>
          </a:xfrm>
          <a:prstGeom prst="rect">
            <a:avLst/>
          </a:prstGeom>
          <a:noFill/>
        </p:spPr>
        <p:txBody>
          <a:bodyPr wrap="square" rtlCol="0">
            <a:spAutoFit/>
          </a:bodyPr>
          <a:lstStyle/>
          <a:p>
            <a:r>
              <a:rPr lang="de-DE" dirty="0"/>
              <a:t>Vergütung momentan in </a:t>
            </a:r>
            <a:r>
              <a:rPr lang="de-DE" dirty="0" err="1"/>
              <a:t>Ba-Wü</a:t>
            </a:r>
            <a:r>
              <a:rPr lang="de-DE" dirty="0"/>
              <a:t>:</a:t>
            </a:r>
          </a:p>
          <a:p>
            <a:r>
              <a:rPr lang="de-DE" dirty="0"/>
              <a:t>1,48x 3121,04 =</a:t>
            </a:r>
          </a:p>
          <a:p>
            <a:r>
              <a:rPr lang="de-DE" b="1" dirty="0">
                <a:solidFill>
                  <a:srgbClr val="FF0000"/>
                </a:solidFill>
              </a:rPr>
              <a:t>4623,57</a:t>
            </a:r>
          </a:p>
        </p:txBody>
      </p:sp>
      <p:sp>
        <p:nvSpPr>
          <p:cNvPr id="8" name="Ellipse 7"/>
          <p:cNvSpPr/>
          <p:nvPr/>
        </p:nvSpPr>
        <p:spPr>
          <a:xfrm>
            <a:off x="2824654" y="2636097"/>
            <a:ext cx="744467" cy="37223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10665302" y="1262358"/>
            <a:ext cx="1335185" cy="3970318"/>
          </a:xfrm>
          <a:prstGeom prst="rect">
            <a:avLst/>
          </a:prstGeom>
          <a:noFill/>
        </p:spPr>
        <p:txBody>
          <a:bodyPr wrap="square" rtlCol="0">
            <a:spAutoFit/>
          </a:bodyPr>
          <a:lstStyle/>
          <a:p>
            <a:r>
              <a:rPr lang="de-DE" sz="1400" u="sng" dirty="0"/>
              <a:t>MDC: </a:t>
            </a:r>
            <a:r>
              <a:rPr lang="de-DE" sz="1400" dirty="0"/>
              <a:t>Hauptdiagnosegruppe</a:t>
            </a:r>
          </a:p>
          <a:p>
            <a:endParaRPr lang="de-DE" sz="1400" dirty="0"/>
          </a:p>
          <a:p>
            <a:endParaRPr lang="de-DE" sz="1400" dirty="0"/>
          </a:p>
          <a:p>
            <a:endParaRPr lang="de-DE" sz="1400" dirty="0"/>
          </a:p>
          <a:p>
            <a:r>
              <a:rPr lang="de-DE" sz="1400" u="sng" dirty="0"/>
              <a:t>PCCL: </a:t>
            </a:r>
          </a:p>
          <a:p>
            <a:r>
              <a:rPr lang="de-DE" sz="1400" dirty="0"/>
              <a:t>Patient Clinical </a:t>
            </a:r>
            <a:r>
              <a:rPr lang="de-DE" sz="1400" dirty="0" err="1"/>
              <a:t>Complexity</a:t>
            </a:r>
            <a:r>
              <a:rPr lang="de-DE" sz="1400" dirty="0"/>
              <a:t> Level</a:t>
            </a:r>
          </a:p>
          <a:p>
            <a:endParaRPr lang="de-DE" sz="1400" dirty="0"/>
          </a:p>
          <a:p>
            <a:endParaRPr lang="de-DE" sz="1400" dirty="0"/>
          </a:p>
          <a:p>
            <a:endParaRPr lang="de-DE" sz="1400" dirty="0"/>
          </a:p>
          <a:p>
            <a:endParaRPr lang="de-DE" sz="1400" dirty="0"/>
          </a:p>
          <a:p>
            <a:r>
              <a:rPr lang="de-DE" sz="1400" u="sng" dirty="0"/>
              <a:t>CCL:</a:t>
            </a:r>
          </a:p>
          <a:p>
            <a:r>
              <a:rPr lang="de-DE" sz="1400" dirty="0" err="1"/>
              <a:t>Komorbiditäten</a:t>
            </a:r>
            <a:r>
              <a:rPr lang="de-DE" sz="1400" dirty="0"/>
              <a:t> und Komplikationen</a:t>
            </a:r>
          </a:p>
        </p:txBody>
      </p:sp>
      <p:sp>
        <p:nvSpPr>
          <p:cNvPr id="10" name="Textfeld 9"/>
          <p:cNvSpPr txBox="1"/>
          <p:nvPr/>
        </p:nvSpPr>
        <p:spPr>
          <a:xfrm>
            <a:off x="281661" y="3486187"/>
            <a:ext cx="1401482" cy="1200329"/>
          </a:xfrm>
          <a:prstGeom prst="rect">
            <a:avLst/>
          </a:prstGeom>
          <a:noFill/>
        </p:spPr>
        <p:txBody>
          <a:bodyPr wrap="square" rtlCol="0">
            <a:spAutoFit/>
          </a:bodyPr>
          <a:lstStyle/>
          <a:p>
            <a:r>
              <a:rPr lang="de-DE" b="1" dirty="0">
                <a:solidFill>
                  <a:srgbClr val="FF0000"/>
                </a:solidFill>
              </a:rPr>
              <a:t>Kostendaten beziehen sich nur auf </a:t>
            </a:r>
            <a:r>
              <a:rPr lang="de-DE" b="1" dirty="0" err="1">
                <a:solidFill>
                  <a:srgbClr val="FF0000"/>
                </a:solidFill>
              </a:rPr>
              <a:t>Inlier</a:t>
            </a:r>
            <a:r>
              <a:rPr lang="de-DE" b="1" dirty="0">
                <a:solidFill>
                  <a:srgbClr val="FF0000"/>
                </a:solidFill>
              </a:rPr>
              <a:t>!!</a:t>
            </a:r>
          </a:p>
        </p:txBody>
      </p:sp>
      <p:sp>
        <p:nvSpPr>
          <p:cNvPr id="9" name="Ellipse 8"/>
          <p:cNvSpPr/>
          <p:nvPr/>
        </p:nvSpPr>
        <p:spPr>
          <a:xfrm>
            <a:off x="8536493" y="6135176"/>
            <a:ext cx="744467" cy="37223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328133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t>Aufgaben Kalkulationskrankenhäuser</a:t>
            </a:r>
          </a:p>
        </p:txBody>
      </p:sp>
      <p:sp>
        <p:nvSpPr>
          <p:cNvPr id="3" name="Inhaltsplatzhalter 2"/>
          <p:cNvSpPr>
            <a:spLocks noGrp="1"/>
          </p:cNvSpPr>
          <p:nvPr>
            <p:ph idx="1"/>
          </p:nvPr>
        </p:nvSpPr>
        <p:spPr>
          <a:xfrm>
            <a:off x="704007" y="1825625"/>
            <a:ext cx="11005168" cy="4351338"/>
          </a:xfrm>
        </p:spPr>
        <p:txBody>
          <a:bodyPr>
            <a:normAutofit/>
          </a:bodyPr>
          <a:lstStyle/>
          <a:p>
            <a:r>
              <a:rPr lang="de-DE" dirty="0"/>
              <a:t>Zuordnung aller DRG-relevanten Kosten zu Kostenarten und direkten Kostenstellen (siehe Krankenhausbuchführungsverordnung)</a:t>
            </a:r>
          </a:p>
          <a:p>
            <a:r>
              <a:rPr lang="de-DE" dirty="0"/>
              <a:t>Verrechnung aller indirekten Kostenstellen nach Schlüsseln auf die direkten Kostenstellen (MIS und NMIS)</a:t>
            </a:r>
          </a:p>
          <a:p>
            <a:r>
              <a:rPr lang="de-DE" dirty="0"/>
              <a:t>Zusammenfassung zu 8 Kostenartengruppen und 11 Kostenstellengruppen</a:t>
            </a:r>
          </a:p>
          <a:p>
            <a:r>
              <a:rPr lang="de-DE" dirty="0"/>
              <a:t>Zuordnung der Kosten zu den einzelnen Patienten nach dem Verrechnungsschlüssel des INEK</a:t>
            </a:r>
          </a:p>
          <a:p>
            <a:r>
              <a:rPr lang="de-DE" dirty="0"/>
              <a:t>Übermittlung der DRG-Eingruppierung und der Kostendaten an INEK</a:t>
            </a:r>
          </a:p>
        </p:txBody>
      </p:sp>
      <p:sp>
        <p:nvSpPr>
          <p:cNvPr id="5" name="Foliennummernplatzhalter 4"/>
          <p:cNvSpPr>
            <a:spLocks noGrp="1"/>
          </p:cNvSpPr>
          <p:nvPr>
            <p:ph type="sldNum" sz="quarter" idx="12"/>
          </p:nvPr>
        </p:nvSpPr>
        <p:spPr/>
        <p:txBody>
          <a:bodyPr/>
          <a:lstStyle/>
          <a:p>
            <a:fld id="{96C42A59-BDC7-4E9F-BE00-B54221B17006}" type="slidenum">
              <a:rPr lang="de-DE" smtClean="0"/>
              <a:t>58</a:t>
            </a:fld>
            <a:endParaRPr lang="de-DE"/>
          </a:p>
        </p:txBody>
      </p:sp>
    </p:spTree>
    <p:extLst>
      <p:ext uri="{BB962C8B-B14F-4D97-AF65-F5344CB8AC3E}">
        <p14:creationId xmlns:p14="http://schemas.microsoft.com/office/powerpoint/2010/main" val="9581817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t>Aufgaben InEK</a:t>
            </a:r>
          </a:p>
        </p:txBody>
      </p:sp>
      <p:sp>
        <p:nvSpPr>
          <p:cNvPr id="3" name="Inhaltsplatzhalter 2"/>
          <p:cNvSpPr>
            <a:spLocks noGrp="1"/>
          </p:cNvSpPr>
          <p:nvPr>
            <p:ph idx="1"/>
          </p:nvPr>
        </p:nvSpPr>
        <p:spPr>
          <a:xfrm>
            <a:off x="588397" y="1825625"/>
            <a:ext cx="11211339" cy="4351338"/>
          </a:xfrm>
        </p:spPr>
        <p:txBody>
          <a:bodyPr>
            <a:normAutofit/>
          </a:bodyPr>
          <a:lstStyle/>
          <a:p>
            <a:r>
              <a:rPr lang="de-DE" dirty="0"/>
              <a:t>Überprüfung der Richtigkeit der Daten, ggf. Nachfragen oder Herausnahme der falschen Daten</a:t>
            </a:r>
          </a:p>
          <a:p>
            <a:r>
              <a:rPr lang="de-DE" dirty="0"/>
              <a:t>Ermittlung der durchschnittlichen Kosten pro DRG (arithm. Mittel) (Gesamt und für die einzelnen Kostenartengruppen)</a:t>
            </a:r>
          </a:p>
          <a:p>
            <a:r>
              <a:rPr lang="de-DE" dirty="0"/>
              <a:t>Statistische Prüfungen</a:t>
            </a:r>
          </a:p>
          <a:p>
            <a:r>
              <a:rPr lang="de-DE" dirty="0"/>
              <a:t>Weiterentwicklung der DRG-Einteilung aufgrund der statistischen Prüfungen und der Anträge</a:t>
            </a:r>
          </a:p>
          <a:p>
            <a:r>
              <a:rPr lang="de-DE" dirty="0"/>
              <a:t>Kalkulation der Relativgewichte</a:t>
            </a:r>
          </a:p>
        </p:txBody>
      </p:sp>
      <p:sp>
        <p:nvSpPr>
          <p:cNvPr id="5" name="Foliennummernplatzhalter 4"/>
          <p:cNvSpPr>
            <a:spLocks noGrp="1"/>
          </p:cNvSpPr>
          <p:nvPr>
            <p:ph type="sldNum" sz="quarter" idx="12"/>
          </p:nvPr>
        </p:nvSpPr>
        <p:spPr/>
        <p:txBody>
          <a:bodyPr/>
          <a:lstStyle/>
          <a:p>
            <a:fld id="{96C42A59-BDC7-4E9F-BE00-B54221B17006}" type="slidenum">
              <a:rPr lang="de-DE" smtClean="0"/>
              <a:t>59</a:t>
            </a:fld>
            <a:endParaRPr lang="de-DE"/>
          </a:p>
        </p:txBody>
      </p:sp>
    </p:spTree>
    <p:extLst>
      <p:ext uri="{BB962C8B-B14F-4D97-AF65-F5344CB8AC3E}">
        <p14:creationId xmlns:p14="http://schemas.microsoft.com/office/powerpoint/2010/main" val="1975434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14872" y="0"/>
            <a:ext cx="8229600" cy="1143000"/>
          </a:xfrm>
        </p:spPr>
        <p:txBody>
          <a:bodyPr/>
          <a:lstStyle/>
          <a:p>
            <a:r>
              <a:rPr lang="de-DE" b="1" dirty="0">
                <a:solidFill>
                  <a:prstClr val="black"/>
                </a:solidFill>
              </a:rPr>
              <a:t>§ 71 Beitragssatzstabilität </a:t>
            </a:r>
            <a:endParaRPr lang="de-DE" b="1" dirty="0"/>
          </a:p>
        </p:txBody>
      </p:sp>
      <p:sp>
        <p:nvSpPr>
          <p:cNvPr id="3" name="Inhaltsplatzhalter 2"/>
          <p:cNvSpPr>
            <a:spLocks noGrp="1"/>
          </p:cNvSpPr>
          <p:nvPr>
            <p:ph idx="1"/>
          </p:nvPr>
        </p:nvSpPr>
        <p:spPr>
          <a:xfrm>
            <a:off x="1728974" y="1436018"/>
            <a:ext cx="8568952" cy="5213176"/>
          </a:xfrm>
        </p:spPr>
        <p:txBody>
          <a:bodyPr>
            <a:noAutofit/>
          </a:bodyPr>
          <a:lstStyle/>
          <a:p>
            <a:pPr marL="342900" indent="-342900">
              <a:buAutoNum type="arabicParenBoth"/>
            </a:pPr>
            <a:r>
              <a:rPr lang="de-DE" sz="3200" dirty="0">
                <a:solidFill>
                  <a:prstClr val="black"/>
                </a:solidFill>
              </a:rPr>
              <a:t>Die Vertragspartner auf Seiten der Krankenkassen und der Leistungserbringer haben die </a:t>
            </a:r>
            <a:r>
              <a:rPr lang="de-DE" sz="3200" dirty="0">
                <a:solidFill>
                  <a:srgbClr val="FF0000"/>
                </a:solidFill>
              </a:rPr>
              <a:t>Vereinbarungen über die Vergütungen</a:t>
            </a:r>
            <a:r>
              <a:rPr lang="de-DE" sz="3200" dirty="0">
                <a:solidFill>
                  <a:prstClr val="black"/>
                </a:solidFill>
              </a:rPr>
              <a:t> nach diesem Buch so zu gestalten, dass </a:t>
            </a:r>
            <a:r>
              <a:rPr lang="de-DE" sz="3200" dirty="0">
                <a:solidFill>
                  <a:srgbClr val="FF0000"/>
                </a:solidFill>
              </a:rPr>
              <a:t>Beitragserhöhungen ausgeschlossen werden, es sei denn, die notwendige medizinische Versorgung ist auch nach Ausschöpfung von Wirtschaftlichkeitsreserven nicht zu gewährleisten (Grundsatz der Beitragssatzstabilität).  (…)</a:t>
            </a:r>
          </a:p>
          <a:p>
            <a:pPr marL="0" indent="0">
              <a:buNone/>
            </a:pPr>
            <a:r>
              <a:rPr lang="de-DE" sz="2200" dirty="0">
                <a:solidFill>
                  <a:prstClr val="black"/>
                </a:solidFill>
              </a:rPr>
              <a:t>(…)</a:t>
            </a:r>
            <a:endParaRPr lang="de-DE" sz="2200" dirty="0"/>
          </a:p>
        </p:txBody>
      </p:sp>
      <p:sp>
        <p:nvSpPr>
          <p:cNvPr id="7" name="Foliennummernplatzhalter 6"/>
          <p:cNvSpPr>
            <a:spLocks noGrp="1"/>
          </p:cNvSpPr>
          <p:nvPr>
            <p:ph type="sldNum" sz="quarter" idx="12"/>
          </p:nvPr>
        </p:nvSpPr>
        <p:spPr/>
        <p:txBody>
          <a:bodyPr/>
          <a:lstStyle/>
          <a:p>
            <a:fld id="{546DDF0D-D717-4A73-98FF-8F51B416B2DB}" type="slidenum">
              <a:rPr lang="de-DE" smtClean="0"/>
              <a:t>6</a:t>
            </a:fld>
            <a:endParaRPr lang="de-DE"/>
          </a:p>
        </p:txBody>
      </p:sp>
    </p:spTree>
    <p:extLst>
      <p:ext uri="{BB962C8B-B14F-4D97-AF65-F5344CB8AC3E}">
        <p14:creationId xmlns:p14="http://schemas.microsoft.com/office/powerpoint/2010/main" val="36886109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4949" y="-116541"/>
            <a:ext cx="10515600" cy="1056622"/>
          </a:xfrm>
        </p:spPr>
        <p:txBody>
          <a:bodyPr/>
          <a:lstStyle/>
          <a:p>
            <a:pPr algn="ctr"/>
            <a:r>
              <a:rPr lang="de-DE" b="1" u="sng" dirty="0"/>
              <a:t>Verrechnungsschlüssel InEK</a:t>
            </a:r>
          </a:p>
        </p:txBody>
      </p:sp>
      <p:pic>
        <p:nvPicPr>
          <p:cNvPr id="8" name="Inhaltsplatzhalt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0" t="10358" b="24514"/>
          <a:stretch/>
        </p:blipFill>
        <p:spPr>
          <a:xfrm>
            <a:off x="1370701" y="696700"/>
            <a:ext cx="8504819" cy="5778771"/>
          </a:xfrm>
        </p:spPr>
      </p:pic>
      <p:sp>
        <p:nvSpPr>
          <p:cNvPr id="4" name="Foliennummernplatzhalter 3"/>
          <p:cNvSpPr>
            <a:spLocks noGrp="1"/>
          </p:cNvSpPr>
          <p:nvPr>
            <p:ph type="sldNum" sz="quarter" idx="12"/>
          </p:nvPr>
        </p:nvSpPr>
        <p:spPr/>
        <p:txBody>
          <a:bodyPr/>
          <a:lstStyle/>
          <a:p>
            <a:fld id="{96C42A59-BDC7-4E9F-BE00-B54221B17006}" type="slidenum">
              <a:rPr lang="de-DE" smtClean="0"/>
              <a:t>60</a:t>
            </a:fld>
            <a:endParaRPr lang="de-DE"/>
          </a:p>
        </p:txBody>
      </p:sp>
    </p:spTree>
    <p:extLst>
      <p:ext uri="{BB962C8B-B14F-4D97-AF65-F5344CB8AC3E}">
        <p14:creationId xmlns:p14="http://schemas.microsoft.com/office/powerpoint/2010/main" val="8083664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t>Kodiereffekt </a:t>
            </a:r>
          </a:p>
        </p:txBody>
      </p:sp>
      <p:sp>
        <p:nvSpPr>
          <p:cNvPr id="3" name="Inhaltsplatzhalter 2"/>
          <p:cNvSpPr>
            <a:spLocks noGrp="1"/>
          </p:cNvSpPr>
          <p:nvPr>
            <p:ph idx="1"/>
          </p:nvPr>
        </p:nvSpPr>
        <p:spPr>
          <a:xfrm>
            <a:off x="838200" y="1942166"/>
            <a:ext cx="10515600" cy="4351338"/>
          </a:xfrm>
        </p:spPr>
        <p:txBody>
          <a:bodyPr>
            <a:normAutofit/>
          </a:bodyPr>
          <a:lstStyle/>
          <a:p>
            <a:r>
              <a:rPr lang="de-DE" dirty="0" err="1">
                <a:solidFill>
                  <a:srgbClr val="FF0000"/>
                </a:solidFill>
              </a:rPr>
              <a:t>Upcoding</a:t>
            </a:r>
            <a:r>
              <a:rPr lang="de-DE" dirty="0">
                <a:solidFill>
                  <a:srgbClr val="FF0000"/>
                </a:solidFill>
              </a:rPr>
              <a:t>: </a:t>
            </a:r>
            <a:r>
              <a:rPr lang="de-DE" dirty="0"/>
              <a:t>(ungerechtfertigte höhere Eingruppierung, als medizinisch gerechtfertigt)</a:t>
            </a:r>
            <a:endParaRPr lang="de-DE" sz="1800" dirty="0"/>
          </a:p>
          <a:p>
            <a:r>
              <a:rPr lang="de-DE" dirty="0" err="1">
                <a:solidFill>
                  <a:srgbClr val="FF0000"/>
                </a:solidFill>
              </a:rPr>
              <a:t>Right-Upcoding</a:t>
            </a:r>
            <a:r>
              <a:rPr lang="de-DE" dirty="0">
                <a:solidFill>
                  <a:srgbClr val="FF0000"/>
                </a:solidFill>
              </a:rPr>
              <a:t>: </a:t>
            </a:r>
            <a:r>
              <a:rPr lang="de-DE" dirty="0"/>
              <a:t>	falsch niedrige Eingruppierung (wegen mangelnder Erfahrung) wird durch höher Eingruppieren korrigiert</a:t>
            </a:r>
          </a:p>
          <a:p>
            <a:endParaRPr lang="de-DE" dirty="0"/>
          </a:p>
          <a:p>
            <a:pPr>
              <a:buFont typeface="Wingdings" panose="05000000000000000000" pitchFamily="2" charset="2"/>
              <a:buChar char="Ø"/>
            </a:pPr>
            <a:r>
              <a:rPr lang="de-DE" dirty="0">
                <a:solidFill>
                  <a:srgbClr val="FF0000"/>
                </a:solidFill>
              </a:rPr>
              <a:t>Beides nicht mathematisch/statistisch nachweisbar, sondern nur anhand von Einzelfällen</a:t>
            </a:r>
            <a:r>
              <a:rPr lang="de-DE" dirty="0"/>
              <a:t>			</a:t>
            </a:r>
            <a:endParaRPr lang="de-DE" sz="1800" dirty="0"/>
          </a:p>
        </p:txBody>
      </p:sp>
      <p:sp>
        <p:nvSpPr>
          <p:cNvPr id="5" name="Foliennummernplatzhalter 4"/>
          <p:cNvSpPr>
            <a:spLocks noGrp="1"/>
          </p:cNvSpPr>
          <p:nvPr>
            <p:ph type="sldNum" sz="quarter" idx="12"/>
          </p:nvPr>
        </p:nvSpPr>
        <p:spPr/>
        <p:txBody>
          <a:bodyPr/>
          <a:lstStyle/>
          <a:p>
            <a:fld id="{96C42A59-BDC7-4E9F-BE00-B54221B17006}" type="slidenum">
              <a:rPr lang="de-DE" smtClean="0"/>
              <a:t>61</a:t>
            </a:fld>
            <a:endParaRPr lang="de-DE"/>
          </a:p>
        </p:txBody>
      </p:sp>
    </p:spTree>
    <p:extLst>
      <p:ext uri="{BB962C8B-B14F-4D97-AF65-F5344CB8AC3E}">
        <p14:creationId xmlns:p14="http://schemas.microsoft.com/office/powerpoint/2010/main" val="18047350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t>Katalogeffekt</a:t>
            </a:r>
          </a:p>
        </p:txBody>
      </p:sp>
      <p:sp>
        <p:nvSpPr>
          <p:cNvPr id="3" name="Inhaltsplatzhalter 2"/>
          <p:cNvSpPr>
            <a:spLocks noGrp="1"/>
          </p:cNvSpPr>
          <p:nvPr>
            <p:ph idx="1"/>
          </p:nvPr>
        </p:nvSpPr>
        <p:spPr>
          <a:xfrm>
            <a:off x="838200" y="1942166"/>
            <a:ext cx="10515600" cy="4351338"/>
          </a:xfrm>
        </p:spPr>
        <p:txBody>
          <a:bodyPr>
            <a:normAutofit fontScale="85000" lnSpcReduction="20000"/>
          </a:bodyPr>
          <a:lstStyle/>
          <a:p>
            <a:r>
              <a:rPr lang="de-DE" dirty="0"/>
              <a:t>„Zur Ermittlung des Katalogeffektes werden identische Behandlungsfälle jeweils mit der DRG-Gruppierungssoftware (</a:t>
            </a:r>
            <a:r>
              <a:rPr lang="de-DE" dirty="0" err="1"/>
              <a:t>Grouper</a:t>
            </a:r>
            <a:r>
              <a:rPr lang="de-DE" dirty="0"/>
              <a:t>) der beiden zu vergleichenden DRG-Versionen gruppiert.</a:t>
            </a:r>
          </a:p>
          <a:p>
            <a:r>
              <a:rPr lang="de-DE" dirty="0"/>
              <a:t>Die resultierende Differenz im Casemix (Summe der DRG-Bewertungen) stellt den Katalogeffekt dar.“</a:t>
            </a:r>
          </a:p>
          <a:p>
            <a:pPr marL="0" indent="0">
              <a:spcBef>
                <a:spcPts val="600"/>
              </a:spcBef>
              <a:spcAft>
                <a:spcPts val="1200"/>
              </a:spcAft>
              <a:buNone/>
            </a:pPr>
            <a:r>
              <a:rPr lang="de-DE" dirty="0"/>
              <a:t>	</a:t>
            </a:r>
            <a:r>
              <a:rPr lang="de-DE" sz="1800" dirty="0"/>
              <a:t>					(</a:t>
            </a:r>
            <a:r>
              <a:rPr lang="de-DE" sz="1800" b="1" dirty="0"/>
              <a:t>Expertise Katalogeffekt - DRG-Research-Group)</a:t>
            </a:r>
            <a:endParaRPr lang="de-DE" sz="1800" dirty="0"/>
          </a:p>
          <a:p>
            <a:r>
              <a:rPr lang="de-DE" dirty="0">
                <a:solidFill>
                  <a:srgbClr val="FF0000"/>
                </a:solidFill>
              </a:rPr>
              <a:t>Lässt sich auf KH-, Landes-, und Bundesebene berechnen. (fließt nur auf Bundes- u. Landesebene in Verhandlungen/Berechnungen ein.)</a:t>
            </a:r>
          </a:p>
          <a:p>
            <a:r>
              <a:rPr lang="de-DE" dirty="0">
                <a:solidFill>
                  <a:srgbClr val="FF0000"/>
                </a:solidFill>
              </a:rPr>
              <a:t>INEK schätzt den Katalogeffekt und verwendet die Veränderung des CM für die Berechnung der Relativgewichte.</a:t>
            </a:r>
          </a:p>
          <a:p>
            <a:r>
              <a:rPr lang="de-DE" dirty="0">
                <a:solidFill>
                  <a:srgbClr val="FF0000"/>
                </a:solidFill>
              </a:rPr>
              <a:t>Landesebene vereinbart ihn ebenfalls (incl. </a:t>
            </a:r>
            <a:r>
              <a:rPr lang="de-DE" dirty="0" err="1">
                <a:solidFill>
                  <a:srgbClr val="FF0000"/>
                </a:solidFill>
              </a:rPr>
              <a:t>Kodiereffekte</a:t>
            </a:r>
            <a:r>
              <a:rPr lang="de-DE" dirty="0">
                <a:solidFill>
                  <a:srgbClr val="FF0000"/>
                </a:solidFill>
              </a:rPr>
              <a:t>). Wirkt 100% absenkend</a:t>
            </a:r>
          </a:p>
          <a:p>
            <a:pPr marL="0" indent="0">
              <a:buNone/>
            </a:pPr>
            <a:r>
              <a:rPr lang="de-DE" dirty="0"/>
              <a:t>						</a:t>
            </a:r>
            <a:endParaRPr lang="de-DE" sz="1800" dirty="0"/>
          </a:p>
        </p:txBody>
      </p:sp>
      <p:sp>
        <p:nvSpPr>
          <p:cNvPr id="5" name="Foliennummernplatzhalter 4"/>
          <p:cNvSpPr>
            <a:spLocks noGrp="1"/>
          </p:cNvSpPr>
          <p:nvPr>
            <p:ph type="sldNum" sz="quarter" idx="12"/>
          </p:nvPr>
        </p:nvSpPr>
        <p:spPr/>
        <p:txBody>
          <a:bodyPr/>
          <a:lstStyle/>
          <a:p>
            <a:fld id="{96C42A59-BDC7-4E9F-BE00-B54221B17006}" type="slidenum">
              <a:rPr lang="de-DE" smtClean="0"/>
              <a:t>62</a:t>
            </a:fld>
            <a:endParaRPr lang="de-DE"/>
          </a:p>
        </p:txBody>
      </p:sp>
    </p:spTree>
    <p:extLst>
      <p:ext uri="{BB962C8B-B14F-4D97-AF65-F5344CB8AC3E}">
        <p14:creationId xmlns:p14="http://schemas.microsoft.com/office/powerpoint/2010/main" val="25380481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latin typeface="+mn-lt"/>
              </a:rPr>
              <a:t>Kompressionseffekt</a:t>
            </a:r>
          </a:p>
        </p:txBody>
      </p:sp>
      <p:sp>
        <p:nvSpPr>
          <p:cNvPr id="3" name="Inhaltsplatzhalter 2"/>
          <p:cNvSpPr>
            <a:spLocks noGrp="1"/>
          </p:cNvSpPr>
          <p:nvPr>
            <p:ph idx="1"/>
          </p:nvPr>
        </p:nvSpPr>
        <p:spPr/>
        <p:txBody>
          <a:bodyPr>
            <a:normAutofit fontScale="92500" lnSpcReduction="10000"/>
          </a:bodyPr>
          <a:lstStyle/>
          <a:p>
            <a:r>
              <a:rPr lang="de-DE" dirty="0"/>
              <a:t>Krankenhäuser, die mehr teure Fälle haben werden benachteiligt (Maximalversorger)</a:t>
            </a:r>
          </a:p>
          <a:p>
            <a:r>
              <a:rPr lang="de-DE" dirty="0"/>
              <a:t>Ursachen:</a:t>
            </a:r>
          </a:p>
          <a:p>
            <a:pPr lvl="1">
              <a:buFont typeface="Symbol" panose="05050102010706020507" pitchFamily="18" charset="2"/>
              <a:buChar char="-"/>
            </a:pPr>
            <a:r>
              <a:rPr lang="de-DE" dirty="0"/>
              <a:t>Fehlcodierung in Kalkulationshäusern (zu billige Fälle werden zu hoch eingruppiert und senken bei den „hohen“ den Schnitt)</a:t>
            </a:r>
          </a:p>
          <a:p>
            <a:pPr lvl="1">
              <a:buFont typeface="Symbol" panose="05050102010706020507" pitchFamily="18" charset="2"/>
              <a:buChar char="-"/>
            </a:pPr>
            <a:r>
              <a:rPr lang="de-DE" dirty="0"/>
              <a:t>Pauschalierung bei Kostenzuordnung (Intensivstationskosten, Arztkosten nur über tagesgleiche Pauschale – Folge: billige werden zu teuer, teure zu billig)</a:t>
            </a:r>
          </a:p>
          <a:p>
            <a:r>
              <a:rPr lang="de-DE" dirty="0"/>
              <a:t>Gegenmaßnahmen: </a:t>
            </a:r>
          </a:p>
          <a:p>
            <a:pPr lvl="1">
              <a:buFont typeface="Symbol" panose="05050102010706020507" pitchFamily="18" charset="2"/>
              <a:buChar char="-"/>
            </a:pPr>
            <a:r>
              <a:rPr lang="de-DE" dirty="0"/>
              <a:t>Differenzierung der Kostenzuordnung</a:t>
            </a:r>
          </a:p>
          <a:p>
            <a:pPr lvl="1">
              <a:buFont typeface="Symbol" panose="05050102010706020507" pitchFamily="18" charset="2"/>
              <a:buChar char="-"/>
            </a:pPr>
            <a:r>
              <a:rPr lang="de-DE" dirty="0"/>
              <a:t>Differenzierung der DRGs und der Untergruppen</a:t>
            </a:r>
          </a:p>
          <a:p>
            <a:pPr>
              <a:buFont typeface="Wingdings" panose="05000000000000000000" pitchFamily="2" charset="2"/>
              <a:buChar char="Ø"/>
            </a:pPr>
            <a:r>
              <a:rPr lang="de-DE" dirty="0">
                <a:solidFill>
                  <a:srgbClr val="FF0000"/>
                </a:solidFill>
              </a:rPr>
              <a:t>Kompressionseffekt kann berechnet werden und nimmt in den letzten Jahren deutlich ab</a:t>
            </a:r>
          </a:p>
          <a:p>
            <a:pPr lvl="1">
              <a:buFont typeface="Symbol" panose="05050102010706020507" pitchFamily="18" charset="2"/>
              <a:buChar char="-"/>
            </a:pPr>
            <a:endParaRPr lang="de-DE" dirty="0"/>
          </a:p>
        </p:txBody>
      </p:sp>
      <p:sp>
        <p:nvSpPr>
          <p:cNvPr id="5" name="Foliennummernplatzhalter 4"/>
          <p:cNvSpPr>
            <a:spLocks noGrp="1"/>
          </p:cNvSpPr>
          <p:nvPr>
            <p:ph type="sldNum" sz="quarter" idx="12"/>
          </p:nvPr>
        </p:nvSpPr>
        <p:spPr/>
        <p:txBody>
          <a:bodyPr/>
          <a:lstStyle/>
          <a:p>
            <a:fld id="{96C42A59-BDC7-4E9F-BE00-B54221B17006}" type="slidenum">
              <a:rPr lang="de-DE" smtClean="0"/>
              <a:t>63</a:t>
            </a:fld>
            <a:endParaRPr lang="de-DE"/>
          </a:p>
        </p:txBody>
      </p:sp>
    </p:spTree>
    <p:extLst>
      <p:ext uri="{BB962C8B-B14F-4D97-AF65-F5344CB8AC3E}">
        <p14:creationId xmlns:p14="http://schemas.microsoft.com/office/powerpoint/2010/main" val="41742631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35576"/>
            <a:ext cx="10515600" cy="1325563"/>
          </a:xfrm>
        </p:spPr>
        <p:txBody>
          <a:bodyPr>
            <a:noAutofit/>
          </a:bodyPr>
          <a:lstStyle/>
          <a:p>
            <a:pPr algn="ctr"/>
            <a:r>
              <a:rPr lang="de-DE" sz="7200" b="1" u="sng" dirty="0">
                <a:latin typeface="+mn-lt"/>
              </a:rPr>
              <a:t>Preisberechnung:</a:t>
            </a:r>
          </a:p>
        </p:txBody>
      </p:sp>
      <p:sp>
        <p:nvSpPr>
          <p:cNvPr id="3" name="Inhaltsplatzhalter 2"/>
          <p:cNvSpPr>
            <a:spLocks noGrp="1"/>
          </p:cNvSpPr>
          <p:nvPr>
            <p:ph idx="1"/>
          </p:nvPr>
        </p:nvSpPr>
        <p:spPr>
          <a:xfrm>
            <a:off x="838200" y="3343275"/>
            <a:ext cx="10515600" cy="2833688"/>
          </a:xfrm>
        </p:spPr>
        <p:txBody>
          <a:bodyPr/>
          <a:lstStyle/>
          <a:p>
            <a:pPr marL="0" lvl="1" indent="0">
              <a:buNone/>
            </a:pPr>
            <a:endParaRPr lang="de-DE" b="1" dirty="0"/>
          </a:p>
          <a:p>
            <a:pPr marL="0" lvl="1" indent="0">
              <a:buNone/>
            </a:pPr>
            <a:r>
              <a:rPr lang="de-DE" sz="6000" b="1" dirty="0">
                <a:solidFill>
                  <a:srgbClr val="FF0000"/>
                </a:solidFill>
              </a:rPr>
              <a:t>LBFW</a:t>
            </a:r>
            <a:r>
              <a:rPr lang="de-DE" sz="6000" b="1" dirty="0"/>
              <a:t> x </a:t>
            </a:r>
            <a:r>
              <a:rPr lang="de-DE" sz="6000" b="1" dirty="0">
                <a:solidFill>
                  <a:srgbClr val="FF0000"/>
                </a:solidFill>
              </a:rPr>
              <a:t>Relativgewicht</a:t>
            </a:r>
            <a:r>
              <a:rPr lang="de-DE" sz="6000" b="1" dirty="0"/>
              <a:t> = Preis</a:t>
            </a:r>
            <a:endParaRPr lang="de-DE" sz="5600" b="1" dirty="0"/>
          </a:p>
          <a:p>
            <a:pPr lvl="1"/>
            <a:endParaRPr lang="de-DE" dirty="0"/>
          </a:p>
        </p:txBody>
      </p:sp>
      <p:sp>
        <p:nvSpPr>
          <p:cNvPr id="5" name="Foliennummernplatzhalter 4"/>
          <p:cNvSpPr>
            <a:spLocks noGrp="1"/>
          </p:cNvSpPr>
          <p:nvPr>
            <p:ph type="sldNum" sz="quarter" idx="12"/>
          </p:nvPr>
        </p:nvSpPr>
        <p:spPr/>
        <p:txBody>
          <a:bodyPr/>
          <a:lstStyle/>
          <a:p>
            <a:fld id="{96C42A59-BDC7-4E9F-BE00-B54221B17006}" type="slidenum">
              <a:rPr lang="de-DE" smtClean="0"/>
              <a:t>64</a:t>
            </a:fld>
            <a:endParaRPr lang="de-DE"/>
          </a:p>
        </p:txBody>
      </p:sp>
    </p:spTree>
    <p:extLst>
      <p:ext uri="{BB962C8B-B14F-4D97-AF65-F5344CB8AC3E}">
        <p14:creationId xmlns:p14="http://schemas.microsoft.com/office/powerpoint/2010/main" val="38385737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6458" y="133557"/>
            <a:ext cx="11274879" cy="1325563"/>
          </a:xfrm>
        </p:spPr>
        <p:txBody>
          <a:bodyPr>
            <a:normAutofit/>
          </a:bodyPr>
          <a:lstStyle/>
          <a:p>
            <a:r>
              <a:rPr lang="de-DE" sz="4000" b="1" u="sng" dirty="0">
                <a:latin typeface="+mn-lt"/>
              </a:rPr>
              <a:t>Jährliche Ermittlung Landesbasisfallwert - Überblick</a:t>
            </a:r>
          </a:p>
        </p:txBody>
      </p:sp>
      <p:sp>
        <p:nvSpPr>
          <p:cNvPr id="3" name="Inhaltsplatzhalter 2"/>
          <p:cNvSpPr>
            <a:spLocks noGrp="1"/>
          </p:cNvSpPr>
          <p:nvPr>
            <p:ph idx="1"/>
          </p:nvPr>
        </p:nvSpPr>
        <p:spPr>
          <a:xfrm>
            <a:off x="724696" y="1544661"/>
            <a:ext cx="10515600" cy="5106075"/>
          </a:xfrm>
        </p:spPr>
        <p:txBody>
          <a:bodyPr>
            <a:normAutofit fontScale="92500" lnSpcReduction="10000"/>
          </a:bodyPr>
          <a:lstStyle/>
          <a:p>
            <a:r>
              <a:rPr lang="de-DE" dirty="0"/>
              <a:t>vereinbarte Erlössummen der KHs laufendes Jahr / vereinbarte </a:t>
            </a:r>
            <a:r>
              <a:rPr lang="de-DE" dirty="0" err="1"/>
              <a:t>effekt</a:t>
            </a:r>
            <a:r>
              <a:rPr lang="de-DE" dirty="0"/>
              <a:t>. Bewertungsrelationen der KHs laufendes Jahr</a:t>
            </a:r>
          </a:p>
          <a:p>
            <a:r>
              <a:rPr lang="de-DE" dirty="0"/>
              <a:t>Beide Werte werden hochgerechnet (z.T. politisch, z.T. nach rechtlichen Vorgaben - § 10 Abs. 3 </a:t>
            </a:r>
            <a:r>
              <a:rPr lang="de-DE" dirty="0" err="1"/>
              <a:t>KHEntG</a:t>
            </a:r>
            <a:r>
              <a:rPr lang="de-DE" dirty="0"/>
              <a:t>) (unter Berücksichtigung der IST-Entwicklung)</a:t>
            </a:r>
          </a:p>
          <a:p>
            <a:r>
              <a:rPr lang="de-DE" dirty="0"/>
              <a:t>Basisfallwert muss unter </a:t>
            </a:r>
            <a:r>
              <a:rPr lang="de-DE" dirty="0">
                <a:solidFill>
                  <a:srgbClr val="FF0000"/>
                </a:solidFill>
              </a:rPr>
              <a:t>Veränderungsrate/-wert</a:t>
            </a:r>
            <a:r>
              <a:rPr lang="de-DE" dirty="0"/>
              <a:t> sein, nicht Erlössumme (Erlössumme nicht gedeckelt)</a:t>
            </a:r>
          </a:p>
          <a:p>
            <a:r>
              <a:rPr lang="de-DE" dirty="0"/>
              <a:t>Evtl. Kappung bei Überschreitung Veränderungsrate/-wert (2-Säulen-Prinzip)</a:t>
            </a:r>
          </a:p>
          <a:p>
            <a:r>
              <a:rPr lang="de-DE" dirty="0"/>
              <a:t>Fehlschätzung werden (falls vereinbart) im folgenden Jahr sowohl in der Erlössumme (Basisberichtigung) als auch im LBFW (Ausgleich) ausgeglichen. (LBFW ist also für ein Jahr um einen Betrag x höher oder niedriger, je nach dem ob falsch negativ oder falsch positiv geschätzt wurde.</a:t>
            </a:r>
          </a:p>
        </p:txBody>
      </p:sp>
      <p:sp>
        <p:nvSpPr>
          <p:cNvPr id="5" name="Foliennummernplatzhalter 4"/>
          <p:cNvSpPr>
            <a:spLocks noGrp="1"/>
          </p:cNvSpPr>
          <p:nvPr>
            <p:ph type="sldNum" sz="quarter" idx="12"/>
          </p:nvPr>
        </p:nvSpPr>
        <p:spPr/>
        <p:txBody>
          <a:bodyPr/>
          <a:lstStyle/>
          <a:p>
            <a:fld id="{96C42A59-BDC7-4E9F-BE00-B54221B17006}" type="slidenum">
              <a:rPr lang="de-DE" smtClean="0"/>
              <a:t>65</a:t>
            </a:fld>
            <a:endParaRPr lang="de-DE"/>
          </a:p>
        </p:txBody>
      </p:sp>
    </p:spTree>
    <p:extLst>
      <p:ext uri="{BB962C8B-B14F-4D97-AF65-F5344CB8AC3E}">
        <p14:creationId xmlns:p14="http://schemas.microsoft.com/office/powerpoint/2010/main" val="3251930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71675"/>
            <a:ext cx="10515600" cy="1325563"/>
          </a:xfrm>
        </p:spPr>
        <p:txBody>
          <a:bodyPr/>
          <a:lstStyle/>
          <a:p>
            <a:r>
              <a:rPr lang="de-DE" dirty="0">
                <a:solidFill>
                  <a:srgbClr val="00B050"/>
                </a:solidFill>
              </a:rPr>
              <a:t>Mechanik Berechnung LBFW</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6880" y="1437997"/>
            <a:ext cx="8938237" cy="4351338"/>
          </a:xfrm>
        </p:spPr>
      </p:pic>
      <p:sp>
        <p:nvSpPr>
          <p:cNvPr id="7" name="Textfeld 6"/>
          <p:cNvSpPr txBox="1"/>
          <p:nvPr/>
        </p:nvSpPr>
        <p:spPr>
          <a:xfrm>
            <a:off x="5581121" y="2669957"/>
            <a:ext cx="1232389" cy="369332"/>
          </a:xfrm>
          <a:prstGeom prst="rect">
            <a:avLst/>
          </a:prstGeom>
          <a:noFill/>
        </p:spPr>
        <p:txBody>
          <a:bodyPr wrap="none" rtlCol="0">
            <a:spAutoFit/>
          </a:bodyPr>
          <a:lstStyle/>
          <a:p>
            <a:r>
              <a:rPr lang="de-DE" dirty="0"/>
              <a:t> oder VÄW </a:t>
            </a:r>
          </a:p>
        </p:txBody>
      </p:sp>
      <p:sp>
        <p:nvSpPr>
          <p:cNvPr id="8" name="Textfeld 7"/>
          <p:cNvSpPr txBox="1"/>
          <p:nvPr/>
        </p:nvSpPr>
        <p:spPr>
          <a:xfrm>
            <a:off x="8912219" y="2716123"/>
            <a:ext cx="1616765" cy="646331"/>
          </a:xfrm>
          <a:prstGeom prst="rect">
            <a:avLst/>
          </a:prstGeom>
          <a:noFill/>
        </p:spPr>
        <p:txBody>
          <a:bodyPr wrap="square" rtlCol="0">
            <a:spAutoFit/>
          </a:bodyPr>
          <a:lstStyle/>
          <a:p>
            <a:r>
              <a:rPr lang="de-DE" b="1" dirty="0"/>
              <a:t>zzgl. </a:t>
            </a:r>
            <a:r>
              <a:rPr lang="de-DE" b="1" dirty="0" err="1"/>
              <a:t>anteil</a:t>
            </a:r>
            <a:r>
              <a:rPr lang="de-DE" b="1" dirty="0"/>
              <a:t>. Erhöhungsrate  </a:t>
            </a:r>
          </a:p>
        </p:txBody>
      </p:sp>
      <p:sp>
        <p:nvSpPr>
          <p:cNvPr id="10" name="Pfeil nach unten 9"/>
          <p:cNvSpPr/>
          <p:nvPr/>
        </p:nvSpPr>
        <p:spPr>
          <a:xfrm flipV="1">
            <a:off x="8358009" y="2627134"/>
            <a:ext cx="481191" cy="675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4"/>
          <p:cNvSpPr>
            <a:spLocks noGrp="1"/>
          </p:cNvSpPr>
          <p:nvPr>
            <p:ph type="sldNum" sz="quarter" idx="12"/>
          </p:nvPr>
        </p:nvSpPr>
        <p:spPr/>
        <p:txBody>
          <a:bodyPr/>
          <a:lstStyle/>
          <a:p>
            <a:fld id="{872488E8-88B4-4261-8FF3-C3BA3F653199}" type="slidenum">
              <a:rPr lang="de-DE" smtClean="0"/>
              <a:t>66</a:t>
            </a:fld>
            <a:endParaRPr lang="de-DE"/>
          </a:p>
        </p:txBody>
      </p:sp>
    </p:spTree>
    <p:extLst>
      <p:ext uri="{BB962C8B-B14F-4D97-AF65-F5344CB8AC3E}">
        <p14:creationId xmlns:p14="http://schemas.microsoft.com/office/powerpoint/2010/main" val="13857905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a:t>Berechnung Relativgewichte (Überblick)</a:t>
            </a:r>
          </a:p>
        </p:txBody>
      </p:sp>
      <p:sp>
        <p:nvSpPr>
          <p:cNvPr id="3" name="Inhaltsplatzhalter 2"/>
          <p:cNvSpPr>
            <a:spLocks noGrp="1"/>
          </p:cNvSpPr>
          <p:nvPr>
            <p:ph idx="1"/>
          </p:nvPr>
        </p:nvSpPr>
        <p:spPr>
          <a:xfrm>
            <a:off x="646176" y="1670304"/>
            <a:ext cx="10814304" cy="4876799"/>
          </a:xfrm>
        </p:spPr>
        <p:txBody>
          <a:bodyPr>
            <a:normAutofit/>
          </a:bodyPr>
          <a:lstStyle/>
          <a:p>
            <a:r>
              <a:rPr lang="de-DE" sz="3200" b="1" dirty="0">
                <a:solidFill>
                  <a:srgbClr val="FF0000"/>
                </a:solidFill>
              </a:rPr>
              <a:t>Kosten der Kalkulationskrankenhäuser </a:t>
            </a:r>
            <a:r>
              <a:rPr lang="de-DE" sz="3200" dirty="0"/>
              <a:t>(bisher freiwillig) werden ihren </a:t>
            </a:r>
            <a:r>
              <a:rPr lang="de-DE" sz="3200" b="1" dirty="0">
                <a:solidFill>
                  <a:srgbClr val="FF0000"/>
                </a:solidFill>
              </a:rPr>
              <a:t>DRGs</a:t>
            </a:r>
            <a:r>
              <a:rPr lang="de-DE" sz="3200" dirty="0"/>
              <a:t> zugeordnet.</a:t>
            </a:r>
          </a:p>
          <a:p>
            <a:r>
              <a:rPr lang="de-DE" sz="3200" b="1" dirty="0">
                <a:solidFill>
                  <a:srgbClr val="FF0000"/>
                </a:solidFill>
              </a:rPr>
              <a:t>Hochrechnung auf Bundesebene </a:t>
            </a:r>
            <a:r>
              <a:rPr lang="de-DE" sz="3200" dirty="0"/>
              <a:t>(sog. §21-Daten)</a:t>
            </a:r>
          </a:p>
          <a:p>
            <a:r>
              <a:rPr lang="de-DE" sz="3200" dirty="0"/>
              <a:t>Ermittlung einer </a:t>
            </a:r>
            <a:r>
              <a:rPr lang="de-DE" sz="3200" b="1" dirty="0">
                <a:solidFill>
                  <a:srgbClr val="FF0000"/>
                </a:solidFill>
              </a:rPr>
              <a:t>Bezugsgröße</a:t>
            </a:r>
            <a:r>
              <a:rPr lang="de-DE" sz="3200" dirty="0"/>
              <a:t> (RG = 1), die den durchschnittlichen Kosten </a:t>
            </a:r>
            <a:r>
              <a:rPr lang="de-DE" sz="3200" b="1" dirty="0"/>
              <a:t>aller</a:t>
            </a:r>
            <a:r>
              <a:rPr lang="de-DE" sz="3200" dirty="0"/>
              <a:t> DRGs entspricht </a:t>
            </a:r>
          </a:p>
          <a:p>
            <a:r>
              <a:rPr lang="de-DE" sz="3200" dirty="0"/>
              <a:t>Durchschnittskosten einer DRG werden durch Bezugsgröße geteilt = Relativgewicht einer DRG</a:t>
            </a:r>
          </a:p>
        </p:txBody>
      </p:sp>
      <p:sp>
        <p:nvSpPr>
          <p:cNvPr id="5" name="Foliennummernplatzhalter 4"/>
          <p:cNvSpPr>
            <a:spLocks noGrp="1"/>
          </p:cNvSpPr>
          <p:nvPr>
            <p:ph type="sldNum" sz="quarter" idx="12"/>
          </p:nvPr>
        </p:nvSpPr>
        <p:spPr/>
        <p:txBody>
          <a:bodyPr/>
          <a:lstStyle/>
          <a:p>
            <a:fld id="{96C42A59-BDC7-4E9F-BE00-B54221B17006}" type="slidenum">
              <a:rPr lang="de-DE" smtClean="0"/>
              <a:t>67</a:t>
            </a:fld>
            <a:endParaRPr lang="de-DE"/>
          </a:p>
        </p:txBody>
      </p:sp>
    </p:spTree>
    <p:extLst>
      <p:ext uri="{BB962C8B-B14F-4D97-AF65-F5344CB8AC3E}">
        <p14:creationId xmlns:p14="http://schemas.microsoft.com/office/powerpoint/2010/main" val="8761152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pPr algn="ctr"/>
            <a:r>
              <a:rPr lang="de-DE" b="1" u="sng" dirty="0">
                <a:latin typeface="+mn-lt"/>
              </a:rPr>
              <a:t>Kosten - vereinfachte Rechnung</a:t>
            </a:r>
          </a:p>
        </p:txBody>
      </p:sp>
      <p:sp>
        <p:nvSpPr>
          <p:cNvPr id="3" name="Inhaltsplatzhalter 2"/>
          <p:cNvSpPr>
            <a:spLocks noGrp="1"/>
          </p:cNvSpPr>
          <p:nvPr>
            <p:ph idx="1"/>
          </p:nvPr>
        </p:nvSpPr>
        <p:spPr>
          <a:xfrm>
            <a:off x="838200" y="1449070"/>
            <a:ext cx="10515600" cy="4907280"/>
          </a:xfrm>
        </p:spPr>
        <p:txBody>
          <a:bodyPr>
            <a:normAutofit fontScale="85000" lnSpcReduction="20000"/>
          </a:bodyPr>
          <a:lstStyle/>
          <a:p>
            <a:r>
              <a:rPr lang="de-DE" b="1" dirty="0"/>
              <a:t>2 Fälle, Kosten 10 und 20:</a:t>
            </a:r>
          </a:p>
          <a:p>
            <a:pPr lvl="1">
              <a:buFont typeface="Courier New" panose="02070309020205020404" pitchFamily="49" charset="0"/>
              <a:buChar char="o"/>
            </a:pPr>
            <a:r>
              <a:rPr lang="de-DE" dirty="0"/>
              <a:t>Bezugsgröße: (10+20)/2 = </a:t>
            </a:r>
            <a:r>
              <a:rPr lang="de-DE" dirty="0">
                <a:solidFill>
                  <a:srgbClr val="FF0000"/>
                </a:solidFill>
              </a:rPr>
              <a:t>15</a:t>
            </a:r>
          </a:p>
          <a:p>
            <a:pPr lvl="1">
              <a:spcAft>
                <a:spcPts val="600"/>
              </a:spcAft>
              <a:buFont typeface="Courier New" panose="02070309020205020404" pitchFamily="49" charset="0"/>
              <a:buChar char="o"/>
            </a:pPr>
            <a:r>
              <a:rPr lang="de-DE" dirty="0"/>
              <a:t>RG1: 10/15 = </a:t>
            </a:r>
            <a:r>
              <a:rPr lang="de-DE" dirty="0">
                <a:solidFill>
                  <a:srgbClr val="FF0000"/>
                </a:solidFill>
              </a:rPr>
              <a:t>0,66</a:t>
            </a:r>
            <a:r>
              <a:rPr lang="de-DE" dirty="0"/>
              <a:t> und RG2: 20/15 = </a:t>
            </a:r>
            <a:r>
              <a:rPr lang="de-DE" dirty="0">
                <a:solidFill>
                  <a:srgbClr val="FF0000"/>
                </a:solidFill>
              </a:rPr>
              <a:t>1,33</a:t>
            </a:r>
            <a:r>
              <a:rPr lang="de-DE" dirty="0"/>
              <a:t> (Summe 2)</a:t>
            </a:r>
          </a:p>
          <a:p>
            <a:r>
              <a:rPr lang="de-DE" b="1" dirty="0"/>
              <a:t>Kosten beider Fälle sinken auf die Hälfte (5 und 10):</a:t>
            </a:r>
          </a:p>
          <a:p>
            <a:pPr lvl="1">
              <a:buFont typeface="Courier New" panose="02070309020205020404" pitchFamily="49" charset="0"/>
              <a:buChar char="o"/>
            </a:pPr>
            <a:r>
              <a:rPr lang="de-DE" dirty="0"/>
              <a:t>BG: (5+10)/2 = </a:t>
            </a:r>
            <a:r>
              <a:rPr lang="de-DE" dirty="0">
                <a:solidFill>
                  <a:srgbClr val="FF0000"/>
                </a:solidFill>
              </a:rPr>
              <a:t>7,5</a:t>
            </a:r>
          </a:p>
          <a:p>
            <a:pPr lvl="1">
              <a:spcAft>
                <a:spcPts val="600"/>
              </a:spcAft>
              <a:buFont typeface="Courier New" panose="02070309020205020404" pitchFamily="49" charset="0"/>
              <a:buChar char="o"/>
            </a:pPr>
            <a:r>
              <a:rPr lang="de-DE" dirty="0"/>
              <a:t>RG1: 5/7,5 = </a:t>
            </a:r>
            <a:r>
              <a:rPr lang="de-DE" dirty="0">
                <a:solidFill>
                  <a:srgbClr val="FF0000"/>
                </a:solidFill>
              </a:rPr>
              <a:t>0,66</a:t>
            </a:r>
            <a:r>
              <a:rPr lang="de-DE" dirty="0"/>
              <a:t> und RG2: 10/7,5 = </a:t>
            </a:r>
            <a:r>
              <a:rPr lang="de-DE" dirty="0">
                <a:solidFill>
                  <a:srgbClr val="FF0000"/>
                </a:solidFill>
              </a:rPr>
              <a:t>1,33</a:t>
            </a:r>
            <a:r>
              <a:rPr lang="de-DE" dirty="0"/>
              <a:t> (Summe 2)</a:t>
            </a:r>
          </a:p>
          <a:p>
            <a:r>
              <a:rPr lang="de-DE" b="1" dirty="0"/>
              <a:t>Kosten 1. Fall sinkt um die Hälfte (von 10 auf 5)</a:t>
            </a:r>
          </a:p>
          <a:p>
            <a:pPr lvl="1"/>
            <a:r>
              <a:rPr lang="de-DE" dirty="0"/>
              <a:t>BG: (5+20)/2= </a:t>
            </a:r>
            <a:r>
              <a:rPr lang="de-DE" dirty="0">
                <a:solidFill>
                  <a:srgbClr val="FF0000"/>
                </a:solidFill>
              </a:rPr>
              <a:t>12,5</a:t>
            </a:r>
          </a:p>
          <a:p>
            <a:pPr lvl="1">
              <a:spcAft>
                <a:spcPts val="600"/>
              </a:spcAft>
            </a:pPr>
            <a:r>
              <a:rPr lang="de-DE" dirty="0"/>
              <a:t>RG1: 5/12,5 = </a:t>
            </a:r>
            <a:r>
              <a:rPr lang="de-DE" dirty="0">
                <a:solidFill>
                  <a:srgbClr val="FF0000"/>
                </a:solidFill>
              </a:rPr>
              <a:t>0,4</a:t>
            </a:r>
            <a:r>
              <a:rPr lang="de-DE" dirty="0"/>
              <a:t> und RG2: 20/12,5 = </a:t>
            </a:r>
            <a:r>
              <a:rPr lang="de-DE" dirty="0">
                <a:solidFill>
                  <a:srgbClr val="FF0000"/>
                </a:solidFill>
              </a:rPr>
              <a:t>1,6</a:t>
            </a:r>
            <a:r>
              <a:rPr lang="de-DE" dirty="0"/>
              <a:t> (Summe 2)</a:t>
            </a:r>
          </a:p>
          <a:p>
            <a:r>
              <a:rPr lang="de-DE" b="1" dirty="0"/>
              <a:t>Kosten 2. Fall sinkt um die Hälfte (von 20 auf 10)</a:t>
            </a:r>
          </a:p>
          <a:p>
            <a:pPr lvl="1"/>
            <a:r>
              <a:rPr lang="de-DE" dirty="0"/>
              <a:t>BG: (10+10)/2= </a:t>
            </a:r>
            <a:r>
              <a:rPr lang="de-DE" dirty="0">
                <a:solidFill>
                  <a:srgbClr val="FF0000"/>
                </a:solidFill>
              </a:rPr>
              <a:t>10</a:t>
            </a:r>
          </a:p>
          <a:p>
            <a:pPr lvl="1">
              <a:spcAft>
                <a:spcPts val="1800"/>
              </a:spcAft>
            </a:pPr>
            <a:r>
              <a:rPr lang="de-DE" dirty="0"/>
              <a:t>RG1: 10/10 = </a:t>
            </a:r>
            <a:r>
              <a:rPr lang="de-DE" dirty="0">
                <a:solidFill>
                  <a:srgbClr val="FF0000"/>
                </a:solidFill>
              </a:rPr>
              <a:t>1</a:t>
            </a:r>
            <a:r>
              <a:rPr lang="de-DE" dirty="0"/>
              <a:t> und RG2: 10/10 = </a:t>
            </a:r>
            <a:r>
              <a:rPr lang="de-DE" dirty="0">
                <a:solidFill>
                  <a:srgbClr val="FF0000"/>
                </a:solidFill>
              </a:rPr>
              <a:t>1</a:t>
            </a:r>
            <a:r>
              <a:rPr lang="de-DE" dirty="0"/>
              <a:t> (Summe 2)</a:t>
            </a:r>
          </a:p>
          <a:p>
            <a:pPr lvl="1">
              <a:buFont typeface="Wingdings" panose="05000000000000000000" pitchFamily="2" charset="2"/>
              <a:buChar char="Ø"/>
            </a:pPr>
            <a:r>
              <a:rPr lang="de-DE" dirty="0">
                <a:solidFill>
                  <a:srgbClr val="FF0000"/>
                </a:solidFill>
              </a:rPr>
              <a:t>Kostensenkung bei einzelnen DRGs senkt deren RG, dafür steigt aber umgekehrt proportional das RG der anderen DRGs!</a:t>
            </a:r>
          </a:p>
          <a:p>
            <a:endParaRPr lang="de-DE" dirty="0"/>
          </a:p>
        </p:txBody>
      </p:sp>
      <p:sp>
        <p:nvSpPr>
          <p:cNvPr id="5" name="Foliennummernplatzhalter 4"/>
          <p:cNvSpPr>
            <a:spLocks noGrp="1"/>
          </p:cNvSpPr>
          <p:nvPr>
            <p:ph type="sldNum" sz="quarter" idx="12"/>
          </p:nvPr>
        </p:nvSpPr>
        <p:spPr/>
        <p:txBody>
          <a:bodyPr/>
          <a:lstStyle/>
          <a:p>
            <a:fld id="{96C42A59-BDC7-4E9F-BE00-B54221B17006}" type="slidenum">
              <a:rPr lang="de-DE" smtClean="0"/>
              <a:t>68</a:t>
            </a:fld>
            <a:endParaRPr lang="de-DE"/>
          </a:p>
        </p:txBody>
      </p:sp>
    </p:spTree>
    <p:extLst>
      <p:ext uri="{BB962C8B-B14F-4D97-AF65-F5344CB8AC3E}">
        <p14:creationId xmlns:p14="http://schemas.microsoft.com/office/powerpoint/2010/main" val="12961215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5297700-1EAA-4765-8A99-6EC12FBB56DC}"/>
              </a:ext>
            </a:extLst>
          </p:cNvPr>
          <p:cNvSpPr>
            <a:spLocks noGrp="1"/>
          </p:cNvSpPr>
          <p:nvPr>
            <p:ph type="title"/>
          </p:nvPr>
        </p:nvSpPr>
        <p:spPr/>
        <p:txBody>
          <a:bodyPr/>
          <a:lstStyle/>
          <a:p>
            <a:r>
              <a:rPr lang="de-DE" dirty="0"/>
              <a:t>Grundproblem DRGs</a:t>
            </a:r>
          </a:p>
        </p:txBody>
      </p:sp>
      <p:sp>
        <p:nvSpPr>
          <p:cNvPr id="3" name="Inhaltsplatzhalter 2">
            <a:extLst>
              <a:ext uri="{FF2B5EF4-FFF2-40B4-BE49-F238E27FC236}">
                <a16:creationId xmlns:a16="http://schemas.microsoft.com/office/drawing/2014/main" xmlns="" id="{EB2F8C96-5EE1-45A8-B13E-8B17BBCC0B79}"/>
              </a:ext>
            </a:extLst>
          </p:cNvPr>
          <p:cNvSpPr>
            <a:spLocks noGrp="1"/>
          </p:cNvSpPr>
          <p:nvPr>
            <p:ph idx="1"/>
          </p:nvPr>
        </p:nvSpPr>
        <p:spPr/>
        <p:txBody>
          <a:bodyPr>
            <a:normAutofit fontScale="40000" lnSpcReduction="20000"/>
          </a:bodyPr>
          <a:lstStyle/>
          <a:p>
            <a:pPr marL="0" indent="0">
              <a:lnSpc>
                <a:spcPct val="120000"/>
              </a:lnSpc>
              <a:buNone/>
            </a:pPr>
            <a:r>
              <a:rPr lang="de-DE" sz="4000" b="1" dirty="0"/>
              <a:t>Bei finanzieller, marktwirtschaftlicher Steuerung (Fallpauschalen, DRGs) handelt ökonomisch rational, wer</a:t>
            </a:r>
          </a:p>
          <a:p>
            <a:pPr marL="0" indent="0">
              <a:lnSpc>
                <a:spcPct val="120000"/>
              </a:lnSpc>
              <a:buNone/>
            </a:pPr>
            <a:endParaRPr lang="de-DE" sz="1300" b="1" dirty="0"/>
          </a:p>
          <a:p>
            <a:pPr lvl="1">
              <a:lnSpc>
                <a:spcPct val="120000"/>
              </a:lnSpc>
              <a:buFont typeface="Wingdings" panose="05000000000000000000" pitchFamily="2" charset="2"/>
              <a:buChar char="Ø"/>
            </a:pPr>
            <a:r>
              <a:rPr lang="de-DE" sz="3800" dirty="0"/>
              <a:t>möglichst wenige Kosten pro Fall produziert (dann ist der Gewinn am höchsten)</a:t>
            </a:r>
          </a:p>
          <a:p>
            <a:pPr lvl="1">
              <a:lnSpc>
                <a:spcPct val="160000"/>
              </a:lnSpc>
              <a:buFont typeface="Wingdings" panose="05000000000000000000" pitchFamily="2" charset="2"/>
              <a:buChar char="Ø"/>
            </a:pPr>
            <a:r>
              <a:rPr lang="de-DE" sz="3800" dirty="0"/>
              <a:t>möglichst viele Fälle behandelt, bei denen ein Gewinn sicher ist</a:t>
            </a:r>
          </a:p>
          <a:p>
            <a:pPr lvl="1">
              <a:lnSpc>
                <a:spcPct val="160000"/>
              </a:lnSpc>
              <a:buFont typeface="Wingdings" panose="05000000000000000000" pitchFamily="2" charset="2"/>
              <a:buChar char="Ø"/>
            </a:pPr>
            <a:r>
              <a:rPr lang="de-DE" sz="3800" dirty="0"/>
              <a:t>möglichst vermeidet, Fälle zu behandeln, bei denen ein Verlust wahrscheinlich ist</a:t>
            </a:r>
          </a:p>
          <a:p>
            <a:pPr lvl="1">
              <a:lnSpc>
                <a:spcPct val="160000"/>
              </a:lnSpc>
              <a:buFont typeface="Wingdings" panose="05000000000000000000" pitchFamily="2" charset="2"/>
              <a:buChar char="Ø"/>
            </a:pPr>
            <a:r>
              <a:rPr lang="de-DE" sz="3800" dirty="0"/>
              <a:t>Leistungen erbringt, die für die DRG „erlösrelevant“ sind, auch wenn sie medizinisch nicht notwendig sind </a:t>
            </a:r>
          </a:p>
          <a:p>
            <a:pPr lvl="1">
              <a:lnSpc>
                <a:spcPct val="160000"/>
              </a:lnSpc>
              <a:buFont typeface="Wingdings" panose="05000000000000000000" pitchFamily="2" charset="2"/>
              <a:buChar char="Ø"/>
            </a:pPr>
            <a:r>
              <a:rPr lang="de-DE" sz="3800" dirty="0"/>
              <a:t>Patienten in der Dokumentation „möglichst krank macht“ (sog. Up-Coding)</a:t>
            </a:r>
          </a:p>
          <a:p>
            <a:pPr marL="0" indent="0">
              <a:lnSpc>
                <a:spcPct val="160000"/>
              </a:lnSpc>
              <a:buNone/>
            </a:pPr>
            <a:r>
              <a:rPr lang="de-DE" sz="4400" b="1" dirty="0"/>
              <a:t>Steuerung über Preise führt systematisch zu </a:t>
            </a:r>
          </a:p>
          <a:p>
            <a:pPr lvl="1">
              <a:defRPr/>
            </a:pPr>
            <a:endParaRPr lang="de-DE" sz="1600" dirty="0"/>
          </a:p>
          <a:p>
            <a:pPr lvl="1">
              <a:spcBef>
                <a:spcPct val="50000"/>
              </a:spcBef>
              <a:defRPr/>
            </a:pPr>
            <a:r>
              <a:rPr lang="de-DE" sz="3800" dirty="0"/>
              <a:t>Unterversorgung </a:t>
            </a:r>
          </a:p>
          <a:p>
            <a:pPr lvl="1">
              <a:spcBef>
                <a:spcPct val="50000"/>
              </a:spcBef>
              <a:defRPr/>
            </a:pPr>
            <a:r>
              <a:rPr lang="de-DE" sz="3800" dirty="0"/>
              <a:t>Verschwendung / Überversorgung / Fehlversorgung</a:t>
            </a:r>
          </a:p>
          <a:p>
            <a:pPr lvl="1">
              <a:spcBef>
                <a:spcPct val="50000"/>
              </a:spcBef>
              <a:defRPr/>
            </a:pPr>
            <a:r>
              <a:rPr lang="de-DE" sz="3800" dirty="0"/>
              <a:t>Patientenselektion</a:t>
            </a:r>
          </a:p>
          <a:p>
            <a:pPr lvl="1">
              <a:spcBef>
                <a:spcPct val="50000"/>
              </a:spcBef>
              <a:defRPr/>
            </a:pPr>
            <a:r>
              <a:rPr lang="de-DE" sz="3800" dirty="0"/>
              <a:t>Ausdifferenzierung des Angebots </a:t>
            </a:r>
            <a:br>
              <a:rPr lang="de-DE" sz="3800" dirty="0"/>
            </a:br>
            <a:r>
              <a:rPr lang="de-DE" sz="3800" dirty="0"/>
              <a:t>(= Klassenmedizin)</a:t>
            </a:r>
          </a:p>
          <a:p>
            <a:pPr lvl="1">
              <a:lnSpc>
                <a:spcPct val="160000"/>
              </a:lnSpc>
              <a:buFont typeface="Wingdings" panose="05000000000000000000" pitchFamily="2" charset="2"/>
              <a:buChar char="Ø"/>
            </a:pPr>
            <a:endParaRPr lang="de-DE" dirty="0"/>
          </a:p>
        </p:txBody>
      </p:sp>
      <p:sp>
        <p:nvSpPr>
          <p:cNvPr id="4" name="Foliennummernplatzhalter 3">
            <a:extLst>
              <a:ext uri="{FF2B5EF4-FFF2-40B4-BE49-F238E27FC236}">
                <a16:creationId xmlns:a16="http://schemas.microsoft.com/office/drawing/2014/main" xmlns="" id="{CA07F7E1-3A73-4DE5-86CC-0A80B39E952F}"/>
              </a:ext>
            </a:extLst>
          </p:cNvPr>
          <p:cNvSpPr>
            <a:spLocks noGrp="1"/>
          </p:cNvSpPr>
          <p:nvPr>
            <p:ph type="sldNum" sz="quarter" idx="12"/>
          </p:nvPr>
        </p:nvSpPr>
        <p:spPr/>
        <p:txBody>
          <a:bodyPr/>
          <a:lstStyle/>
          <a:p>
            <a:fld id="{872488E8-88B4-4261-8FF3-C3BA3F653199}" type="slidenum">
              <a:rPr lang="de-DE" smtClean="0"/>
              <a:t>69</a:t>
            </a:fld>
            <a:endParaRPr lang="de-DE"/>
          </a:p>
        </p:txBody>
      </p:sp>
    </p:spTree>
    <p:extLst>
      <p:ext uri="{BB962C8B-B14F-4D97-AF65-F5344CB8AC3E}">
        <p14:creationId xmlns:p14="http://schemas.microsoft.com/office/powerpoint/2010/main" val="1608666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pPr algn="ctr"/>
            <a:r>
              <a:rPr lang="de-DE" b="1" u="sng" dirty="0">
                <a:latin typeface="+mn-lt"/>
              </a:rPr>
              <a:t>KHEnt</a:t>
            </a:r>
            <a:r>
              <a:rPr lang="de-DE" dirty="0"/>
              <a:t>g</a:t>
            </a:r>
            <a:r>
              <a:rPr lang="de-DE" b="1" u="sng" dirty="0">
                <a:latin typeface="+mn-lt"/>
              </a:rPr>
              <a:t>G § 9 und 10: </a:t>
            </a:r>
            <a:r>
              <a:rPr lang="de-DE" b="1" u="sng" dirty="0">
                <a:solidFill>
                  <a:srgbClr val="FF0000"/>
                </a:solidFill>
                <a:latin typeface="+mn-lt"/>
              </a:rPr>
              <a:t>Die „Raten“</a:t>
            </a:r>
          </a:p>
        </p:txBody>
      </p:sp>
      <p:sp>
        <p:nvSpPr>
          <p:cNvPr id="3" name="Inhaltsplatzhalter 2"/>
          <p:cNvSpPr>
            <a:spLocks noGrp="1"/>
          </p:cNvSpPr>
          <p:nvPr>
            <p:ph idx="1"/>
          </p:nvPr>
        </p:nvSpPr>
        <p:spPr>
          <a:xfrm>
            <a:off x="530087" y="1325562"/>
            <a:ext cx="11078817" cy="5353534"/>
          </a:xfrm>
        </p:spPr>
        <p:txBody>
          <a:bodyPr>
            <a:normAutofit fontScale="92500" lnSpcReduction="20000"/>
          </a:bodyPr>
          <a:lstStyle/>
          <a:p>
            <a:r>
              <a:rPr lang="de-DE" b="1" dirty="0"/>
              <a:t>Veränderungsrate:</a:t>
            </a:r>
            <a:r>
              <a:rPr lang="de-DE" dirty="0"/>
              <a:t> Steigerung Einnahmen Krankenkassen (Grundlohnsummensteigerung), wird jedes Jahr vom BMG veröffentlicht </a:t>
            </a:r>
            <a:r>
              <a:rPr lang="de-DE" dirty="0">
                <a:solidFill>
                  <a:srgbClr val="00B050"/>
                </a:solidFill>
              </a:rPr>
              <a:t>= Obergrenze</a:t>
            </a:r>
          </a:p>
          <a:p>
            <a:r>
              <a:rPr lang="de-DE" b="1" dirty="0"/>
              <a:t>Orientierungswert: </a:t>
            </a:r>
            <a:r>
              <a:rPr lang="de-DE" dirty="0"/>
              <a:t>ermittelt vom statistischen Bundesamt, ist praktisch die Preissteigerungsrate für KHs </a:t>
            </a:r>
          </a:p>
          <a:p>
            <a:r>
              <a:rPr lang="de-DE" b="1" dirty="0"/>
              <a:t>Veränderungswert:</a:t>
            </a:r>
            <a:r>
              <a:rPr lang="de-DE" dirty="0"/>
              <a:t> (ausgehandelt von Selbstverwaltungspartnern auf Bundesebene) ist ein bestimmter Teil der Differenz zwischen Veränderungsrate und Orientierungswert, maximal ein Drittel. </a:t>
            </a:r>
            <a:r>
              <a:rPr lang="de-DE" dirty="0">
                <a:solidFill>
                  <a:srgbClr val="00B050"/>
                </a:solidFill>
              </a:rPr>
              <a:t>= neue Obergrenze</a:t>
            </a:r>
          </a:p>
          <a:p>
            <a:r>
              <a:rPr lang="de-DE" b="1" dirty="0"/>
              <a:t>Tarifrate: </a:t>
            </a:r>
            <a:r>
              <a:rPr lang="de-DE" dirty="0"/>
              <a:t>durchschnittliche Tariferhöhungen (ohne strukturelle Erhöhungen)</a:t>
            </a:r>
          </a:p>
          <a:p>
            <a:r>
              <a:rPr lang="de-DE" b="1" dirty="0"/>
              <a:t>Erhöhungsrate: </a:t>
            </a:r>
            <a:r>
              <a:rPr lang="de-DE" dirty="0"/>
              <a:t>Unterschied zwischen Veränderungswert (bzw. Veränderungsrate) und Tarifrate.</a:t>
            </a:r>
          </a:p>
          <a:p>
            <a:r>
              <a:rPr lang="de-DE" b="1" dirty="0"/>
              <a:t>anteilige Erhöhungsrate: </a:t>
            </a:r>
            <a:r>
              <a:rPr lang="de-DE" dirty="0"/>
              <a:t>33% der Erhöhungsrate (bezogen auf die Personalkosten sind das 50%). LBFW ist entsprechend zu erhöhen (auch wenn Obergrenze überschritten wird) </a:t>
            </a:r>
            <a:r>
              <a:rPr lang="de-DE" dirty="0">
                <a:solidFill>
                  <a:srgbClr val="00B050"/>
                </a:solidFill>
              </a:rPr>
              <a:t>(</a:t>
            </a:r>
            <a:r>
              <a:rPr lang="de-DE" dirty="0" err="1">
                <a:solidFill>
                  <a:srgbClr val="00B050"/>
                </a:solidFill>
              </a:rPr>
              <a:t>BPfV</a:t>
            </a:r>
            <a:r>
              <a:rPr lang="de-DE" dirty="0">
                <a:solidFill>
                  <a:srgbClr val="00B050"/>
                </a:solidFill>
              </a:rPr>
              <a:t>: 40% statt 33%)</a:t>
            </a:r>
          </a:p>
          <a:p>
            <a:r>
              <a:rPr lang="de-DE" dirty="0">
                <a:solidFill>
                  <a:schemeClr val="accent1"/>
                </a:solidFill>
              </a:rPr>
              <a:t>geplant: 100% und auch strukturelle Erhöhungen bei Pflegepersonal</a:t>
            </a:r>
          </a:p>
          <a:p>
            <a:endParaRPr lang="de-DE" dirty="0"/>
          </a:p>
        </p:txBody>
      </p:sp>
      <p:sp>
        <p:nvSpPr>
          <p:cNvPr id="5" name="Foliennummernplatzhalter 4"/>
          <p:cNvSpPr>
            <a:spLocks noGrp="1"/>
          </p:cNvSpPr>
          <p:nvPr>
            <p:ph type="sldNum" sz="quarter" idx="12"/>
          </p:nvPr>
        </p:nvSpPr>
        <p:spPr/>
        <p:txBody>
          <a:bodyPr/>
          <a:lstStyle/>
          <a:p>
            <a:fld id="{872488E8-88B4-4261-8FF3-C3BA3F653199}" type="slidenum">
              <a:rPr lang="de-DE" smtClean="0"/>
              <a:t>7</a:t>
            </a:fld>
            <a:endParaRPr lang="de-DE" dirty="0"/>
          </a:p>
        </p:txBody>
      </p:sp>
    </p:spTree>
    <p:extLst>
      <p:ext uri="{BB962C8B-B14F-4D97-AF65-F5344CB8AC3E}">
        <p14:creationId xmlns:p14="http://schemas.microsoft.com/office/powerpoint/2010/main" val="26474351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a:latin typeface="+mn-lt"/>
              </a:rPr>
              <a:t>Weiteres Problem:</a:t>
            </a:r>
            <a:endParaRPr lang="de-DE" b="1" u="sng" dirty="0">
              <a:latin typeface="+mn-lt"/>
            </a:endParaRPr>
          </a:p>
        </p:txBody>
      </p:sp>
      <p:sp>
        <p:nvSpPr>
          <p:cNvPr id="3" name="Inhaltsplatzhalter 2"/>
          <p:cNvSpPr>
            <a:spLocks noGrp="1"/>
          </p:cNvSpPr>
          <p:nvPr>
            <p:ph idx="1"/>
          </p:nvPr>
        </p:nvSpPr>
        <p:spPr/>
        <p:txBody>
          <a:bodyPr/>
          <a:lstStyle/>
          <a:p>
            <a:r>
              <a:rPr lang="de-DE" dirty="0"/>
              <a:t>DRGs werden immer mehr zu einer Vergütung für einzelne Leistungen, weg von der </a:t>
            </a:r>
            <a:r>
              <a:rPr lang="de-DE" b="1" u="sng" dirty="0"/>
              <a:t>Fall</a:t>
            </a:r>
            <a:r>
              <a:rPr lang="de-DE" dirty="0"/>
              <a:t>pauschale</a:t>
            </a:r>
          </a:p>
          <a:p>
            <a:r>
              <a:rPr lang="de-DE" dirty="0"/>
              <a:t>Fallpauschalen haben den ökonomischen Anreiz die Kosten pro Fall zu senken und die Zahl der Fälle zu erhöhen</a:t>
            </a:r>
          </a:p>
          <a:p>
            <a:r>
              <a:rPr lang="de-DE" dirty="0"/>
              <a:t>Einzelleistungsbezahlung hat den Anreiz die Zahl der Leistungen zu erhöhen</a:t>
            </a:r>
          </a:p>
          <a:p>
            <a:pPr>
              <a:buFont typeface="Wingdings" panose="05000000000000000000" pitchFamily="2" charset="2"/>
              <a:buChar char="Ø"/>
            </a:pPr>
            <a:r>
              <a:rPr lang="de-DE" dirty="0">
                <a:solidFill>
                  <a:srgbClr val="FF0000"/>
                </a:solidFill>
              </a:rPr>
              <a:t> Kombination von 2 negativen Anreizen:</a:t>
            </a:r>
          </a:p>
          <a:p>
            <a:pPr lvl="2"/>
            <a:r>
              <a:rPr lang="de-DE" dirty="0">
                <a:solidFill>
                  <a:srgbClr val="FF0000"/>
                </a:solidFill>
              </a:rPr>
              <a:t>mehr unnötige Fälle</a:t>
            </a:r>
          </a:p>
          <a:p>
            <a:pPr lvl="2"/>
            <a:r>
              <a:rPr lang="de-DE" dirty="0">
                <a:solidFill>
                  <a:srgbClr val="FF0000"/>
                </a:solidFill>
              </a:rPr>
              <a:t>Mehr unnötige Leistungen (nicht bei reiner Fallpauschale)</a:t>
            </a:r>
          </a:p>
        </p:txBody>
      </p:sp>
      <p:sp>
        <p:nvSpPr>
          <p:cNvPr id="5" name="Foliennummernplatzhalter 4"/>
          <p:cNvSpPr>
            <a:spLocks noGrp="1"/>
          </p:cNvSpPr>
          <p:nvPr>
            <p:ph type="sldNum" sz="quarter" idx="12"/>
          </p:nvPr>
        </p:nvSpPr>
        <p:spPr/>
        <p:txBody>
          <a:bodyPr/>
          <a:lstStyle/>
          <a:p>
            <a:fld id="{96C42A59-BDC7-4E9F-BE00-B54221B17006}" type="slidenum">
              <a:rPr lang="de-DE" smtClean="0"/>
              <a:t>70</a:t>
            </a:fld>
            <a:endParaRPr lang="de-DE"/>
          </a:p>
        </p:txBody>
      </p:sp>
    </p:spTree>
    <p:extLst>
      <p:ext uri="{BB962C8B-B14F-4D97-AF65-F5344CB8AC3E}">
        <p14:creationId xmlns:p14="http://schemas.microsoft.com/office/powerpoint/2010/main" val="434794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0"/>
            <a:ext cx="10515600" cy="1325563"/>
          </a:xfrm>
        </p:spPr>
        <p:txBody>
          <a:bodyPr/>
          <a:lstStyle/>
          <a:p>
            <a:r>
              <a:rPr lang="de-DE" dirty="0"/>
              <a:t>Beispielberechnungen für die „Raten“ </a:t>
            </a:r>
          </a:p>
        </p:txBody>
      </p:sp>
      <p:sp>
        <p:nvSpPr>
          <p:cNvPr id="3" name="Inhaltsplatzhalter 2"/>
          <p:cNvSpPr>
            <a:spLocks noGrp="1"/>
          </p:cNvSpPr>
          <p:nvPr>
            <p:ph idx="1"/>
          </p:nvPr>
        </p:nvSpPr>
        <p:spPr>
          <a:xfrm>
            <a:off x="277586" y="1325563"/>
            <a:ext cx="11740243" cy="5327028"/>
          </a:xfrm>
        </p:spPr>
        <p:txBody>
          <a:bodyPr>
            <a:normAutofit/>
          </a:bodyPr>
          <a:lstStyle/>
          <a:p>
            <a:endParaRPr lang="de-DE" sz="3200" dirty="0"/>
          </a:p>
          <a:p>
            <a:pPr>
              <a:spcAft>
                <a:spcPts val="1200"/>
              </a:spcAft>
            </a:pPr>
            <a:r>
              <a:rPr lang="de-DE" sz="3200" u="sng" dirty="0"/>
              <a:t>Beispiel 1: </a:t>
            </a:r>
            <a:r>
              <a:rPr lang="de-DE" sz="3200" dirty="0"/>
              <a:t>VR = 1%, OW = 0,5% =&gt; Obergrenze = 1% (VR)</a:t>
            </a:r>
          </a:p>
          <a:p>
            <a:r>
              <a:rPr lang="de-DE" sz="3200" u="sng" dirty="0"/>
              <a:t>Beispiel 2: </a:t>
            </a:r>
            <a:r>
              <a:rPr lang="de-DE" sz="3200" dirty="0"/>
              <a:t>VR = 1%, OW = 4%,</a:t>
            </a:r>
          </a:p>
          <a:p>
            <a:pPr lvl="1">
              <a:spcAft>
                <a:spcPts val="1200"/>
              </a:spcAft>
            </a:pPr>
            <a:r>
              <a:rPr lang="de-DE" sz="3200" dirty="0">
                <a:solidFill>
                  <a:srgbClr val="FF0000"/>
                </a:solidFill>
              </a:rPr>
              <a:t>OW-VR (4-1) = 3%, davon max.1/3 = 1% =&gt; Obergrenze = 2% (VW)</a:t>
            </a:r>
          </a:p>
          <a:p>
            <a:r>
              <a:rPr lang="de-DE" sz="3200" u="sng" dirty="0"/>
              <a:t>Beispiel 3: </a:t>
            </a:r>
            <a:r>
              <a:rPr lang="de-DE" sz="3200" dirty="0"/>
              <a:t>VW = 2% TR = 3%</a:t>
            </a:r>
          </a:p>
          <a:p>
            <a:pPr lvl="1"/>
            <a:r>
              <a:rPr lang="de-DE" sz="3200" dirty="0">
                <a:solidFill>
                  <a:srgbClr val="FF0000"/>
                </a:solidFill>
              </a:rPr>
              <a:t>TR - VW (3-2) = 1% (ER), davon 1/3 = 0,33 (</a:t>
            </a:r>
            <a:r>
              <a:rPr lang="de-DE" sz="3200" dirty="0" err="1">
                <a:solidFill>
                  <a:srgbClr val="FF0000"/>
                </a:solidFill>
              </a:rPr>
              <a:t>aER</a:t>
            </a:r>
            <a:r>
              <a:rPr lang="de-DE" sz="3200" dirty="0">
                <a:solidFill>
                  <a:srgbClr val="FF0000"/>
                </a:solidFill>
              </a:rPr>
              <a:t>). LBFW wird um 0,33% basiswirksam erhöht (auch wenn über Obergrenze)</a:t>
            </a:r>
          </a:p>
        </p:txBody>
      </p:sp>
      <p:sp>
        <p:nvSpPr>
          <p:cNvPr id="5" name="Foliennummernplatzhalter 4"/>
          <p:cNvSpPr>
            <a:spLocks noGrp="1"/>
          </p:cNvSpPr>
          <p:nvPr>
            <p:ph type="sldNum" sz="quarter" idx="12"/>
          </p:nvPr>
        </p:nvSpPr>
        <p:spPr/>
        <p:txBody>
          <a:bodyPr/>
          <a:lstStyle/>
          <a:p>
            <a:fld id="{872488E8-88B4-4261-8FF3-C3BA3F653199}" type="slidenum">
              <a:rPr lang="de-DE" smtClean="0"/>
              <a:t>8</a:t>
            </a:fld>
            <a:endParaRPr lang="de-DE"/>
          </a:p>
        </p:txBody>
      </p:sp>
    </p:spTree>
    <p:extLst>
      <p:ext uri="{BB962C8B-B14F-4D97-AF65-F5344CB8AC3E}">
        <p14:creationId xmlns:p14="http://schemas.microsoft.com/office/powerpoint/2010/main" val="2185204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7300" y="44624"/>
            <a:ext cx="9240819" cy="1143000"/>
          </a:xfrm>
        </p:spPr>
        <p:txBody>
          <a:bodyPr>
            <a:normAutofit/>
          </a:bodyPr>
          <a:lstStyle/>
          <a:p>
            <a:r>
              <a:rPr lang="de-DE" b="1" dirty="0"/>
              <a:t>§ 91 Gemeinsamer Bundesausschuss (GBA) </a:t>
            </a:r>
          </a:p>
        </p:txBody>
      </p:sp>
      <p:sp>
        <p:nvSpPr>
          <p:cNvPr id="3" name="Inhaltsplatzhalter 2"/>
          <p:cNvSpPr>
            <a:spLocks noGrp="1"/>
          </p:cNvSpPr>
          <p:nvPr>
            <p:ph idx="1"/>
          </p:nvPr>
        </p:nvSpPr>
        <p:spPr>
          <a:xfrm>
            <a:off x="1579581" y="1816224"/>
            <a:ext cx="9240819" cy="4997152"/>
          </a:xfrm>
        </p:spPr>
        <p:txBody>
          <a:bodyPr>
            <a:noAutofit/>
          </a:bodyPr>
          <a:lstStyle/>
          <a:p>
            <a:pPr marL="0" indent="0">
              <a:spcAft>
                <a:spcPts val="1200"/>
              </a:spcAft>
              <a:buNone/>
            </a:pPr>
            <a:r>
              <a:rPr lang="de-DE" sz="2000" dirty="0"/>
              <a:t>(1) Die </a:t>
            </a:r>
            <a:r>
              <a:rPr lang="de-DE" sz="2000" dirty="0">
                <a:solidFill>
                  <a:srgbClr val="FF0000"/>
                </a:solidFill>
              </a:rPr>
              <a:t>Kassenärztlichen Bundesvereinigungen, die Deutsche Krankenhausgesellschaft und der Spitzenverband Bund der Krankenkassen</a:t>
            </a:r>
            <a:r>
              <a:rPr lang="de-DE" sz="2000" dirty="0"/>
              <a:t> bilden einen Gemeinsamen Bundesausschuss. Der Gemeinsame Bundesausschuss ist rechtsfähig. Er wird durch den Vorsitzenden des Beschlussgremiums gerichtlich und außergerichtlich vertreten. </a:t>
            </a:r>
          </a:p>
          <a:p>
            <a:pPr marL="0" indent="0">
              <a:spcAft>
                <a:spcPts val="1200"/>
              </a:spcAft>
              <a:buNone/>
            </a:pPr>
            <a:r>
              <a:rPr lang="de-DE" sz="2000" dirty="0"/>
              <a:t>(2) Das Beschlussgremium des Gemeinsamen Bundesausschusses besteht aus einem </a:t>
            </a:r>
            <a:r>
              <a:rPr lang="de-DE" sz="2000" dirty="0">
                <a:solidFill>
                  <a:srgbClr val="FF0000"/>
                </a:solidFill>
              </a:rPr>
              <a:t>unparteiischen Vorsitzenden, zwei weiteren unparteiischen Mitgliedern, einem von der Kassenzahnärztlichen Bundesvereinigung, jeweils zwei von der Kassenärztlichen Bundesvereinigung und der Deutschen Krankenhausgesellschaft und fünf von dem Spitzenverband Bund der Krankenkassen benannten Mitgliedern.</a:t>
            </a:r>
            <a:r>
              <a:rPr lang="de-DE" sz="2000" dirty="0"/>
              <a:t> (…)</a:t>
            </a:r>
          </a:p>
          <a:p>
            <a:pPr marL="0" indent="0">
              <a:spcAft>
                <a:spcPts val="1200"/>
              </a:spcAft>
              <a:buNone/>
            </a:pPr>
            <a:r>
              <a:rPr lang="de-DE" sz="2000" dirty="0"/>
              <a:t>(…)</a:t>
            </a:r>
          </a:p>
        </p:txBody>
      </p:sp>
      <p:sp>
        <p:nvSpPr>
          <p:cNvPr id="7" name="Foliennummernplatzhalter 6"/>
          <p:cNvSpPr>
            <a:spLocks noGrp="1"/>
          </p:cNvSpPr>
          <p:nvPr>
            <p:ph type="sldNum" sz="quarter" idx="12"/>
          </p:nvPr>
        </p:nvSpPr>
        <p:spPr/>
        <p:txBody>
          <a:bodyPr/>
          <a:lstStyle/>
          <a:p>
            <a:fld id="{546DDF0D-D717-4A73-98FF-8F51B416B2DB}" type="slidenum">
              <a:rPr lang="de-DE" smtClean="0"/>
              <a:t>9</a:t>
            </a:fld>
            <a:endParaRPr lang="de-DE"/>
          </a:p>
        </p:txBody>
      </p:sp>
    </p:spTree>
    <p:extLst>
      <p:ext uri="{BB962C8B-B14F-4D97-AF65-F5344CB8AC3E}">
        <p14:creationId xmlns:p14="http://schemas.microsoft.com/office/powerpoint/2010/main" val="878721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4315</Words>
  <Application>Microsoft Office PowerPoint</Application>
  <PresentationFormat>Benutzerdefiniert</PresentationFormat>
  <Paragraphs>530</Paragraphs>
  <Slides>70</Slides>
  <Notes>18</Notes>
  <HiddenSlides>5</HiddenSlides>
  <MMClips>0</MMClips>
  <ScaleCrop>false</ScaleCrop>
  <HeadingPairs>
    <vt:vector size="4" baseType="variant">
      <vt:variant>
        <vt:lpstr>Design</vt:lpstr>
      </vt:variant>
      <vt:variant>
        <vt:i4>3</vt:i4>
      </vt:variant>
      <vt:variant>
        <vt:lpstr>Folientitel</vt:lpstr>
      </vt:variant>
      <vt:variant>
        <vt:i4>70</vt:i4>
      </vt:variant>
    </vt:vector>
  </HeadingPairs>
  <TitlesOfParts>
    <vt:vector size="73" baseType="lpstr">
      <vt:lpstr>Office</vt:lpstr>
      <vt:lpstr>1_Office</vt:lpstr>
      <vt:lpstr>Office Theme</vt:lpstr>
      <vt:lpstr>  Grundlagen der Krankenhausfinanzierung</vt:lpstr>
      <vt:lpstr>Rechtliche Grundlagen</vt:lpstr>
      <vt:lpstr>SGB 5  „Gesetzliche Krankenversicherung“  (Bis 1989 Reichsversicherungsordnung) </vt:lpstr>
      <vt:lpstr>Inhalt:</vt:lpstr>
      <vt:lpstr>Grundprinzipien der KV-Finanzierung</vt:lpstr>
      <vt:lpstr>§ 71 Beitragssatzstabilität </vt:lpstr>
      <vt:lpstr>KHEntgG § 9 und 10: Die „Raten“</vt:lpstr>
      <vt:lpstr>Beispielberechnungen für die „Raten“ </vt:lpstr>
      <vt:lpstr>§ 91 Gemeinsamer Bundesausschuss (GBA) </vt:lpstr>
      <vt:lpstr>§ 136 ff: Richtlinien des G-BA zur Qualitätssicherung im Krankenhaus </vt:lpstr>
      <vt:lpstr>§ 114 (SGB 5) und § 18a (KHG) Landesschiedsstelle </vt:lpstr>
      <vt:lpstr>§ 108 - § 110: Zugelassene Krankenhäuser</vt:lpstr>
      <vt:lpstr>§ 110a Qualitätsverträge</vt:lpstr>
      <vt:lpstr>§ 120 Vergütung ambulanter Krankenhausleistungen </vt:lpstr>
      <vt:lpstr>Krankenhausfinanzierungsgesetz (KHG) und Landeskrankenhausgesetze</vt:lpstr>
      <vt:lpstr>KHG § 1 Grundsatz </vt:lpstr>
      <vt:lpstr>KHG § 4  </vt:lpstr>
      <vt:lpstr>Duale Krankenhausfinanzierung</vt:lpstr>
      <vt:lpstr>KHG § 6 und 8:  Krankenhausplanung und Investitionsprogramme </vt:lpstr>
      <vt:lpstr>LKHG BaWü § 6: Inhalt des Krankenhausplans </vt:lpstr>
      <vt:lpstr>LKHG BaWü §§ 12-15: Einzel- oder Pauschalförderung?</vt:lpstr>
      <vt:lpstr>Rückzug des Staates aus der Daseinsvorsorge KH-Investitionsförderung der Länder - bezogen auf das BIP und nominal (Quelle: DKG-Bestandsaufnahme 08/2015)</vt:lpstr>
      <vt:lpstr>Verhältnis Pauschalförderung/Einzelförderung</vt:lpstr>
      <vt:lpstr>KHG § 10: Entwicklungsauftrag zur Reform der Investitionsfinanzierung </vt:lpstr>
      <vt:lpstr>KHG § 12: Förderung von Vorhaben zur Verbesserung von Versorgungsstrukturen (Abwrackprämie) </vt:lpstr>
      <vt:lpstr>PowerPoint-Präsentation</vt:lpstr>
      <vt:lpstr>§ 17 Grundsätze für die Pflegesatzregelung</vt:lpstr>
      <vt:lpstr> § 17a Finanzierung der Ausbildungskosten</vt:lpstr>
      <vt:lpstr>§ 17b Einführung eines pauschalierenden Entgeltsystems für DRG-Krankenhäuser - 1</vt:lpstr>
      <vt:lpstr>§ 17b Einführung eines pauschalierenden Entgeltsystems für DRG-Krankenhäuser - 2</vt:lpstr>
      <vt:lpstr>§ 17d Einführung eines pauschalierenden Entgeltsystems für psychiatrische und psychosomatische Einrichtungen  (PEPP)</vt:lpstr>
      <vt:lpstr>§ 17d Einführung eines pauschalierenden Entgeltsystems für psychiatrische und psychosomatische Einrichtungen  (PEPP)</vt:lpstr>
      <vt:lpstr>Änderungen durch Psych-VVG</vt:lpstr>
      <vt:lpstr>PowerPoint-Präsentation</vt:lpstr>
      <vt:lpstr>§ 3 Grundlagen </vt:lpstr>
      <vt:lpstr>§ 10 Vereinbarung auf Landesebene  </vt:lpstr>
      <vt:lpstr>§ 10 (8- 10) Bundesbasisfallwert  </vt:lpstr>
      <vt:lpstr>§ 11+12  Vereinbarung für das einzelne Krankenhaus </vt:lpstr>
      <vt:lpstr>Die Zu- und Abschläge</vt:lpstr>
      <vt:lpstr>§ 4 (2b) Fixkostendegressionsabschlag </vt:lpstr>
      <vt:lpstr>§ 4 (3) Mehr-/Mindererlösausgleiche</vt:lpstr>
      <vt:lpstr>§ 4 (8) Pflegeförderprogramm</vt:lpstr>
      <vt:lpstr>§ 4 (9) Hygieneförderprogramm</vt:lpstr>
      <vt:lpstr>§ 5 (2) Sicherstellungszuschlag</vt:lpstr>
      <vt:lpstr>§ 5 (3a) Qualitätszu-/abschlag</vt:lpstr>
      <vt:lpstr>Versorgungszuschlag/Pflegezuschlag</vt:lpstr>
      <vt:lpstr>Wie funktioniert das DRG-System?</vt:lpstr>
      <vt:lpstr>Vorher: Selbstkostendeckung (1970-1985) </vt:lpstr>
      <vt:lpstr>Begriffserklärungen </vt:lpstr>
      <vt:lpstr>Grundlagen - 1</vt:lpstr>
      <vt:lpstr>Grundlagen - 2</vt:lpstr>
      <vt:lpstr>Ablauf der Eingruppierung</vt:lpstr>
      <vt:lpstr>DRG -1: Grundlagen und Begriffserklärungen</vt:lpstr>
      <vt:lpstr>Beispiel: A01A (Lebertransplantation mit Beatmung &gt; 179 Std.)</vt:lpstr>
      <vt:lpstr>Begriffe: Landesbasisfallwert, Preis, Erlös</vt:lpstr>
      <vt:lpstr>Bedeutung der Verweildauer</vt:lpstr>
      <vt:lpstr>Beispiel für Kostenkalkulation</vt:lpstr>
      <vt:lpstr>Aufgaben Kalkulationskrankenhäuser</vt:lpstr>
      <vt:lpstr>Aufgaben InEK</vt:lpstr>
      <vt:lpstr>Verrechnungsschlüssel InEK</vt:lpstr>
      <vt:lpstr>Kodiereffekt </vt:lpstr>
      <vt:lpstr>Katalogeffekt</vt:lpstr>
      <vt:lpstr>Kompressionseffekt</vt:lpstr>
      <vt:lpstr>Preisberechnung:</vt:lpstr>
      <vt:lpstr>Jährliche Ermittlung Landesbasisfallwert - Überblick</vt:lpstr>
      <vt:lpstr>Mechanik Berechnung LBFW</vt:lpstr>
      <vt:lpstr>Berechnung Relativgewichte (Überblick)</vt:lpstr>
      <vt:lpstr>Kosten - vereinfachte Rechnung</vt:lpstr>
      <vt:lpstr>Grundproblem DRGs</vt:lpstr>
      <vt:lpstr>Weiteres Problem: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Krankenhaus statt Fabrik</dc:title>
  <dc:creator>Thomas Böhm</dc:creator>
  <cp:lastModifiedBy>Windows-Benutzer</cp:lastModifiedBy>
  <cp:revision>17</cp:revision>
  <dcterms:created xsi:type="dcterms:W3CDTF">2017-02-19T11:55:43Z</dcterms:created>
  <dcterms:modified xsi:type="dcterms:W3CDTF">2018-10-19T16:45:45Z</dcterms:modified>
</cp:coreProperties>
</file>