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kStation-thb\Dokumente\Gesundheitspolitik\Daten%20und%20Fakten\_eigene\_Grunddaten%20Krankenh&#228;user%20th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kStation-thb\Dokumente\Gesundheitspolitik\Daten%20und%20Fakten\_eigene\_Grunddaten%20Krankenh&#228;user%20th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kStation-thb\Dokumente\Gesundheitspolitik\Daten%20und%20Fakten\_eigene\_Grunddaten%20Krankenh&#228;user%20th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40876761486398E-2"/>
          <c:y val="4.1588092052130834E-2"/>
          <c:w val="0.94053770257167379"/>
          <c:h val="0.882557029103887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'KHs nach Bettenzahl'!$A$2:$A$11</c:f>
              <c:strCache>
                <c:ptCount val="10"/>
                <c:pt idx="0">
                  <c:v>KH mit       1 bis   49 Betten </c:v>
                </c:pt>
                <c:pt idx="1">
                  <c:v>KH mit    50 bis   99 Betten  </c:v>
                </c:pt>
                <c:pt idx="2">
                  <c:v>KH mit 100 bis 149 Betten </c:v>
                </c:pt>
                <c:pt idx="3">
                  <c:v>KH mit 150 bis 199 Betten </c:v>
                </c:pt>
                <c:pt idx="4">
                  <c:v>KH mit 200 bis 299 Betten </c:v>
                </c:pt>
                <c:pt idx="5">
                  <c:v>KH mit 300 bis 399 Betten </c:v>
                </c:pt>
                <c:pt idx="6">
                  <c:v>KH mit 400 bis 499 Betten </c:v>
                </c:pt>
                <c:pt idx="7">
                  <c:v>KH mit 500 bis 599 Betten </c:v>
                </c:pt>
                <c:pt idx="8">
                  <c:v>KH mit 600 bis 799 Betten </c:v>
                </c:pt>
                <c:pt idx="9">
                  <c:v>KH mit 800 und mehr Betten </c:v>
                </c:pt>
              </c:strCache>
            </c:strRef>
          </c:cat>
          <c:val>
            <c:numRef>
              <c:f>'KHs nach Bettenzahl'!$B$2:$B$11</c:f>
              <c:numCache>
                <c:formatCode>###\ ###\ ##0</c:formatCode>
                <c:ptCount val="10"/>
                <c:pt idx="0">
                  <c:v>365</c:v>
                </c:pt>
                <c:pt idx="1">
                  <c:v>236</c:v>
                </c:pt>
                <c:pt idx="2">
                  <c:v>252</c:v>
                </c:pt>
                <c:pt idx="3">
                  <c:v>187</c:v>
                </c:pt>
                <c:pt idx="4">
                  <c:v>243</c:v>
                </c:pt>
                <c:pt idx="5">
                  <c:v>185</c:v>
                </c:pt>
                <c:pt idx="6">
                  <c:v>129</c:v>
                </c:pt>
                <c:pt idx="7">
                  <c:v>105</c:v>
                </c:pt>
                <c:pt idx="8">
                  <c:v>78</c:v>
                </c:pt>
                <c:pt idx="9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F5-499B-AF86-53B41A673A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72808"/>
        <c:axId val="577775160"/>
      </c:barChart>
      <c:catAx>
        <c:axId val="57777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5160"/>
        <c:crosses val="autoZero"/>
        <c:auto val="1"/>
        <c:lblAlgn val="ctr"/>
        <c:lblOffset val="100"/>
        <c:noMultiLvlLbl val="0"/>
      </c:catAx>
      <c:valAx>
        <c:axId val="57777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'Allg.KHs n. Träger'!$L$5</c:f>
              <c:strCache>
                <c:ptCount val="1"/>
                <c:pt idx="0">
                  <c:v>öffentlich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Träger'!$M$3:$T$3</c:f>
              <c:numCache>
                <c:formatCode>General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'Allg.KHs n. Träger'!$M$5:$T$5</c:f>
              <c:numCache>
                <c:formatCode>0.0</c:formatCode>
                <c:ptCount val="4"/>
                <c:pt idx="0">
                  <c:v>46.02587800369686</c:v>
                </c:pt>
                <c:pt idx="1">
                  <c:v>36.240601503759393</c:v>
                </c:pt>
                <c:pt idx="2">
                  <c:v>30.472350230414747</c:v>
                </c:pt>
                <c:pt idx="3">
                  <c:v>29.396984924623112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5B-4A8A-A881-482BC6CDF3DF}"/>
            </c:ext>
          </c:extLst>
        </c:ser>
        <c:ser>
          <c:idx val="2"/>
          <c:order val="2"/>
          <c:tx>
            <c:strRef>
              <c:f>'Allg.KHs n. Träger'!$L$6</c:f>
              <c:strCache>
                <c:ptCount val="1"/>
                <c:pt idx="0">
                  <c:v>fgn/Kirche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Träger'!$M$3:$T$3</c:f>
              <c:numCache>
                <c:formatCode>General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'Allg.KHs n. Träger'!$M$6:$T$6</c:f>
              <c:numCache>
                <c:formatCode>0.0</c:formatCode>
                <c:ptCount val="4"/>
                <c:pt idx="0">
                  <c:v>38.724584103512015</c:v>
                </c:pt>
                <c:pt idx="1">
                  <c:v>40.300751879699249</c:v>
                </c:pt>
                <c:pt idx="2">
                  <c:v>36.578341013824883</c:v>
                </c:pt>
                <c:pt idx="3">
                  <c:v>34.108040201005025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5B-4A8A-A881-482BC6CDF3DF}"/>
            </c:ext>
          </c:extLst>
        </c:ser>
        <c:ser>
          <c:idx val="3"/>
          <c:order val="3"/>
          <c:tx>
            <c:strRef>
              <c:f>'Allg.KHs n. Träger'!$L$7</c:f>
              <c:strCache>
                <c:ptCount val="1"/>
                <c:pt idx="0">
                  <c:v>privat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Träger'!$M$3:$T$3</c:f>
              <c:numCache>
                <c:formatCode>General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'Allg.KHs n. Träger'!$M$7:$T$7</c:f>
              <c:numCache>
                <c:formatCode>0.0</c:formatCode>
                <c:ptCount val="4"/>
                <c:pt idx="0">
                  <c:v>15.249537892791128</c:v>
                </c:pt>
                <c:pt idx="1">
                  <c:v>23.458646616541351</c:v>
                </c:pt>
                <c:pt idx="2">
                  <c:v>32.94930875576037</c:v>
                </c:pt>
                <c:pt idx="3">
                  <c:v>36.494974874371856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5B-4A8A-A881-482BC6CDF3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73984"/>
        <c:axId val="5777779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'Allg.KHs n. Träger'!$L$4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'Allg.KHs n. Träger'!$M$3:$T$3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1991</c:v>
                      </c:pt>
                      <c:pt idx="1">
                        <c:v>2001</c:v>
                      </c:pt>
                      <c:pt idx="2">
                        <c:v>2011</c:v>
                      </c:pt>
                      <c:pt idx="3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'Allg.KHs n. Träger'!$M$4:$T$4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945B-4A8A-A881-482BC6CDF3DF}"/>
                  </c:ext>
                </c:extLst>
              </c15:ser>
            </c15:filteredBarSeries>
          </c:ext>
        </c:extLst>
      </c:barChart>
      <c:catAx>
        <c:axId val="5777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7904"/>
        <c:crosses val="autoZero"/>
        <c:auto val="1"/>
        <c:lblAlgn val="ctr"/>
        <c:lblOffset val="100"/>
        <c:noMultiLvlLbl val="0"/>
      </c:catAx>
      <c:valAx>
        <c:axId val="5777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'Allg.KHs n. Träger'!$L$9</c:f>
              <c:strCache>
                <c:ptCount val="1"/>
                <c:pt idx="0">
                  <c:v>öffentlich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Träger'!$M$8:$T$8</c:f>
              <c:numCache>
                <c:formatCode>General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'Allg.KHs n. Träger'!$M$9:$T$9</c:f>
              <c:numCache>
                <c:formatCode>0.0</c:formatCode>
                <c:ptCount val="4"/>
                <c:pt idx="0">
                  <c:v>61.396852892539876</c:v>
                </c:pt>
                <c:pt idx="1">
                  <c:v>53.60935375269738</c:v>
                </c:pt>
                <c:pt idx="2">
                  <c:v>48.056058062305048</c:v>
                </c:pt>
                <c:pt idx="3">
                  <c:v>47.888458951322335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7-4F83-B550-DE9AC86A7314}"/>
            </c:ext>
          </c:extLst>
        </c:ser>
        <c:ser>
          <c:idx val="1"/>
          <c:order val="1"/>
          <c:tx>
            <c:strRef>
              <c:f>'Allg.KHs n. Träger'!$L$10</c:f>
              <c:strCache>
                <c:ptCount val="1"/>
                <c:pt idx="0">
                  <c:v>fgn/Kirche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Träger'!$M$8:$T$8</c:f>
              <c:numCache>
                <c:formatCode>General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'Allg.KHs n. Träger'!$M$10:$T$10</c:f>
              <c:numCache>
                <c:formatCode>0.0</c:formatCode>
                <c:ptCount val="4"/>
                <c:pt idx="0">
                  <c:v>34.589924641306332</c:v>
                </c:pt>
                <c:pt idx="1">
                  <c:v>38.39381530367541</c:v>
                </c:pt>
                <c:pt idx="2">
                  <c:v>35.377053589633462</c:v>
                </c:pt>
                <c:pt idx="3">
                  <c:v>34.350087578504301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17-4F83-B550-DE9AC86A7314}"/>
            </c:ext>
          </c:extLst>
        </c:ser>
        <c:ser>
          <c:idx val="2"/>
          <c:order val="2"/>
          <c:tx>
            <c:strRef>
              <c:f>'Allg.KHs n. Träger'!$L$11</c:f>
              <c:strCache>
                <c:ptCount val="1"/>
                <c:pt idx="0">
                  <c:v>privat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Träger'!$M$8:$T$8</c:f>
              <c:numCache>
                <c:formatCode>General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'Allg.KHs n. Träger'!$M$11:$T$11</c:f>
              <c:numCache>
                <c:formatCode>0.0</c:formatCode>
                <c:ptCount val="4"/>
                <c:pt idx="0">
                  <c:v>4.0132224661537972</c:v>
                </c:pt>
                <c:pt idx="1">
                  <c:v>7.9968309436272138</c:v>
                </c:pt>
                <c:pt idx="2">
                  <c:v>16.566888348061479</c:v>
                </c:pt>
                <c:pt idx="3">
                  <c:v>17.761453470173358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17-4F83-B550-DE9AC86A73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76728"/>
        <c:axId val="577775552"/>
      </c:barChart>
      <c:catAx>
        <c:axId val="57777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5552"/>
        <c:crosses val="autoZero"/>
        <c:auto val="1"/>
        <c:lblAlgn val="ctr"/>
        <c:lblOffset val="100"/>
        <c:noMultiLvlLbl val="0"/>
      </c:catAx>
      <c:valAx>
        <c:axId val="57777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6625183906704089E-2"/>
          <c:y val="0.10560923076416596"/>
          <c:w val="0.92069550049968163"/>
          <c:h val="0.7328707087267412"/>
        </c:manualLayout>
      </c:layout>
      <c:lineChart>
        <c:grouping val="standard"/>
        <c:varyColors val="0"/>
        <c:ser>
          <c:idx val="0"/>
          <c:order val="0"/>
          <c:tx>
            <c:strRef>
              <c:f>'Allg.KHs n. Träger'!$Y$53</c:f>
              <c:strCache>
                <c:ptCount val="1"/>
                <c:pt idx="0">
                  <c:v>öffentlich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46-4B03-A374-0C52A99F14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Träger'!$Z$52:$AG$52</c:f>
              <c:numCache>
                <c:formatCode>General</c:formatCode>
                <c:ptCount val="8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'Allg.KHs n. Träger'!$Z$53:$AG$53</c:f>
              <c:numCache>
                <c:formatCode>0.0</c:formatCode>
                <c:ptCount val="8"/>
                <c:pt idx="0">
                  <c:v>100</c:v>
                </c:pt>
                <c:pt idx="1">
                  <c:v>100.91892853985843</c:v>
                </c:pt>
                <c:pt idx="2">
                  <c:v>105.70487780987125</c:v>
                </c:pt>
                <c:pt idx="3">
                  <c:v>100.76894132150255</c:v>
                </c:pt>
                <c:pt idx="4">
                  <c:v>104.39643165165121</c:v>
                </c:pt>
                <c:pt idx="5">
                  <c:v>108.86809582171637</c:v>
                </c:pt>
                <c:pt idx="6">
                  <c:v>109.91967871485943</c:v>
                </c:pt>
                <c:pt idx="7">
                  <c:v>109.56548382703927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46-4B03-A374-0C52A99F1435}"/>
            </c:ext>
          </c:extLst>
        </c:ser>
        <c:ser>
          <c:idx val="1"/>
          <c:order val="1"/>
          <c:tx>
            <c:strRef>
              <c:f>'Allg.KHs n. Träger'!$Y$54</c:f>
              <c:strCache>
                <c:ptCount val="1"/>
                <c:pt idx="0">
                  <c:v>FGN/Kirche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8650277140790136E-2"/>
                  <c:y val="-3.2206565467019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46-4B03-A374-0C52A99F14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Träger'!$Z$52:$AG$52</c:f>
              <c:numCache>
                <c:formatCode>General</c:formatCode>
                <c:ptCount val="8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'Allg.KHs n. Träger'!$Z$54:$AG$54</c:f>
              <c:numCache>
                <c:formatCode>0.0</c:formatCode>
                <c:ptCount val="8"/>
                <c:pt idx="0">
                  <c:v>100</c:v>
                </c:pt>
                <c:pt idx="1">
                  <c:v>117.51558301325001</c:v>
                </c:pt>
                <c:pt idx="2">
                  <c:v>127.76516642729273</c:v>
                </c:pt>
                <c:pt idx="3">
                  <c:v>121.15585188742828</c:v>
                </c:pt>
                <c:pt idx="4">
                  <c:v>129.35492872541641</c:v>
                </c:pt>
                <c:pt idx="5">
                  <c:v>134.30749043096932</c:v>
                </c:pt>
                <c:pt idx="6">
                  <c:v>136.28987688802445</c:v>
                </c:pt>
                <c:pt idx="7">
                  <c:v>134.8559133451005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46-4B03-A374-0C52A99F1435}"/>
            </c:ext>
          </c:extLst>
        </c:ser>
        <c:ser>
          <c:idx val="2"/>
          <c:order val="2"/>
          <c:tx>
            <c:strRef>
              <c:f>'Allg.KHs n. Träger'!$Y$55</c:f>
              <c:strCache>
                <c:ptCount val="1"/>
                <c:pt idx="0">
                  <c:v>privat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4164339767398621E-2"/>
                  <c:y val="-4.1352372463424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46-4B03-A374-0C52A99F1435}"/>
                </c:ext>
                <c:ext xmlns:c15="http://schemas.microsoft.com/office/drawing/2012/chart" uri="{CE6537A1-D6FC-4f65-9D91-7224C49458BB}">
                  <c15:layout>
                    <c:manualLayout>
                      <c:w val="4.7222643242981401E-2"/>
                      <c:h val="4.350839983407734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4164507183606198E-2"/>
                  <c:y val="-4.0045916788475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46-4B03-A374-0C52A99F14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Träger'!$Z$52:$AG$52</c:f>
              <c:numCache>
                <c:formatCode>General</c:formatCode>
                <c:ptCount val="8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'Allg.KHs n. Träger'!$Z$55:$AG$55</c:f>
              <c:numCache>
                <c:formatCode>0.0</c:formatCode>
                <c:ptCount val="8"/>
                <c:pt idx="0">
                  <c:v>100</c:v>
                </c:pt>
                <c:pt idx="1">
                  <c:v>166.69960801741797</c:v>
                </c:pt>
                <c:pt idx="2">
                  <c:v>237.15141131272259</c:v>
                </c:pt>
                <c:pt idx="3">
                  <c:v>411.63375455380066</c:v>
                </c:pt>
                <c:pt idx="4">
                  <c:v>557.44737667947288</c:v>
                </c:pt>
                <c:pt idx="5">
                  <c:v>600.23565735537477</c:v>
                </c:pt>
                <c:pt idx="6">
                  <c:v>623.10494646543202</c:v>
                </c:pt>
                <c:pt idx="7">
                  <c:v>624.86389764401122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46-4B03-A374-0C52A99F14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7777512"/>
        <c:axId val="577778296"/>
      </c:lineChart>
      <c:catAx>
        <c:axId val="57777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8296"/>
        <c:crosses val="autoZero"/>
        <c:auto val="1"/>
        <c:lblAlgn val="ctr"/>
        <c:lblOffset val="100"/>
        <c:noMultiLvlLbl val="0"/>
      </c:catAx>
      <c:valAx>
        <c:axId val="57777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7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'Allg.KHs n. Träger'!$Y$48</c:f>
              <c:strCache>
                <c:ptCount val="1"/>
                <c:pt idx="0">
                  <c:v>öffentlich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Träger'!$Z$47:$AG$47</c:f>
              <c:numCache>
                <c:formatCode>General</c:formatCode>
                <c:ptCount val="8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'Allg.KHs n. Träger'!$Z$48:$AG$48</c:f>
              <c:numCache>
                <c:formatCode>0.0</c:formatCode>
                <c:ptCount val="8"/>
                <c:pt idx="0">
                  <c:v>100</c:v>
                </c:pt>
                <c:pt idx="1">
                  <c:v>82.006495455910056</c:v>
                </c:pt>
                <c:pt idx="2">
                  <c:v>74.705020787278372</c:v>
                </c:pt>
                <c:pt idx="3">
                  <c:v>60.570581225039348</c:v>
                </c:pt>
                <c:pt idx="4">
                  <c:v>56.963510821211216</c:v>
                </c:pt>
                <c:pt idx="5">
                  <c:v>56.334888967731963</c:v>
                </c:pt>
                <c:pt idx="6">
                  <c:v>56.443146566232727</c:v>
                </c:pt>
                <c:pt idx="7">
                  <c:v>55.987372979267306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D0-4A30-97B8-1B319185F1C3}"/>
            </c:ext>
          </c:extLst>
        </c:ser>
        <c:ser>
          <c:idx val="1"/>
          <c:order val="1"/>
          <c:tx>
            <c:strRef>
              <c:f>'Allg.KHs n. Träger'!$Y$49</c:f>
              <c:strCache>
                <c:ptCount val="1"/>
                <c:pt idx="0">
                  <c:v>FGN/Kirche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Träger'!$Z$47:$AG$47</c:f>
              <c:numCache>
                <c:formatCode>General</c:formatCode>
                <c:ptCount val="8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'Allg.KHs n. Träger'!$Z$49:$AG$49</c:f>
              <c:numCache>
                <c:formatCode>0.0</c:formatCode>
                <c:ptCount val="8"/>
                <c:pt idx="0">
                  <c:v>100</c:v>
                </c:pt>
                <c:pt idx="1">
                  <c:v>93.850983995711772</c:v>
                </c:pt>
                <c:pt idx="2">
                  <c:v>87.294586109196729</c:v>
                </c:pt>
                <c:pt idx="3">
                  <c:v>70.467876560226671</c:v>
                </c:pt>
                <c:pt idx="4">
                  <c:v>68.034305842713835</c:v>
                </c:pt>
                <c:pt idx="5">
                  <c:v>66.104602190060504</c:v>
                </c:pt>
                <c:pt idx="6">
                  <c:v>66.289915001148643</c:v>
                </c:pt>
                <c:pt idx="7">
                  <c:v>65.234704035531053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D0-4A30-97B8-1B319185F1C3}"/>
            </c:ext>
          </c:extLst>
        </c:ser>
        <c:ser>
          <c:idx val="2"/>
          <c:order val="2"/>
          <c:tx>
            <c:strRef>
              <c:f>'Allg.KHs n. Träger'!$Y$50</c:f>
              <c:strCache>
                <c:ptCount val="1"/>
                <c:pt idx="0">
                  <c:v>privat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'Allg.KHs n. Träger'!$Z$47:$AG$47</c:f>
              <c:numCache>
                <c:formatCode>General</c:formatCode>
                <c:ptCount val="8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'Allg.KHs n. Träger'!$Z$50:$AG$50</c:f>
              <c:numCache>
                <c:formatCode>0.0</c:formatCode>
                <c:ptCount val="8"/>
                <c:pt idx="0">
                  <c:v>100</c:v>
                </c:pt>
                <c:pt idx="1">
                  <c:v>132.84848484848484</c:v>
                </c:pt>
                <c:pt idx="2">
                  <c:v>159.71717171717171</c:v>
                </c:pt>
                <c:pt idx="3">
                  <c:v>228.29629629629628</c:v>
                </c:pt>
                <c:pt idx="4">
                  <c:v>279.62289562289561</c:v>
                </c:pt>
                <c:pt idx="5">
                  <c:v>281.36026936026934</c:v>
                </c:pt>
                <c:pt idx="6">
                  <c:v>287.47474747474746</c:v>
                </c:pt>
                <c:pt idx="7">
                  <c:v>285.7104377104377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D0-4A30-97B8-1B319185F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766928"/>
        <c:axId val="577767320"/>
      </c:lineChart>
      <c:catAx>
        <c:axId val="5777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67320"/>
        <c:crosses val="autoZero"/>
        <c:auto val="1"/>
        <c:lblAlgn val="ctr"/>
        <c:lblOffset val="100"/>
        <c:noMultiLvlLbl val="0"/>
      </c:catAx>
      <c:valAx>
        <c:axId val="57776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77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DDB0-E063-49EB-8F0E-4ECFE71232F1}" type="datetimeFigureOut">
              <a:rPr lang="de-DE" smtClean="0"/>
              <a:t>24.04.2019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5E82-C57B-4328-9BF2-815BB44E63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92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4C4F-CFFB-465D-8C32-0D3AA827B28A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69, aus dieser Folie geht weder hervor, dass es sich bei den KHs um Grund - und Regelversorger handelt, noch dass sie in ihrer Existenz bedroht sind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4268E-DB9D-4DEA-BE12-5AEBE589A773}" type="slidenum">
              <a:rPr lang="de-DE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70, alternativ oder zusätzlich die nächsten beiden Folien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D4C4F-CFFB-465D-8C32-0D3AA827B28A}" type="slidenum">
              <a:rPr lang="de-DE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0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D4C4F-CFFB-465D-8C32-0D3AA827B28A}" type="slidenum">
              <a:rPr lang="de-DE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D4C4F-CFFB-465D-8C32-0D3AA827B28A}" type="slidenum">
              <a:rPr lang="de-DE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 70, alternativ oder zusätzlich die nächsten beiden Folien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4268E-DB9D-4DEA-BE12-5AEBE589A773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8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4C4F-CFFB-465D-8C32-0D3AA827B28A}" type="slidenum">
              <a:rPr lang="de-DE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4268E-DB9D-4DEA-BE12-5AEBE589A773}" type="slidenum">
              <a:rPr lang="de-DE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 75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D4C4F-CFFB-465D-8C32-0D3AA827B28A}" type="slidenum">
              <a:rPr lang="de-DE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1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719-E964-43A0-B7DF-3503F92364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6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8AB-8B75-426F-8E2D-10ADC4A91E0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2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BAC8-AAB3-47FC-918E-FE7032A1161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lang="de-DE" sz="3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CD1C-D3FA-4DEF-89FF-9BDCE470546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4749" y="6176963"/>
            <a:ext cx="1547251" cy="67861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48800" y="5968585"/>
            <a:ext cx="2743200" cy="365125"/>
          </a:xfrm>
        </p:spPr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24-FADE-4D92-BC2F-B9D357BB184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7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E4B-8CA9-4E69-A602-DB90731AB3E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9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4DF8-95AC-4649-B456-348F037669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6576-D7AA-4467-B63A-E740EF3BD79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7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F0D6-ACC3-4507-8090-B8F019E3330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18D1-CA9C-4B6A-82E6-0D1175B047B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E733-55CD-4D75-A419-95117412CCC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6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4206-EB55-4407-8BE9-926151EF64A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317" y="342900"/>
            <a:ext cx="10972800" cy="3167063"/>
          </a:xfrm>
        </p:spPr>
        <p:txBody>
          <a:bodyPr>
            <a:normAutofit fontScale="90000"/>
          </a:bodyPr>
          <a:lstStyle/>
          <a:p>
            <a:r>
              <a:rPr lang="de-DE" sz="5300" dirty="0"/>
              <a:t>Ökonomisierung und Kommerzialisierung </a:t>
            </a:r>
            <a:br>
              <a:rPr lang="de-DE" sz="5300" dirty="0"/>
            </a:br>
            <a:r>
              <a:rPr lang="de-DE" sz="5300" dirty="0"/>
              <a:t>im Gesundheitswesen: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Krankenhausfinanzierung mit </a:t>
            </a:r>
            <a:r>
              <a:rPr lang="de-DE" dirty="0" smtClean="0"/>
              <a:t>Fallpauschalen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800" dirty="0" smtClean="0"/>
              <a:t>- Teil </a:t>
            </a:r>
            <a:r>
              <a:rPr lang="de-DE" sz="2800" dirty="0" smtClean="0"/>
              <a:t>IV </a:t>
            </a:r>
            <a:r>
              <a:rPr lang="de-DE" sz="2800" dirty="0" smtClean="0"/>
              <a:t>- </a:t>
            </a:r>
          </a:p>
          <a:p>
            <a:r>
              <a:rPr lang="de-DE" dirty="0" smtClean="0"/>
              <a:t>Bündnis </a:t>
            </a:r>
            <a:r>
              <a:rPr lang="de-DE" dirty="0"/>
              <a:t>Krankenhaus statt Fabrik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7" y="4870956"/>
            <a:ext cx="4449425" cy="19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Privatisierung: „Rosinenpicken“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42A59-BDC7-4E9F-BE00-B54221B17006}" type="slidenum">
              <a:rPr lang="de-DE" kern="0" smtClean="0">
                <a:solidFill>
                  <a:sysClr val="windowText" lastClr="000000"/>
                </a:solidFill>
              </a:rPr>
              <a:pPr>
                <a:defRPr/>
              </a:pPr>
              <a:t>10</a:t>
            </a:fld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41376" y="1824564"/>
            <a:ext cx="11012424" cy="344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3600" b="1" kern="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Private behandelten 2012 </a:t>
            </a:r>
            <a:r>
              <a:rPr lang="de-DE" sz="3600" b="1" kern="5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16,7 % aller Patienten</a:t>
            </a:r>
            <a:r>
              <a:rPr lang="de-DE" sz="3600" b="1" kern="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aber</a:t>
            </a:r>
            <a:endParaRPr lang="de-DE" sz="3600" b="1" kern="50" dirty="0">
              <a:solidFill>
                <a:sysClr val="windowText" lastClr="00000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defRPr/>
            </a:pPr>
            <a:r>
              <a:rPr lang="de-DE" sz="3600" b="1" kern="5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46,4% aller Varizen (Krampfadern-Erkrankungen),</a:t>
            </a:r>
            <a:endParaRPr lang="de-DE" sz="3600" b="1" kern="50" dirty="0">
              <a:solidFill>
                <a:srgbClr val="FF000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defRPr/>
            </a:pPr>
            <a:r>
              <a:rPr lang="de-DE" sz="3600" b="1" kern="5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24,8% aller Gonarthrosen (Kniegelenksarthrosen),</a:t>
            </a:r>
            <a:endParaRPr lang="de-DE" sz="3600" b="1" kern="50" dirty="0">
              <a:solidFill>
                <a:srgbClr val="FF000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defRPr/>
            </a:pPr>
            <a:r>
              <a:rPr lang="de-DE" sz="3600" b="1" kern="5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24,8% aller Bandscheibenschäden und</a:t>
            </a:r>
            <a:endParaRPr lang="de-DE" sz="3600" b="1" kern="50" dirty="0">
              <a:solidFill>
                <a:srgbClr val="FF000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defRPr/>
            </a:pPr>
            <a:r>
              <a:rPr lang="de-DE" sz="3600" b="1" kern="5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23,7% aller </a:t>
            </a:r>
            <a:r>
              <a:rPr lang="de-DE" sz="3600" b="1" kern="50" dirty="0" err="1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Coxarthrosen</a:t>
            </a:r>
            <a:r>
              <a:rPr lang="de-DE" sz="3600" b="1" kern="5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(Hüftarthrosen)</a:t>
            </a:r>
            <a:r>
              <a:rPr lang="de-DE" sz="3600" b="1" kern="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de-DE" sz="3600" b="1" kern="50" dirty="0">
              <a:solidFill>
                <a:sysClr val="windowText" lastClr="00000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0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89366"/>
            <a:ext cx="10515600" cy="927146"/>
          </a:xfrm>
        </p:spPr>
        <p:txBody>
          <a:bodyPr/>
          <a:lstStyle/>
          <a:p>
            <a:r>
              <a:rPr lang="de-DE" dirty="0"/>
              <a:t>Privatisierung und Personaleinsparungen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448800" y="5968585"/>
            <a:ext cx="2743200" cy="365125"/>
          </a:xfrm>
        </p:spPr>
        <p:txBody>
          <a:bodyPr/>
          <a:lstStyle/>
          <a:p>
            <a:pPr>
              <a:defRPr/>
            </a:pPr>
            <a:fld id="{DE1B7138-3CBB-4C4A-B695-423ACEB7FF1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25926" y="902758"/>
            <a:ext cx="315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</a:rPr>
              <a:t>Belastungskennziffer (Patienten pro Beschäftigter),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</a:rPr>
              <a:t>Allg. KHs nach Träger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xmlns="" id="{9E12BE73-B2FA-4FFE-B55B-01316450BE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44521" y="823925"/>
          <a:ext cx="2743200" cy="582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5" imgW="2247943" imgH="4771996" progId="Excel.Sheet.12">
                  <p:embed/>
                </p:oleObj>
              </mc:Choice>
              <mc:Fallback>
                <p:oleObj name="Worksheet" r:id="rId5" imgW="2247943" imgH="4771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4521" y="823925"/>
                        <a:ext cx="2743200" cy="582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11DEF9C-B776-4E28-AB98-F32C68B31896}"/>
              </a:ext>
            </a:extLst>
          </p:cNvPr>
          <p:cNvSpPr/>
          <p:nvPr/>
        </p:nvSpPr>
        <p:spPr>
          <a:xfrm>
            <a:off x="7647480" y="881322"/>
            <a:ext cx="317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* = Mehrbelastung in % öffentlich/privat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BF37EE7-9547-4ADD-AE6D-70F14F6AF8F9}"/>
              </a:ext>
            </a:extLst>
          </p:cNvPr>
          <p:cNvSpPr/>
          <p:nvPr/>
        </p:nvSpPr>
        <p:spPr>
          <a:xfrm>
            <a:off x="234998" y="5889536"/>
            <a:ext cx="406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Krankenhäuser,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292773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46221"/>
            <a:ext cx="10515600" cy="1325563"/>
          </a:xfrm>
        </p:spPr>
        <p:txBody>
          <a:bodyPr/>
          <a:lstStyle/>
          <a:p>
            <a:r>
              <a:rPr lang="de-DE" dirty="0"/>
              <a:t>Privatisierung und Lohndumping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448800" y="6014305"/>
            <a:ext cx="2743200" cy="365125"/>
          </a:xfrm>
        </p:spPr>
        <p:txBody>
          <a:bodyPr/>
          <a:lstStyle/>
          <a:p>
            <a:pPr>
              <a:defRPr/>
            </a:pPr>
            <a:fld id="{DE1B7138-3CBB-4C4A-B695-423ACEB7FF1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0061" y="5365870"/>
            <a:ext cx="10483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b="1" dirty="0">
                <a:solidFill>
                  <a:srgbClr val="FF0000"/>
                </a:solidFill>
              </a:rPr>
              <a:t>275 Mio. € Kostenvorteil durch niedrigere Löhne bei Personalstand Private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b="1" dirty="0">
                <a:solidFill>
                  <a:srgbClr val="FF0000"/>
                </a:solidFill>
              </a:rPr>
              <a:t>1,04 Mrd. € Kostenvorteil durch niedrigere Löhne bei Personalstand Öffentliche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9B46ED44-BC65-4685-A28C-7592AD7ACF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8764" y="1184832"/>
          <a:ext cx="10907110" cy="392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5" imgW="5324529" imgH="1914381" progId="Excel.Sheet.12">
                  <p:embed/>
                </p:oleObj>
              </mc:Choice>
              <mc:Fallback>
                <p:oleObj name="Worksheet" r:id="rId5" imgW="5324529" imgH="1914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764" y="1184832"/>
                        <a:ext cx="10907110" cy="3921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DE969AA-AABA-4CBA-93BB-48487F34AA2E}"/>
              </a:ext>
            </a:extLst>
          </p:cNvPr>
          <p:cNvSpPr/>
          <p:nvPr/>
        </p:nvSpPr>
        <p:spPr>
          <a:xfrm>
            <a:off x="608764" y="756176"/>
            <a:ext cx="10745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Kosten pro Beschäftigter nach Beschäftigtengruppe und Trägern 2017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ECF5D383-FC25-49B2-9EBD-DD3214493E93}"/>
              </a:ext>
            </a:extLst>
          </p:cNvPr>
          <p:cNvSpPr/>
          <p:nvPr/>
        </p:nvSpPr>
        <p:spPr>
          <a:xfrm>
            <a:off x="521184" y="6456028"/>
            <a:ext cx="8713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Krankenhäuser,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230447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Gewinne auf Kosten der Sozialsysteme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51202AFE-E419-42DA-9C92-C5FB425326FA" descr="A8C2518A-44B5-4F2B-A0B0-6EEAFCB9E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92" y="1564527"/>
            <a:ext cx="5865785" cy="45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3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37185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130531" y="1562793"/>
            <a:ext cx="987552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Weniger Weiterbildung - mehr Fachärzte (Unterschied zu öffentlichen Krankenhäusern 5 Prozentpunkte (2010), Tendenz steigend (2006 noch 3,4 Prozentpunkte)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Personalkosten pro VK in den anderen medizinischen pflegerischen Berufen -7 % </a:t>
            </a:r>
            <a:r>
              <a:rPr lang="de-DE" altLang="de-DE" sz="32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ggü</a:t>
            </a:r>
            <a:r>
              <a:rPr lang="de-DE" altLang="de-DE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öffentlichen Häusern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Personaleinsatz : Fälle pro VK gewichtet mit Fallschwere bei Privaten zwischen 12  % (ÄD) über 18 % (PD) bis 25 % (MTD) höher.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2619"/>
            <a:ext cx="10515600" cy="1325563"/>
          </a:xfrm>
        </p:spPr>
        <p:txBody>
          <a:bodyPr/>
          <a:lstStyle/>
          <a:p>
            <a:r>
              <a:rPr lang="de-DE" altLang="de-DE" dirty="0"/>
              <a:t>Wie wird gespart nach der Privatisierung 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Folienzoo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732739"/>
                  </p:ext>
                </p:extLst>
              </p:nvPr>
            </p:nvGraphicFramePr>
            <p:xfrm>
              <a:off x="-914400" y="6632121"/>
              <a:ext cx="3048000" cy="1714500"/>
            </p:xfrm>
            <a:graphic>
              <a:graphicData uri="http://schemas.microsoft.com/office/powerpoint/2016/slidezoom">
                <pslz:sldZm>
                  <pslz:sldZmObj sldId="431" cId="3532778078">
                    <pslz:zmPr id="{EE1F552C-A2F3-4F6E-A0A6-BA163C443EA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" action="ppaction://noaction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14400" y="66321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04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11679" y="2182504"/>
            <a:ext cx="1475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 i="1" kern="0" dirty="0">
                <a:solidFill>
                  <a:sysClr val="windowText" lastClr="000000"/>
                </a:solidFill>
              </a:rPr>
              <a:t>Quelle: Destatis, Grunddaten Krankenhäuser 2017, Fachserie 12, Reihe 6.1,  eigene Berechnung</a:t>
            </a:r>
          </a:p>
        </p:txBody>
      </p:sp>
      <p:sp>
        <p:nvSpPr>
          <p:cNvPr id="10" name="Titel 9"/>
          <p:cNvSpPr txBox="1">
            <a:spLocks noGrp="1"/>
          </p:cNvSpPr>
          <p:nvPr>
            <p:ph type="title"/>
          </p:nvPr>
        </p:nvSpPr>
        <p:spPr>
          <a:xfrm>
            <a:off x="628650" y="192972"/>
            <a:ext cx="109347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kern="0" dirty="0">
                <a:solidFill>
                  <a:sysClr val="windowText" lastClr="000000"/>
                </a:solidFill>
              </a:rPr>
              <a:t>Krankenhäuser nach Bettenzahlen 2017</a:t>
            </a:r>
            <a:r>
              <a:rPr lang="de-DE" sz="2800" b="0" u="none" kern="0" dirty="0">
                <a:solidFill>
                  <a:sysClr val="windowText" lastClr="000000"/>
                </a:solidFill>
              </a:rPr>
              <a:t/>
            </a:r>
            <a:br>
              <a:rPr lang="de-DE" sz="2800" b="0" u="none" kern="0" dirty="0">
                <a:solidFill>
                  <a:sysClr val="windowText" lastClr="000000"/>
                </a:solidFill>
              </a:rPr>
            </a:br>
            <a:endParaRPr lang="de-DE" sz="2600" b="1" u="sng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3542BAD1-8F8B-4147-8692-56CDEC1823C6}"/>
              </a:ext>
            </a:extLst>
          </p:cNvPr>
          <p:cNvGrpSpPr/>
          <p:nvPr/>
        </p:nvGrpSpPr>
        <p:grpSpPr>
          <a:xfrm>
            <a:off x="1528929" y="2056089"/>
            <a:ext cx="4145156" cy="4182581"/>
            <a:chOff x="2825139" y="2079146"/>
            <a:chExt cx="4145156" cy="4182581"/>
          </a:xfrm>
        </p:grpSpPr>
        <p:sp>
          <p:nvSpPr>
            <p:cNvPr id="7" name="Ellipse 6"/>
            <p:cNvSpPr/>
            <p:nvPr/>
          </p:nvSpPr>
          <p:spPr>
            <a:xfrm>
              <a:off x="2825139" y="2438400"/>
              <a:ext cx="4145156" cy="38233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5935579" y="2079146"/>
              <a:ext cx="445594" cy="5276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xmlns="" id="{34542C9D-5C1F-4BB4-9143-3EA424D6F7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8109" y="1586195"/>
          <a:ext cx="9311951" cy="488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13A8097-F89B-4C51-B733-CFEF53365483}"/>
              </a:ext>
            </a:extLst>
          </p:cNvPr>
          <p:cNvSpPr/>
          <p:nvPr/>
        </p:nvSpPr>
        <p:spPr>
          <a:xfrm>
            <a:off x="4639369" y="1216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Krankenhäuser der Grund- und Regelversorgung</a:t>
            </a:r>
          </a:p>
          <a:p>
            <a:r>
              <a:rPr lang="de-DE" b="1" dirty="0">
                <a:solidFill>
                  <a:prstClr val="black"/>
                </a:solidFill>
              </a:rPr>
              <a:t>sind in ihrer Existenz bedroht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Privatisierung: Krankenhäuser und Betten nach Trägerschaft (%)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48800" y="5942770"/>
            <a:ext cx="2743200" cy="365125"/>
          </a:xfrm>
        </p:spPr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40120" y="5942770"/>
            <a:ext cx="871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 i="1" dirty="0">
                <a:solidFill>
                  <a:prstClr val="black"/>
                </a:solidFill>
              </a:rPr>
              <a:t>Quelle: Destatis, Grunddaten Krankenhäuser Fachserie 12 Reihe 6.1, verschiedene Jahrgänge, eigene Berechnung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6CD11ED1-ED4E-4077-B571-2405CE1E65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98073" y="1631136"/>
          <a:ext cx="8135600" cy="348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4029215" imgH="1724149" progId="Excel.Sheet.12">
                  <p:embed/>
                </p:oleObj>
              </mc:Choice>
              <mc:Fallback>
                <p:oleObj name="Worksheet" r:id="rId5" imgW="4029215" imgH="17241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8073" y="1631136"/>
                        <a:ext cx="8135600" cy="348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84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745" y="0"/>
            <a:ext cx="10758055" cy="1325563"/>
          </a:xfrm>
        </p:spPr>
        <p:txBody>
          <a:bodyPr/>
          <a:lstStyle/>
          <a:p>
            <a:r>
              <a:rPr lang="de-DE" dirty="0"/>
              <a:t>Privatisierung: Allg. Krankenhäuser nach Träger (%)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48800" y="5942770"/>
            <a:ext cx="2743200" cy="365125"/>
          </a:xfrm>
        </p:spPr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xmlns="" id="{61AFAD32-69BD-4A62-B455-1B753C08C1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19745" y="1325563"/>
          <a:ext cx="8229600" cy="461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57C817F-25AE-41EC-98CC-FBE5F8A20799}"/>
              </a:ext>
            </a:extLst>
          </p:cNvPr>
          <p:cNvSpPr/>
          <p:nvPr/>
        </p:nvSpPr>
        <p:spPr>
          <a:xfrm>
            <a:off x="2119745" y="6307895"/>
            <a:ext cx="7575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Krankenhäuser,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423890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Privatisierung: Betten allg. KHs nach Trägerschaft (%)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48800" y="5942770"/>
            <a:ext cx="2743200" cy="365125"/>
          </a:xfrm>
        </p:spPr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919C8761-4F33-49CD-A977-B39CCFB1BC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33054" y="1325562"/>
          <a:ext cx="9324109" cy="467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EEA1EA6-3995-4DDE-8346-0BEA19E2ADDB}"/>
              </a:ext>
            </a:extLst>
          </p:cNvPr>
          <p:cNvSpPr/>
          <p:nvPr/>
        </p:nvSpPr>
        <p:spPr>
          <a:xfrm>
            <a:off x="838200" y="6454478"/>
            <a:ext cx="7977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Krankenhäuser,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169081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feld 1"/>
          <p:cNvSpPr txBox="1">
            <a:spLocks noChangeArrowheads="1"/>
          </p:cNvSpPr>
          <p:nvPr/>
        </p:nvSpPr>
        <p:spPr bwMode="auto">
          <a:xfrm>
            <a:off x="10428288" y="600710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-68064" y="111273"/>
            <a:ext cx="11629645" cy="687388"/>
          </a:xfrm>
        </p:spPr>
        <p:txBody>
          <a:bodyPr/>
          <a:lstStyle/>
          <a:p>
            <a:pPr algn="ctr"/>
            <a:r>
              <a:rPr lang="de-DE" sz="2800" b="1" dirty="0">
                <a:cs typeface="Arial" charset="0"/>
              </a:rPr>
              <a:t>Privatisierung: Fälle und </a:t>
            </a:r>
            <a:r>
              <a:rPr lang="de-DE" sz="3200" b="1" dirty="0">
                <a:cs typeface="Arial" charset="0"/>
              </a:rPr>
              <a:t>Belegungstage</a:t>
            </a:r>
            <a:r>
              <a:rPr lang="de-DE" sz="2800" b="1" dirty="0">
                <a:cs typeface="Arial" charset="0"/>
              </a:rPr>
              <a:t> nach Träger (1991 = 100 %)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xmlns="" id="{FC96E779-02B8-4712-91C7-4124AB5705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8669" y="1634837"/>
          <a:ext cx="11854661" cy="313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7248385" imgH="1914381" progId="Excel.Sheet.12">
                  <p:embed/>
                </p:oleObj>
              </mc:Choice>
              <mc:Fallback>
                <p:oleObj name="Worksheet" r:id="rId5" imgW="7248385" imgH="1914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669" y="1634837"/>
                        <a:ext cx="11854661" cy="313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71092BC-8EFC-4307-B1AE-A5D3AC8CE181}"/>
              </a:ext>
            </a:extLst>
          </p:cNvPr>
          <p:cNvSpPr/>
          <p:nvPr/>
        </p:nvSpPr>
        <p:spPr>
          <a:xfrm>
            <a:off x="168669" y="6333710"/>
            <a:ext cx="8263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80826595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feld 1"/>
          <p:cNvSpPr txBox="1">
            <a:spLocks noChangeArrowheads="1"/>
          </p:cNvSpPr>
          <p:nvPr/>
        </p:nvSpPr>
        <p:spPr bwMode="auto">
          <a:xfrm>
            <a:off x="10428288" y="600710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-68064" y="111273"/>
            <a:ext cx="11629645" cy="687388"/>
          </a:xfrm>
        </p:spPr>
        <p:txBody>
          <a:bodyPr/>
          <a:lstStyle/>
          <a:p>
            <a:pPr algn="ctr"/>
            <a:r>
              <a:rPr lang="de-DE" sz="2800" b="1" dirty="0">
                <a:cs typeface="Arial" charset="0"/>
              </a:rPr>
              <a:t>Privatisierung: Fälle nach Träger (1991 = 100%)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BA80C402-FBEB-4515-B55E-914AFBB30C0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68582" y="1066799"/>
          <a:ext cx="8959706" cy="486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A18F9AA-D6CB-4D50-8FB5-230686DAFBB8}"/>
              </a:ext>
            </a:extLst>
          </p:cNvPr>
          <p:cNvSpPr/>
          <p:nvPr/>
        </p:nvSpPr>
        <p:spPr>
          <a:xfrm>
            <a:off x="1308748" y="6333710"/>
            <a:ext cx="8629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Krankenhäuser,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30432062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feld 1"/>
          <p:cNvSpPr txBox="1">
            <a:spLocks noChangeArrowheads="1"/>
          </p:cNvSpPr>
          <p:nvPr/>
        </p:nvSpPr>
        <p:spPr bwMode="auto">
          <a:xfrm>
            <a:off x="10428288" y="600710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-68064" y="111273"/>
            <a:ext cx="11629645" cy="687388"/>
          </a:xfrm>
        </p:spPr>
        <p:txBody>
          <a:bodyPr/>
          <a:lstStyle/>
          <a:p>
            <a:pPr algn="ctr"/>
            <a:r>
              <a:rPr lang="de-DE" sz="2800" b="1" dirty="0">
                <a:cs typeface="Arial" charset="0"/>
              </a:rPr>
              <a:t>Privatisierung: </a:t>
            </a:r>
            <a:r>
              <a:rPr lang="de-DE" sz="3200" b="1" dirty="0">
                <a:cs typeface="Arial" charset="0"/>
              </a:rPr>
              <a:t>Belegungstage</a:t>
            </a:r>
            <a:r>
              <a:rPr lang="de-DE" sz="2800" b="1" dirty="0">
                <a:cs typeface="Arial" charset="0"/>
              </a:rPr>
              <a:t> nach Träger (1991 = 100%)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7E06FAE7-1D5C-49AF-AAC2-72505F34AFD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33601" y="1066799"/>
          <a:ext cx="8049490" cy="469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95A47512-B124-4995-9FCA-F452BE3DEE1D}"/>
              </a:ext>
            </a:extLst>
          </p:cNvPr>
          <p:cNvSpPr/>
          <p:nvPr/>
        </p:nvSpPr>
        <p:spPr>
          <a:xfrm>
            <a:off x="1826414" y="6413915"/>
            <a:ext cx="8601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Quelle: Destatis, Grunddaten Krankenhäuser, Fachserie 12 Reihe 6.1, verschiedene Jahrgänge, eigene Berechnung</a:t>
            </a:r>
          </a:p>
        </p:txBody>
      </p:sp>
    </p:spTree>
    <p:extLst>
      <p:ext uri="{BB962C8B-B14F-4D97-AF65-F5344CB8AC3E}">
        <p14:creationId xmlns:p14="http://schemas.microsoft.com/office/powerpoint/2010/main" val="4593763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14300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Privatisierung: „Rosinenpicken“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48800" y="5995565"/>
            <a:ext cx="2743200" cy="365125"/>
          </a:xfrm>
        </p:spPr>
        <p:txBody>
          <a:bodyPr/>
          <a:lstStyle/>
          <a:p>
            <a:pPr>
              <a:defRPr/>
            </a:pPr>
            <a:fld id="{96C42A59-BDC7-4E9F-BE00-B54221B17006}" type="slidenum">
              <a:rPr lang="de-DE" kern="0" smtClean="0">
                <a:solidFill>
                  <a:sysClr val="windowText" lastClr="000000"/>
                </a:solidFill>
              </a:rPr>
              <a:pPr>
                <a:defRPr/>
              </a:pPr>
              <a:t>9</a:t>
            </a:fld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299700" y="892304"/>
            <a:ext cx="165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prstClr val="black"/>
                </a:solidFill>
              </a:rPr>
              <a:t>Quelle: Destatis, eigene Berechnung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745331" y="1016588"/>
          <a:ext cx="822007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8219957" imgH="4895716" progId="Excel.Sheet.12">
                  <p:embed/>
                </p:oleObj>
              </mc:Choice>
              <mc:Fallback>
                <p:oleObj name="Worksheet" r:id="rId4" imgW="8219957" imgH="48957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5331" y="1016588"/>
                        <a:ext cx="8220075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98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Breitbild</PresentationFormat>
  <Paragraphs>70</Paragraphs>
  <Slides>14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ＭＳ Ｐゴシック</vt:lpstr>
      <vt:lpstr>SimSun</vt:lpstr>
      <vt:lpstr>Arial</vt:lpstr>
      <vt:lpstr>Calibri</vt:lpstr>
      <vt:lpstr>Calibri Light</vt:lpstr>
      <vt:lpstr>Times New Roman</vt:lpstr>
      <vt:lpstr>Wingdings</vt:lpstr>
      <vt:lpstr>Wingdings 2</vt:lpstr>
      <vt:lpstr>Office</vt:lpstr>
      <vt:lpstr>Worksheet</vt:lpstr>
      <vt:lpstr>Ökonomisierung und Kommerzialisierung  im Gesundheitswesen:   Krankenhausfinanzierung mit Fallpauschalen</vt:lpstr>
      <vt:lpstr>Krankenhäuser nach Bettenzahlen 2017 </vt:lpstr>
      <vt:lpstr>Privatisierung: Krankenhäuser und Betten nach Trägerschaft (%)</vt:lpstr>
      <vt:lpstr>Privatisierung: Allg. Krankenhäuser nach Träger (%)</vt:lpstr>
      <vt:lpstr>Privatisierung: Betten allg. KHs nach Trägerschaft (%)</vt:lpstr>
      <vt:lpstr>Privatisierung: Fälle und Belegungstage nach Träger (1991 = 100 %)</vt:lpstr>
      <vt:lpstr>Privatisierung: Fälle nach Träger (1991 = 100%)</vt:lpstr>
      <vt:lpstr>Privatisierung: Belegungstage nach Träger (1991 = 100%)</vt:lpstr>
      <vt:lpstr>Privatisierung: „Rosinenpicken“</vt:lpstr>
      <vt:lpstr>Privatisierung: „Rosinenpicken“</vt:lpstr>
      <vt:lpstr>Privatisierung und Personaleinsparungen</vt:lpstr>
      <vt:lpstr>Privatisierung und Lohndumping</vt:lpstr>
      <vt:lpstr>Gewinne auf Kosten der Sozialsysteme</vt:lpstr>
      <vt:lpstr>Wie wird gespart nach der Privatisierung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Ökonomisierung und Kommerzialisierung  im Gesundheitswesen:   Krankenhausfinanzierung mit Fallpauschalen</dc:title>
  <dc:creator>sch0ppes</dc:creator>
  <cp:lastModifiedBy>sch0ppes</cp:lastModifiedBy>
  <cp:revision>1</cp:revision>
  <dcterms:created xsi:type="dcterms:W3CDTF">2019-04-24T13:26:08Z</dcterms:created>
  <dcterms:modified xsi:type="dcterms:W3CDTF">2019-04-24T13:27:13Z</dcterms:modified>
</cp:coreProperties>
</file>