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85F75-E215-4EDE-A625-1AEA698B8FE0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9E72-DC81-4E1F-88EA-7FD122646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39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64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81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158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1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Statt Teil 5 Folie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D4C4F-CFFB-465D-8C32-0D3AA827B28A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795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948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73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789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930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5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153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20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93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8701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405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D4C4F-CFFB-465D-8C32-0D3AA827B28A}" type="slidenum">
              <a:rPr lang="de-DE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7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09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174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874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8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0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719-E964-43A0-B7DF-3503F92364F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7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D8AB-8B75-426F-8E2D-10ADC4A91E0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BAC8-AAB3-47FC-918E-FE7032A1161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719-E964-43A0-B7DF-3503F92364F3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621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>
            <a:lvl1pPr algn="ctr">
              <a:defRPr lang="de-DE" sz="36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CD1C-D3FA-4DEF-89FF-9BDCE4705466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749" y="6176963"/>
            <a:ext cx="1547251" cy="678619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48800" y="5968585"/>
            <a:ext cx="2743200" cy="365125"/>
          </a:xfrm>
        </p:spPr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680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24-FADE-4D92-BC2F-B9D357BB184C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870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1E4B-8CA9-4E69-A602-DB90731AB3E3}" type="datetime1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12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4DF8-95AC-4649-B456-348F03766930}" type="datetime1">
              <a:rPr lang="de-DE" smtClean="0"/>
              <a:t>15.05.2019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31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6576-D7AA-4467-B63A-E740EF3BD799}" type="datetime1">
              <a:rPr lang="de-DE" smtClean="0"/>
              <a:t>15.05.2019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775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F0D6-ACC3-4507-8090-B8F019E3330B}" type="datetime1">
              <a:rPr lang="de-DE" smtClean="0"/>
              <a:t>15.05.2019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64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18D1-CA9C-4B6A-82E6-0D1175B047B6}" type="datetime1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67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>
            <a:lvl1pPr algn="ctr">
              <a:defRPr lang="de-DE" sz="36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CD1C-D3FA-4DEF-89FF-9BDCE470546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749" y="6176963"/>
            <a:ext cx="1547251" cy="678619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48800" y="5968585"/>
            <a:ext cx="2743200" cy="365125"/>
          </a:xfrm>
        </p:spPr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86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E733-55CD-4D75-A419-95117412CCCD}" type="datetime1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052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D8AB-8B75-426F-8E2D-10ADC4A91E0B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499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BAC8-AAB3-47FC-918E-FE7032A11614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5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24-FADE-4D92-BC2F-B9D357BB184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1E4B-8CA9-4E69-A602-DB90731AB3E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2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4DF8-95AC-4649-B456-348F0376693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1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6576-D7AA-4467-B63A-E740EF3BD79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F0D6-ACC3-4507-8090-B8F019E3330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18D1-CA9C-4B6A-82E6-0D1175B047B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E733-55CD-4D75-A419-95117412CCC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8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4206-EB55-4407-8BE9-926151EF64A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4206-EB55-4407-8BE9-926151EF64A0}" type="datetime1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4106-D9F5-4DCC-B15D-428545D275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7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9317" y="342900"/>
            <a:ext cx="10972800" cy="3167063"/>
          </a:xfrm>
        </p:spPr>
        <p:txBody>
          <a:bodyPr>
            <a:normAutofit fontScale="90000"/>
          </a:bodyPr>
          <a:lstStyle/>
          <a:p>
            <a:r>
              <a:rPr lang="de-DE" sz="5300" dirty="0"/>
              <a:t>Ökonomisierung und Kommerzialisierung </a:t>
            </a:r>
            <a:br>
              <a:rPr lang="de-DE" sz="5300" dirty="0"/>
            </a:br>
            <a:r>
              <a:rPr lang="de-DE" sz="5300" dirty="0"/>
              <a:t>im Gesundheitswesen:</a:t>
            </a: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Krankenhausfinanzierung mit </a:t>
            </a:r>
            <a:r>
              <a:rPr lang="de-DE" dirty="0" smtClean="0"/>
              <a:t>Fallpauschalen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800" dirty="0" smtClean="0"/>
              <a:t>- </a:t>
            </a:r>
            <a:r>
              <a:rPr lang="de-DE" sz="2800" smtClean="0"/>
              <a:t>Teil V </a:t>
            </a:r>
            <a:r>
              <a:rPr lang="de-DE" sz="2800" dirty="0" smtClean="0"/>
              <a:t>- </a:t>
            </a:r>
          </a:p>
          <a:p>
            <a:r>
              <a:rPr lang="de-DE" dirty="0" smtClean="0"/>
              <a:t>Bündnis </a:t>
            </a:r>
            <a:r>
              <a:rPr lang="de-DE" dirty="0"/>
              <a:t>Krankenhaus statt Fabrik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287" y="4870956"/>
            <a:ext cx="4449425" cy="195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12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400" dirty="0"/>
              <a:t>Privatisierungstendenz</a:t>
            </a:r>
            <a:endParaRPr lang="de-DE" sz="4400" b="1" u="sng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de-DE" sz="2400" b="1" i="1" dirty="0"/>
          </a:p>
          <a:p>
            <a:pPr>
              <a:spcAft>
                <a:spcPts val="1200"/>
              </a:spcAft>
              <a:defRPr/>
            </a:pPr>
            <a:r>
              <a:rPr lang="de-DE" dirty="0">
                <a:effectLst/>
              </a:rPr>
              <a:t>Öffentliche Krankenhäuser werden ausgeblutet/verkauft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dirty="0">
                <a:effectLst/>
              </a:rPr>
              <a:t>Bundesweit agierende Klinikkonzerne erhöhen ihren „Marktanteil“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dirty="0">
                <a:effectLst/>
              </a:rPr>
              <a:t>Private sind Vorreiter der Ökonomisierung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de-DE" b="1" i="1" dirty="0"/>
          </a:p>
          <a:p>
            <a:pPr lvl="1" eaLnBrk="1" hangingPunct="1"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6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Fallpauschalensystem - politische Ziele bei Einführung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711200" y="1471405"/>
            <a:ext cx="10769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de-DE" sz="3600" dirty="0"/>
              <a:t>„Transparenz“ durch Leistungsdokumentation</a:t>
            </a:r>
          </a:p>
          <a:p>
            <a:pPr>
              <a:spcBef>
                <a:spcPts val="1800"/>
              </a:spcBef>
            </a:pPr>
            <a:r>
              <a:rPr lang="de-DE" sz="3600" dirty="0"/>
              <a:t>Leistungsorientierung: „Geld folgt Leistung“</a:t>
            </a:r>
          </a:p>
          <a:p>
            <a:pPr>
              <a:spcBef>
                <a:spcPts val="1800"/>
              </a:spcBef>
            </a:pPr>
            <a:r>
              <a:rPr lang="de-DE" sz="3600" dirty="0"/>
              <a:t>Qualitätswettbewerb und Effizienzwettbewerb</a:t>
            </a:r>
          </a:p>
          <a:p>
            <a:pPr>
              <a:spcBef>
                <a:spcPts val="1800"/>
              </a:spcBef>
            </a:pPr>
            <a:r>
              <a:rPr lang="de-DE" sz="3600" dirty="0"/>
              <a:t>Bettenabbau / Krankenhausschließungen („Überkapazitäten“)</a:t>
            </a:r>
          </a:p>
          <a:p>
            <a:pPr>
              <a:spcBef>
                <a:spcPts val="1800"/>
              </a:spcBef>
            </a:pPr>
            <a:r>
              <a:rPr lang="de-DE" sz="3600" dirty="0"/>
              <a:t>Bekämpfung der „Kostenexplosion“  in der stationären Versorgung</a:t>
            </a:r>
          </a:p>
          <a:p>
            <a:pPr lvl="1"/>
            <a:endParaRPr lang="de-DE" dirty="0"/>
          </a:p>
          <a:p>
            <a:pPr lvl="2"/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2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/>
          </p:cNvSpPr>
          <p:nvPr/>
        </p:nvSpPr>
        <p:spPr>
          <a:xfrm>
            <a:off x="469900" y="1155700"/>
            <a:ext cx="10350500" cy="55245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>
                <a:solidFill>
                  <a:prstClr val="black"/>
                </a:solidFill>
                <a:cs typeface="Arial" panose="020B0604020202020204" pitchFamily="34" charset="0"/>
              </a:rPr>
              <a:t>Transparenz: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schon 2003 stellte das DKI fest, dass etwa 30 Prozent der ärztlichen Arbeitszeit für Dokumentation draufgeht. 2011  konstatiert die DKG, dass </a:t>
            </a:r>
            <a:r>
              <a:rPr lang="de-DE" sz="6000" i="1" dirty="0">
                <a:solidFill>
                  <a:prstClr val="black"/>
                </a:solidFill>
                <a:cs typeface="Arial" panose="020B0604020202020204" pitchFamily="34" charset="0"/>
              </a:rPr>
              <a:t>„Dokumentationstiefe und</a:t>
            </a:r>
            <a:br>
              <a:rPr lang="de-DE" sz="6000" i="1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de-DE" sz="6000" i="1" dirty="0">
                <a:solidFill>
                  <a:prstClr val="black"/>
                </a:solidFill>
                <a:cs typeface="Arial" panose="020B0604020202020204" pitchFamily="34" charset="0"/>
              </a:rPr>
              <a:t>-prüfung (…) in zunehmenden  Bereichen völlig absurde Ausmaße“ erreicht</a:t>
            </a: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6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>
                <a:solidFill>
                  <a:prstClr val="black"/>
                </a:solidFill>
                <a:cs typeface="Arial" panose="020B0604020202020204" pitchFamily="34" charset="0"/>
              </a:rPr>
              <a:t>Leistungsorientierung: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Tatsächlich: Die Leistung folgt dem Geld. Kliniken machen sich gegenseitig Konkurrenz bei </a:t>
            </a:r>
            <a:r>
              <a:rPr lang="de-DE" sz="6000" u="sng" dirty="0">
                <a:solidFill>
                  <a:prstClr val="black"/>
                </a:solidFill>
                <a:cs typeface="Arial" panose="020B0604020202020204" pitchFamily="34" charset="0"/>
              </a:rPr>
              <a:t>lukrativen</a:t>
            </a: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 Behandlungen (Gelenkersatz, Herzoperationen etc.), dadurch Verschärfung von  Über-, Unter-  und Fehlversorgung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de-DE" sz="6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>
                <a:solidFill>
                  <a:prstClr val="black"/>
                </a:solidFill>
                <a:cs typeface="Arial" panose="020B0604020202020204" pitchFamily="34" charset="0"/>
              </a:rPr>
              <a:t>Qualitäts- und Effizienzwettbewerb: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Tatsächlich: Kostensenkungswettbewerb insbesondere bei den Personalkosten. Betriebsintern können die finanziellen Mittel nach Belieben umgeschichtet werden. </a:t>
            </a:r>
            <a:r>
              <a:rPr lang="de-DE" sz="6000" i="1" dirty="0">
                <a:solidFill>
                  <a:prstClr val="black"/>
                </a:solidFill>
                <a:cs typeface="Arial" panose="020B0604020202020204" pitchFamily="34" charset="0"/>
              </a:rPr>
              <a:t>„Personalstellen werden zu Baustellen“. </a:t>
            </a:r>
            <a:r>
              <a:rPr lang="de-DE" sz="6000" dirty="0">
                <a:solidFill>
                  <a:prstClr val="black"/>
                </a:solidFill>
                <a:cs typeface="Arial" panose="020B0604020202020204" pitchFamily="34" charset="0"/>
              </a:rPr>
              <a:t>Qualität spielt nur unter Marketing-Gesichtspunkten eine Rolle.</a:t>
            </a:r>
          </a:p>
          <a:p>
            <a:pPr algn="ctr"/>
            <a:endParaRPr lang="de-D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9900" y="-147003"/>
            <a:ext cx="11318240" cy="1325563"/>
          </a:xfrm>
        </p:spPr>
        <p:txBody>
          <a:bodyPr>
            <a:normAutofit/>
          </a:bodyPr>
          <a:lstStyle/>
          <a:p>
            <a:r>
              <a:rPr lang="de-DE" dirty="0"/>
              <a:t>Wurden die politischen Ziele der DRG-Einführung erreicht?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3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/>
          </p:cNvSpPr>
          <p:nvPr/>
        </p:nvSpPr>
        <p:spPr>
          <a:xfrm>
            <a:off x="469900" y="1155700"/>
            <a:ext cx="10350500" cy="5524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Bettenabbau/Krankenhausschließungen „Überkapazitäten“: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2017:  411 Allg. Krankenhäuser geschlossen und 72.661 Betten abgebaut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Gleichzeitig nahm die Fallzahl pro Bett um 36% zu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Kriterium der Krankenhausschließungen ist die betriebswirtschaftliche Ertragslage, Gesichtspunkte der bedarfsgerechten Versorgung spielen dabei </a:t>
            </a:r>
            <a:r>
              <a:rPr kumimoji="0" lang="de-DE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keine Rolle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Bekämpfung der „Kostenexplosion“  in der stationären Versorgung: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In keinem 5-Jahreszeitraum sind die Krankenhauskosten stärker gestiegen als in der Zeit seit Einführung der DRGs.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9900" y="-147003"/>
            <a:ext cx="11318240" cy="1325563"/>
          </a:xfrm>
        </p:spPr>
        <p:txBody>
          <a:bodyPr>
            <a:normAutofit/>
          </a:bodyPr>
          <a:lstStyle/>
          <a:p>
            <a:r>
              <a:rPr lang="de-DE" dirty="0"/>
              <a:t>Wurden die politischen Ziele der DRG-Einführung erreicht?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C4106-D9F5-4DCC-B15D-428545D275B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83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1992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/>
              <a:t>Schlussfolgerungen - 1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4000" b="1" dirty="0"/>
              <a:t>Bei finanzieller Steuerung (Fallpauschalen, DRGs)</a:t>
            </a:r>
            <a:br>
              <a:rPr lang="de-DE" sz="4000" b="1" dirty="0"/>
            </a:br>
            <a:r>
              <a:rPr lang="de-DE" sz="4000" b="1" dirty="0"/>
              <a:t>handelt ökonomisch rational, wer</a:t>
            </a:r>
          </a:p>
          <a:p>
            <a:pPr marL="0" indent="0">
              <a:lnSpc>
                <a:spcPct val="120000"/>
              </a:lnSpc>
              <a:buNone/>
            </a:pPr>
            <a:endParaRPr lang="de-DE" sz="1300" b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3800" dirty="0"/>
              <a:t>möglichst wenige Kosten pro Fall produziert (dann ist der Gewinn am höchsten)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de-DE" sz="3800" dirty="0"/>
              <a:t>möglichst viele Fälle behandelt, bei denen ein Gewinn sicher ist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de-DE" sz="3800" dirty="0"/>
              <a:t>möglichst vermeidet, Fälle zu behandeln, bei denen ein Verlust wahrscheinlich ist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de-DE" sz="3800" dirty="0"/>
              <a:t>Leistungen erbringt, die für die DRG „erlösrelevant“ sind, auch wenn sie medizinisch nicht notwendig sind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de-DE" sz="3800" dirty="0"/>
              <a:t>Patienten in der Dokumentation „möglichst krank macht“ (sog. </a:t>
            </a:r>
            <a:r>
              <a:rPr lang="de-DE" sz="3800" dirty="0" err="1"/>
              <a:t>Up-Coding</a:t>
            </a:r>
            <a:r>
              <a:rPr lang="de-DE" sz="3800" dirty="0"/>
              <a:t>)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11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u="sng" dirty="0"/>
              <a:t>Schlussfolgerungen - 2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49998" y="1825625"/>
            <a:ext cx="10515600" cy="435133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Finanzielle, marktwirtschaftliche Steuerung führt systematisch zu </a:t>
            </a:r>
          </a:p>
          <a:p>
            <a:pPr lvl="1" eaLnBrk="1" hangingPunct="1">
              <a:defRPr/>
            </a:pPr>
            <a:endParaRPr lang="de-DE" sz="16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de-DE" dirty="0"/>
              <a:t>Unterversorgung 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de-DE" dirty="0"/>
              <a:t>Verschwendung / Überversorgung / Fehlversorgung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de-DE" dirty="0"/>
              <a:t>Patientenselektion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de-DE" dirty="0"/>
              <a:t>Ausdifferenzierung des Angebots </a:t>
            </a:r>
            <a:br>
              <a:rPr lang="de-DE" dirty="0"/>
            </a:br>
            <a:r>
              <a:rPr lang="de-DE" dirty="0"/>
              <a:t>(= Klassenmedizin)</a:t>
            </a:r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2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 b="1" u="sng" dirty="0"/>
              <a:t>Schlussfolgerungen</a:t>
            </a:r>
            <a:r>
              <a:rPr lang="de-DE" sz="3200" b="1" u="sng" dirty="0"/>
              <a:t> - 3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Finanzielle Steuerung macht fest an kauffähiger Nachfrage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Bedarf stimmt damit nicht überein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Sozial schlechter Gestellte sind kränker, haben also höheren Bedarf, aber keine „Marktmacht“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Vertrauen geht verloren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Gesundheit wird zur Ware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de-DE" dirty="0"/>
              <a:t>Sozialsysteme als Einrichtungen der Daseinsvorsorge werden systematisch ausgehöhlt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6011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Alternativen</a:t>
            </a:r>
            <a:br>
              <a:rPr lang="de-DE" dirty="0"/>
            </a:br>
            <a:r>
              <a:rPr lang="de-DE" dirty="0"/>
              <a:t>und</a:t>
            </a:r>
            <a:br>
              <a:rPr lang="de-DE" dirty="0"/>
            </a:br>
            <a:r>
              <a:rPr lang="de-DE" dirty="0"/>
              <a:t>Forderungen </a:t>
            </a:r>
            <a:br>
              <a:rPr lang="de-DE" dirty="0"/>
            </a:br>
            <a:r>
              <a:rPr lang="de-DE" dirty="0"/>
              <a:t>des Bündnisses</a:t>
            </a:r>
            <a:br>
              <a:rPr lang="de-DE" dirty="0"/>
            </a:br>
            <a:r>
              <a:rPr lang="de-DE" dirty="0"/>
              <a:t>„Krankenhaus statt Fabrik“</a:t>
            </a:r>
          </a:p>
        </p:txBody>
      </p:sp>
    </p:spTree>
    <p:extLst>
      <p:ext uri="{BB962C8B-B14F-4D97-AF65-F5344CB8AC3E}">
        <p14:creationId xmlns:p14="http://schemas.microsoft.com/office/powerpoint/2010/main" val="208020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200" b="1" u="sng" dirty="0"/>
              <a:t>Alternativen - 1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de-DE" b="1" u="sng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b="1" dirty="0"/>
              <a:t>Steuerung der Solidarsysteme über Regelungen, Vorgaben, Aushandlungsprozesse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dirty="0"/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de-DE" dirty="0"/>
              <a:t>Regionale Ermittlung des Bedarfs (Kommunen, Kassen, Leistungserbringer, Gewerkschaften, Patientenvertretung)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de-DE" dirty="0"/>
              <a:t>Festlegung der notwendigen Versorgungseinrichtungen, Zulassung und Qualitätskontrolle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de-DE" dirty="0"/>
              <a:t>Zuweisung der notwendigen Mittel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51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200" b="1" u="sng" dirty="0"/>
              <a:t>Alternativen - 2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48850"/>
            <a:ext cx="10515600" cy="435133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b="1" u="sng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b="1" dirty="0"/>
              <a:t>Trennung der Leistungserbringung von der Bezahlung der Leistungserbringer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dirty="0"/>
          </a:p>
          <a:p>
            <a:pPr lvl="1">
              <a:defRPr/>
            </a:pPr>
            <a:r>
              <a:rPr lang="de-DE" dirty="0"/>
              <a:t>Vergütung der notwendigen und wirtschaftlich erbrachten Kosten der Krankenhäuser</a:t>
            </a:r>
          </a:p>
          <a:p>
            <a:pPr marL="457200" lvl="1" indent="0">
              <a:buNone/>
              <a:defRPr/>
            </a:pPr>
            <a:endParaRPr lang="de-DE" dirty="0"/>
          </a:p>
          <a:p>
            <a:pPr lvl="1">
              <a:defRPr/>
            </a:pPr>
            <a:r>
              <a:rPr lang="de-DE" dirty="0"/>
              <a:t>Verbot von Bonuszahlungen an leitende Ärzte/Ärztinnen für die Erfüllung betriebswirtschaftlicher Ziele</a:t>
            </a:r>
          </a:p>
          <a:p>
            <a:pPr marL="457200" lvl="1" indent="0">
              <a:buNone/>
              <a:defRPr/>
            </a:pPr>
            <a:endParaRPr lang="de-DE" dirty="0"/>
          </a:p>
          <a:p>
            <a:pPr lvl="1">
              <a:defRPr/>
            </a:pPr>
            <a:r>
              <a:rPr lang="de-DE" dirty="0"/>
              <a:t>Festgehalt auch für niedergelassene Ärzte/Ärztinnen</a:t>
            </a:r>
          </a:p>
          <a:p>
            <a:pPr lvl="1">
              <a:buNone/>
              <a:defRPr/>
            </a:pP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1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2100" y="1272223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/>
              <a:t>Bewertung DRG-System</a:t>
            </a:r>
          </a:p>
        </p:txBody>
      </p:sp>
    </p:spTree>
    <p:extLst>
      <p:ext uri="{BB962C8B-B14F-4D97-AF65-F5344CB8AC3E}">
        <p14:creationId xmlns:p14="http://schemas.microsoft.com/office/powerpoint/2010/main" val="808999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de-DE" sz="3200" dirty="0"/>
              <a:t>Minimalforderungen zu DRGs: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de-DE" b="1" dirty="0"/>
              <a:t>Wiedereinführung von Elementen der Selbstkostendeckung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de-DE" dirty="0"/>
              <a:t>Zuschläge für Maximalversorgung, Ausbildung usw.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de-DE" dirty="0"/>
              <a:t>Betriebswirtschaftlich auskömmliche Sicherstellungszuschläge für bedarfsnotwendige Krankenhäuser der Grund- und Regelversorgung in ländlichen Regionen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de-DE" dirty="0"/>
              <a:t>Finanzierung von best. Kosten außerhalb DRGs (Extremkostenfälle)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de-DE" dirty="0"/>
              <a:t>„Scala mobile“ für Preissteigerungen und Tariferhöhungen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de-DE" dirty="0"/>
              <a:t>Finanzierung für Vorhaltung von Behandlungskapazitäten für Notfälle und Katastrophensituationen (personelle und räumliche Ressourcen)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52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de-DE" sz="3200" dirty="0"/>
              <a:t>Minimalforderungen zu DRGs: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de-DE" b="1" dirty="0"/>
              <a:t>Personalbedarfsberechnung und Anhaltszahlen als Gegensteuerung und als Grundlage für Kalkulation </a:t>
            </a:r>
          </a:p>
          <a:p>
            <a:pPr marL="0" indent="0" eaLnBrk="1" hangingPunct="1">
              <a:spcBef>
                <a:spcPct val="30000"/>
              </a:spcBef>
              <a:buNone/>
              <a:defRPr/>
            </a:pPr>
            <a:endParaRPr lang="de-DE" dirty="0"/>
          </a:p>
          <a:p>
            <a:pPr>
              <a:spcBef>
                <a:spcPct val="30000"/>
              </a:spcBef>
              <a:defRPr/>
            </a:pPr>
            <a:r>
              <a:rPr lang="de-DE" b="1" dirty="0"/>
              <a:t>Einhaltung Steuerungsdreieck</a:t>
            </a:r>
          </a:p>
          <a:p>
            <a:pPr lvl="2"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de-DE" dirty="0"/>
              <a:t>abgeforderte Leistung</a:t>
            </a:r>
          </a:p>
          <a:p>
            <a:pPr lvl="2"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de-DE" dirty="0"/>
              <a:t>Notwendige Personalressource</a:t>
            </a:r>
          </a:p>
          <a:p>
            <a:pPr lvl="2"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de-DE" dirty="0"/>
              <a:t>Zur Verfügung gestelltes Geld</a:t>
            </a:r>
          </a:p>
          <a:p>
            <a:pPr marL="914400" lvl="2" indent="0" eaLnBrk="1" hangingPunct="1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9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Forderungen unseres Bündnisses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de-DE" dirty="0"/>
              <a:t>Krankenhäuser müssen wieder Einrichtungen der öffentlichen Daseinsfürsorge werden</a:t>
            </a:r>
          </a:p>
          <a:p>
            <a:pPr>
              <a:spcBef>
                <a:spcPts val="1800"/>
              </a:spcBef>
            </a:pPr>
            <a:r>
              <a:rPr lang="de-DE" dirty="0"/>
              <a:t>Verbot der Gewinnerzielung des Krankenhausbetriebes</a:t>
            </a:r>
          </a:p>
          <a:p>
            <a:pPr>
              <a:spcBef>
                <a:spcPts val="1800"/>
              </a:spcBef>
            </a:pPr>
            <a:r>
              <a:rPr lang="de-DE" dirty="0"/>
              <a:t>Finanzierung der für die Behandlung erforderlichen Personal- und Sachkosten mit dem Gebot der Sparsamkeit (Wirtschaftlichkeitsprüfung)</a:t>
            </a:r>
          </a:p>
          <a:p>
            <a:pPr>
              <a:spcBef>
                <a:spcPts val="1800"/>
              </a:spcBef>
            </a:pPr>
            <a:r>
              <a:rPr lang="de-DE" dirty="0"/>
              <a:t>Gesetzliche Festsetzung der Personalbemessung im Krankenhaus für alle Berufsgruppen</a:t>
            </a:r>
          </a:p>
          <a:p>
            <a:pPr>
              <a:spcBef>
                <a:spcPts val="1800"/>
              </a:spcBef>
            </a:pPr>
            <a:r>
              <a:rPr lang="de-DE" dirty="0"/>
              <a:t>Planung des Bedarfes und der Ausstattung der Krankenhäuser durch Länder, Kommunen und betroffene gesellschaftliche Gruppierungen nach den Regeln der demokratischen Beteiligung und Kontrolle</a:t>
            </a:r>
          </a:p>
          <a:p>
            <a:pPr>
              <a:spcBef>
                <a:spcPts val="1800"/>
              </a:spcBef>
            </a:pPr>
            <a:r>
              <a:rPr lang="de-DE" dirty="0"/>
              <a:t>Gesetzliche Garantie für die vollständige Übernahme der Investitionskosten der im Landeskrankenhausplan genehmigten Krankenhäuser durch die Länder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1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sz="4000" b="1" u="sng" dirty="0"/>
              <a:t>Probleme auch nach 15 Jahren DRGs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1724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de-DE" sz="2400" dirty="0"/>
              <a:t>Kompressionseffekt: leichte Fälle relativ gut bewertet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Unterfinanzierung von Kliniken mit schweren Fällen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Extremkostenfälle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Kinderversorgung immer noch unterbezahlt (Kinderonkologie: Unterdeckung von bis zu 40 %) und </a:t>
            </a:r>
            <a:r>
              <a:rPr lang="de-DE" sz="2400" dirty="0" err="1"/>
              <a:t>Kurzliegerabzüge</a:t>
            </a:r>
            <a:endParaRPr lang="de-DE" sz="2400" dirty="0"/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Palliativmedizin unterbezahlt (doppelte VWD, gleiche DRG)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Schwerstbehinderte nicht abbildbar (Beispiel: Fallkosten 121.791 Euro, Erlös vor DRG: 65.546 Euro, DRG-Erlös: 35.951)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Psych. Nebendiagnosen z.T. nicht abrechenbar</a:t>
            </a:r>
          </a:p>
          <a:p>
            <a:pPr>
              <a:spcAft>
                <a:spcPts val="600"/>
              </a:spcAft>
              <a:defRPr/>
            </a:pPr>
            <a:r>
              <a:rPr lang="de-DE" sz="2400" dirty="0"/>
              <a:t>Massive Kontrollen durch med. Dienst der Kassen (Reklamation von bis zu 30% der Fälle)</a:t>
            </a:r>
          </a:p>
          <a:p>
            <a:pPr>
              <a:lnSpc>
                <a:spcPct val="90000"/>
              </a:lnSpc>
              <a:defRPr/>
            </a:pPr>
            <a:endParaRPr lang="de-DE" sz="2400" dirty="0"/>
          </a:p>
          <a:p>
            <a:pPr lvl="1">
              <a:lnSpc>
                <a:spcPct val="90000"/>
              </a:lnSpc>
              <a:defRPr/>
            </a:pPr>
            <a:endParaRPr lang="de-DE" dirty="0"/>
          </a:p>
          <a:p>
            <a:pPr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9448800" y="5895144"/>
            <a:ext cx="2743200" cy="365125"/>
          </a:xfrm>
        </p:spPr>
        <p:txBody>
          <a:bodyPr/>
          <a:lstStyle/>
          <a:p>
            <a:pPr>
              <a:defRPr/>
            </a:pPr>
            <a:fld id="{96C42A59-BDC7-4E9F-BE00-B54221B17006}" type="slidenum">
              <a:rPr lang="de-DE" kern="0" smtClea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de-D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7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u="sng" dirty="0"/>
              <a:t>Fehlsteuerungen - 1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Verweigerung eigentlich notwendiger Leistung wg. Kosten (keine Abklärung Begleiterkrankung außerhalb DRG, verspätete Wiederaufnahme wg. Fallzusammenführung)</a:t>
            </a:r>
          </a:p>
          <a:p>
            <a:pPr eaLnBrk="1" hangingPunct="1">
              <a:defRPr/>
            </a:pPr>
            <a:r>
              <a:rPr lang="de-DE" dirty="0"/>
              <a:t>Unnötige Leistungen wg. höherem Ertrag</a:t>
            </a:r>
            <a:br>
              <a:rPr lang="de-DE" dirty="0"/>
            </a:br>
            <a:r>
              <a:rPr lang="de-DE" dirty="0"/>
              <a:t>(Hämorrhoiden, Kaiserschnitte, Appendektomien, </a:t>
            </a:r>
            <a:r>
              <a:rPr lang="de-DE" dirty="0" err="1"/>
              <a:t>Cholezystektomie</a:t>
            </a:r>
            <a:r>
              <a:rPr lang="de-DE" dirty="0"/>
              <a:t>, allg. bei Vergütungssprüngen)</a:t>
            </a:r>
          </a:p>
          <a:p>
            <a:pPr eaLnBrk="1" hangingPunct="1">
              <a:defRPr/>
            </a:pPr>
            <a:r>
              <a:rPr lang="de-DE" dirty="0"/>
              <a:t>Fallzahlsteigerungen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2A59-BDC7-4E9F-BE00-B54221B170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0358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Fehlsteuerungen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de-DE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Selektion (positiv und negativ) (Gatekeeper</a:t>
            </a:r>
          </a:p>
          <a:p>
            <a:pPr>
              <a:spcAft>
                <a:spcPts val="600"/>
              </a:spcAft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„Gesunder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Fallmix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 (betriebswirtschaftlich)</a:t>
            </a:r>
          </a:p>
          <a:p>
            <a:pPr>
              <a:spcAft>
                <a:spcPts val="600"/>
              </a:spcAft>
              <a:defRPr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Upcoding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Patienten werden kränker gemacht</a:t>
            </a:r>
          </a:p>
          <a:p>
            <a:pPr>
              <a:spcAft>
                <a:spcPts val="600"/>
              </a:spcAft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Fallsplitting (Behandlung verschiedener Erkrankungen nicht in einem stationären Aufenthalt)</a:t>
            </a:r>
          </a:p>
          <a:p>
            <a:pPr>
              <a:spcAft>
                <a:spcPts val="600"/>
              </a:spcAft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Entlassung nach betriebswirtschaftlichen Kriterien und Überwälzung von Behandlung und Kosten auf andere Einrichtungen (Reha, ambulanter Bereich)</a:t>
            </a:r>
          </a:p>
          <a:p>
            <a:pPr eaLnBrk="1" hangingPunct="1">
              <a:defRPr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5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/>
              <a:t>Ausdehnung Verwaltungstätigkeiten/Kontrolle/Konkurrenz</a:t>
            </a:r>
            <a:endParaRPr lang="de-DE" sz="3200" b="1" u="sng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71405"/>
            <a:ext cx="10515600" cy="435133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Dokumentationspflichten für Ärzte und Pflege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 err="1"/>
              <a:t>Controllingabteilungen</a:t>
            </a: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Kostenstellenrechnung, Kostenträgerrechnung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Kaufmännische Betrachtung immer dominanter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endParaRPr lang="de-DE" dirty="0"/>
          </a:p>
          <a:p>
            <a:pPr lvl="1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rgbClr val="FF0000"/>
                </a:solidFill>
              </a:rPr>
              <a:t> immer mehr Kontrolle und Konkurrenz für Beschäftigte</a:t>
            </a:r>
          </a:p>
          <a:p>
            <a:pPr lvl="1"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rgbClr val="FF0000"/>
                </a:solidFill>
              </a:rPr>
              <a:t>Spirale nach unten durch Benchmarking bundesweit und Abteilung gegen Abteilung</a:t>
            </a:r>
          </a:p>
          <a:p>
            <a:pPr lvl="1"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rgbClr val="FF0000"/>
                </a:solidFill>
              </a:rPr>
              <a:t>Jede erfolgreiche Einsparung verstärkt den Druck auf alle anderen</a:t>
            </a:r>
          </a:p>
          <a:p>
            <a:pPr marL="457200" lvl="1" indent="0">
              <a:buSzPct val="100000"/>
              <a:buNone/>
              <a:defRPr/>
            </a:pPr>
            <a:endParaRPr lang="de-DE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de-DE" dirty="0"/>
          </a:p>
          <a:p>
            <a:pPr lvl="1" eaLnBrk="1" hangingPunct="1"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42A59-BDC7-4E9F-BE00-B54221B17006}" type="slidenum">
              <a:rPr lang="de-DE" kern="0" smtClean="0">
                <a:solidFill>
                  <a:sysClr val="windowText" lastClr="000000"/>
                </a:solidFill>
              </a:rPr>
              <a:pPr>
                <a:defRPr/>
              </a:pPr>
              <a:t>6</a:t>
            </a:fld>
            <a:endParaRPr lang="de-DE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6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„Arzt schreibt die Rechnung“ </a:t>
            </a:r>
            <a:r>
              <a:rPr lang="de-DE" sz="2400" dirty="0"/>
              <a:t>(Sana-Manager)</a:t>
            </a:r>
            <a:endParaRPr lang="de-DE" sz="10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de-DE" sz="2800" dirty="0"/>
              <a:t>Erlös wird erheblich durch Kodierung beeinflusst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de-DE" sz="2800" dirty="0"/>
              <a:t>Schere im Kopf bei teuren Behandlungen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de-DE" sz="2800" dirty="0"/>
              <a:t>kaufmännisches statt medizinisch-pflegerisches Denken</a:t>
            </a:r>
            <a:br>
              <a:rPr lang="de-DE" sz="2800" dirty="0"/>
            </a:br>
            <a:r>
              <a:rPr lang="de-DE" sz="2800" dirty="0"/>
              <a:t>(</a:t>
            </a:r>
            <a:r>
              <a:rPr lang="de-DE" dirty="0"/>
              <a:t>c</a:t>
            </a:r>
            <a:r>
              <a:rPr lang="de-DE" sz="2400" dirty="0"/>
              <a:t>ash-</a:t>
            </a:r>
            <a:r>
              <a:rPr lang="de-DE" sz="2400" dirty="0" err="1"/>
              <a:t>cow</a:t>
            </a:r>
            <a:r>
              <a:rPr lang="de-DE" sz="2400" dirty="0"/>
              <a:t> und </a:t>
            </a:r>
            <a:r>
              <a:rPr lang="de-DE" sz="2400" dirty="0" err="1"/>
              <a:t>poor</a:t>
            </a:r>
            <a:r>
              <a:rPr lang="de-DE" sz="2400" dirty="0"/>
              <a:t> </a:t>
            </a:r>
            <a:r>
              <a:rPr lang="de-DE" sz="2400" dirty="0" err="1"/>
              <a:t>dog</a:t>
            </a:r>
            <a:r>
              <a:rPr lang="de-DE" sz="2400" dirty="0"/>
              <a:t>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de-DE" sz="2800" dirty="0"/>
              <a:t>Leistungsvergütung für Ärzte als finanzieller Anreiz</a:t>
            </a:r>
            <a:br>
              <a:rPr lang="de-DE" sz="2800" dirty="0"/>
            </a:br>
            <a:r>
              <a:rPr lang="de-DE" sz="2800" dirty="0"/>
              <a:t>zu kaufmännischer Optimierung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15" descr="C:\Program Files\Microsoft Office\MEDIA\OFFICE12\Bullets\j011586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3371850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638174" y="1321201"/>
            <a:ext cx="110299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Patienten müssen möglichst zwischen der unteren Grenzverweildauer (</a:t>
            </a:r>
            <a:r>
              <a:rPr lang="de-DE" altLang="de-DE" sz="24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uGV</a:t>
            </a: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 und der mittleren Verweildauer (</a:t>
            </a:r>
            <a:r>
              <a:rPr lang="de-DE" altLang="de-DE" sz="24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mVD</a:t>
            </a: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 entlassen werden.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Schwer Erkrankte  werden vermehrt zu früh entlassen, weil das Krankenhaus </a:t>
            </a:r>
            <a:b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</a:b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bis zur oberen Grenzverweildauer (</a:t>
            </a:r>
            <a:r>
              <a:rPr lang="de-DE" altLang="de-DE" sz="24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oGV</a:t>
            </a: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 kein zusätzliches Geld erhält. Die tagesgleichen Vergütungen danach reichen bei Schwerkranken in der Regel nicht aus.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Medizincontrolling beeinflusst den Behandlungsverlauf, um betriebswirtschaftliche Ziele des Krankenhausmanagements zu erreichen.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„Belegungsmanagement“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8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1684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Risikoübergang</a:t>
            </a:r>
            <a:br>
              <a:rPr lang="de-DE" dirty="0"/>
            </a:br>
            <a:r>
              <a:rPr lang="de-DE" dirty="0"/>
              <a:t>von den Kassen auf das Krankenhaus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6719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de-DE" dirty="0"/>
          </a:p>
          <a:p>
            <a:pPr>
              <a:buSzPct val="80000"/>
              <a:defRPr/>
            </a:pPr>
            <a:r>
              <a:rPr lang="de-DE" sz="3200" dirty="0"/>
              <a:t>bisher lag das Risiko des Krankheitsverlaufs bei den Kassen</a:t>
            </a:r>
          </a:p>
          <a:p>
            <a:pPr>
              <a:buSzPct val="80000"/>
              <a:buFont typeface="Wingdings" panose="05000000000000000000" pitchFamily="2" charset="2"/>
              <a:buChar char="Ø"/>
              <a:defRPr/>
            </a:pPr>
            <a:r>
              <a:rPr lang="de-DE" sz="3200" dirty="0"/>
              <a:t> jetzt liegt es zunehmend bei den Krankenhäusern</a:t>
            </a:r>
          </a:p>
          <a:p>
            <a:pPr>
              <a:buSzPct val="80000"/>
              <a:defRPr/>
            </a:pPr>
            <a:endParaRPr lang="de-DE" sz="3200" dirty="0"/>
          </a:p>
          <a:p>
            <a:pPr>
              <a:buSzPct val="80000"/>
              <a:defRPr/>
            </a:pPr>
            <a:r>
              <a:rPr lang="de-DE" sz="3200" dirty="0"/>
              <a:t>Vorfinanzierung von Innovationen durch Krankenhäuser</a:t>
            </a:r>
          </a:p>
          <a:p>
            <a:pPr>
              <a:buSzPct val="80000"/>
              <a:buFont typeface="Wingdings" panose="05000000000000000000" pitchFamily="2" charset="2"/>
              <a:buChar char="Ø"/>
              <a:defRPr/>
            </a:pPr>
            <a:r>
              <a:rPr lang="de-DE" sz="3200" dirty="0"/>
              <a:t> Neuerungen gehen erst nach Jahren in die Kalkulation ein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42A59-BDC7-4E9F-BE00-B54221B17006}" type="slidenum">
              <a:rPr lang="de-DE" kern="0" smtClean="0">
                <a:solidFill>
                  <a:sysClr val="windowText" lastClr="000000"/>
                </a:solidFill>
              </a:rPr>
              <a:pPr>
                <a:defRPr/>
              </a:pPr>
              <a:t>9</a:t>
            </a:fld>
            <a:endParaRPr lang="de-D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4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Breitbild</PresentationFormat>
  <Paragraphs>185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</vt:lpstr>
      <vt:lpstr>1_Office</vt:lpstr>
      <vt:lpstr>Ökonomisierung und Kommerzialisierung  im Gesundheitswesen:   Krankenhausfinanzierung mit Fallpauschalen</vt:lpstr>
      <vt:lpstr>Bewertung DRG-System</vt:lpstr>
      <vt:lpstr>Probleme auch nach 15 Jahren DRGs</vt:lpstr>
      <vt:lpstr>Fehlsteuerungen - 1</vt:lpstr>
      <vt:lpstr>Fehlsteuerungen - 2</vt:lpstr>
      <vt:lpstr>Ausdehnung Verwaltungstätigkeiten/Kontrolle/Konkurrenz</vt:lpstr>
      <vt:lpstr>„Arzt schreibt die Rechnung“ (Sana-Manager)</vt:lpstr>
      <vt:lpstr>„Belegungsmanagement“</vt:lpstr>
      <vt:lpstr>Risikoübergang von den Kassen auf das Krankenhaus</vt:lpstr>
      <vt:lpstr>Privatisierungstendenz</vt:lpstr>
      <vt:lpstr>Fallpauschalensystem - politische Ziele bei Einführung</vt:lpstr>
      <vt:lpstr>Wurden die politischen Ziele der DRG-Einführung erreicht?</vt:lpstr>
      <vt:lpstr>Wurden die politischen Ziele der DRG-Einführung erreicht?</vt:lpstr>
      <vt:lpstr>Schlussfolgerungen - 1</vt:lpstr>
      <vt:lpstr>Schlussfolgerungen - 2</vt:lpstr>
      <vt:lpstr>Schlussfolgerungen - 3</vt:lpstr>
      <vt:lpstr>Alternativen und Forderungen  des Bündnisses „Krankenhaus statt Fabrik“</vt:lpstr>
      <vt:lpstr>Alternativen - 1 </vt:lpstr>
      <vt:lpstr>Alternativen - 2</vt:lpstr>
      <vt:lpstr>Minimalforderungen zu DRGs:</vt:lpstr>
      <vt:lpstr>Minimalforderungen zu DRGs:</vt:lpstr>
      <vt:lpstr>Forderungen unseres Bündnisses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Ökonomisierung und Kommerzialisierung  im Gesundheitswesen:   Krankenhausfinanzierung mit Fallpauschalen</dc:title>
  <dc:creator>sch0ppes</dc:creator>
  <cp:lastModifiedBy>Stefan Schoppengerd</cp:lastModifiedBy>
  <cp:revision>4</cp:revision>
  <dcterms:created xsi:type="dcterms:W3CDTF">2019-04-24T13:23:05Z</dcterms:created>
  <dcterms:modified xsi:type="dcterms:W3CDTF">2019-05-15T13:17:14Z</dcterms:modified>
</cp:coreProperties>
</file>