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46"/>
  </p:notesMasterIdLst>
  <p:sldIdLst>
    <p:sldId id="257" r:id="rId6"/>
    <p:sldId id="549" r:id="rId7"/>
    <p:sldId id="277" r:id="rId8"/>
    <p:sldId id="302" r:id="rId9"/>
    <p:sldId id="285" r:id="rId10"/>
    <p:sldId id="313" r:id="rId11"/>
    <p:sldId id="298" r:id="rId12"/>
    <p:sldId id="515" r:id="rId13"/>
    <p:sldId id="303" r:id="rId14"/>
    <p:sldId id="304" r:id="rId15"/>
    <p:sldId id="553" r:id="rId16"/>
    <p:sldId id="504" r:id="rId17"/>
    <p:sldId id="535" r:id="rId18"/>
    <p:sldId id="554" r:id="rId19"/>
    <p:sldId id="434" r:id="rId20"/>
    <p:sldId id="264" r:id="rId21"/>
    <p:sldId id="415" r:id="rId22"/>
    <p:sldId id="555" r:id="rId23"/>
    <p:sldId id="258" r:id="rId24"/>
    <p:sldId id="556" r:id="rId25"/>
    <p:sldId id="557" r:id="rId26"/>
    <p:sldId id="449" r:id="rId27"/>
    <p:sldId id="512" r:id="rId28"/>
    <p:sldId id="548" r:id="rId29"/>
    <p:sldId id="350" r:id="rId30"/>
    <p:sldId id="451" r:id="rId31"/>
    <p:sldId id="452" r:id="rId32"/>
    <p:sldId id="550" r:id="rId33"/>
    <p:sldId id="551" r:id="rId34"/>
    <p:sldId id="552" r:id="rId35"/>
    <p:sldId id="558" r:id="rId36"/>
    <p:sldId id="559" r:id="rId37"/>
    <p:sldId id="560" r:id="rId38"/>
    <p:sldId id="429" r:id="rId39"/>
    <p:sldId id="262" r:id="rId40"/>
    <p:sldId id="456" r:id="rId41"/>
    <p:sldId id="457" r:id="rId42"/>
    <p:sldId id="509" r:id="rId43"/>
    <p:sldId id="510" r:id="rId44"/>
    <p:sldId id="430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E7A8C-E1FB-4476-B583-3693595BD82E}" v="3" dt="2018-10-14T08:49:23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1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Böhm" userId="2507687ede6d6c8d" providerId="LiveId" clId="{250E7A8C-E1FB-4476-B583-3693595BD82E}"/>
    <pc:docChg chg="custSel modSld">
      <pc:chgData name="Thomas Böhm" userId="2507687ede6d6c8d" providerId="LiveId" clId="{250E7A8C-E1FB-4476-B583-3693595BD82E}" dt="2018-10-14T09:04:32.997" v="325" actId="1076"/>
      <pc:docMkLst>
        <pc:docMk/>
      </pc:docMkLst>
      <pc:sldChg chg="addSp delSp modSp">
        <pc:chgData name="Thomas Böhm" userId="2507687ede6d6c8d" providerId="LiveId" clId="{250E7A8C-E1FB-4476-B583-3693595BD82E}" dt="2018-10-14T09:04:32.997" v="325" actId="1076"/>
        <pc:sldMkLst>
          <pc:docMk/>
          <pc:sldMk cId="3117590530" sldId="560"/>
        </pc:sldMkLst>
        <pc:spChg chg="mod">
          <ac:chgData name="Thomas Böhm" userId="2507687ede6d6c8d" providerId="LiveId" clId="{250E7A8C-E1FB-4476-B583-3693595BD82E}" dt="2018-10-14T09:04:26.700" v="323" actId="1076"/>
          <ac:spMkLst>
            <pc:docMk/>
            <pc:sldMk cId="3117590530" sldId="560"/>
            <ac:spMk id="2" creationId="{00000000-0000-0000-0000-000000000000}"/>
          </ac:spMkLst>
        </pc:spChg>
        <pc:spChg chg="add del mod">
          <ac:chgData name="Thomas Böhm" userId="2507687ede6d6c8d" providerId="LiveId" clId="{250E7A8C-E1FB-4476-B583-3693595BD82E}" dt="2018-10-14T08:49:58.521" v="7" actId="478"/>
          <ac:spMkLst>
            <pc:docMk/>
            <pc:sldMk cId="3117590530" sldId="560"/>
            <ac:spMk id="5" creationId="{A04DD91E-B6BA-485D-A51A-A4D1B0B0435B}"/>
          </ac:spMkLst>
        </pc:spChg>
        <pc:spChg chg="mod">
          <ac:chgData name="Thomas Böhm" userId="2507687ede6d6c8d" providerId="LiveId" clId="{250E7A8C-E1FB-4476-B583-3693595BD82E}" dt="2018-10-14T09:04:32.997" v="325" actId="1076"/>
          <ac:spMkLst>
            <pc:docMk/>
            <pc:sldMk cId="3117590530" sldId="560"/>
            <ac:spMk id="7" creationId="{225E3A15-D57E-4F4A-8C0D-3E62485BFB0B}"/>
          </ac:spMkLst>
        </pc:spChg>
        <pc:graphicFrameChg chg="add mod">
          <ac:chgData name="Thomas Böhm" userId="2507687ede6d6c8d" providerId="LiveId" clId="{250E7A8C-E1FB-4476-B583-3693595BD82E}" dt="2018-10-14T09:04:29.092" v="324" actId="1076"/>
          <ac:graphicFrameMkLst>
            <pc:docMk/>
            <pc:sldMk cId="3117590530" sldId="560"/>
            <ac:graphicFrameMk id="8" creationId="{A84E1CF7-0268-4717-B12B-022DC948A2FD}"/>
          </ac:graphicFrameMkLst>
        </pc:graphicFrameChg>
        <pc:picChg chg="del">
          <ac:chgData name="Thomas Böhm" userId="2507687ede6d6c8d" providerId="LiveId" clId="{250E7A8C-E1FB-4476-B583-3693595BD82E}" dt="2018-10-14T08:48:59.993" v="0" actId="478"/>
          <ac:picMkLst>
            <pc:docMk/>
            <pc:sldMk cId="3117590530" sldId="560"/>
            <ac:picMk id="6" creationId="{B838A6F8-ACB8-4C0C-8FDA-E261EE57C37E}"/>
          </ac:picMkLst>
        </pc:picChg>
      </pc:sldChg>
    </pc:docChg>
  </pc:docChgLst>
  <pc:docChgLst>
    <pc:chgData name="Thomas Böhm" userId="2507687ede6d6c8d" providerId="LiveId" clId="{0E445EEE-360D-4C55-ADB7-2B24A5834FD3}"/>
    <pc:docChg chg="undo custSel addSld delSld modSld sldOrd delMainMaster">
      <pc:chgData name="Thomas Böhm" userId="2507687ede6d6c8d" providerId="LiveId" clId="{0E445EEE-360D-4C55-ADB7-2B24A5834FD3}" dt="2018-09-13T16:14:30.788" v="7276" actId="20577"/>
      <pc:docMkLst>
        <pc:docMk/>
      </pc:docMkLst>
      <pc:sldChg chg="addSp modSp">
        <pc:chgData name="Thomas Böhm" userId="2507687ede6d6c8d" providerId="LiveId" clId="{0E445EEE-360D-4C55-ADB7-2B24A5834FD3}" dt="2018-08-24T15:38:50.285" v="4441" actId="20577"/>
        <pc:sldMkLst>
          <pc:docMk/>
          <pc:sldMk cId="1895406368" sldId="258"/>
        </pc:sldMkLst>
        <pc:spChg chg="mod">
          <ac:chgData name="Thomas Böhm" userId="2507687ede6d6c8d" providerId="LiveId" clId="{0E445EEE-360D-4C55-ADB7-2B24A5834FD3}" dt="2018-08-24T15:38:50.285" v="4441" actId="20577"/>
          <ac:spMkLst>
            <pc:docMk/>
            <pc:sldMk cId="1895406368" sldId="258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5:30:17.403" v="4221" actId="20577"/>
          <ac:spMkLst>
            <pc:docMk/>
            <pc:sldMk cId="1895406368" sldId="258"/>
            <ac:spMk id="3" creationId="{00000000-0000-0000-0000-000000000000}"/>
          </ac:spMkLst>
        </pc:spChg>
        <pc:spChg chg="add mod">
          <ac:chgData name="Thomas Böhm" userId="2507687ede6d6c8d" providerId="LiveId" clId="{0E445EEE-360D-4C55-ADB7-2B24A5834FD3}" dt="2018-08-24T15:29:05.189" v="4184"/>
          <ac:spMkLst>
            <pc:docMk/>
            <pc:sldMk cId="1895406368" sldId="258"/>
            <ac:spMk id="4" creationId="{4528DD41-25CA-42F4-9772-4BDEB1435235}"/>
          </ac:spMkLst>
        </pc:spChg>
      </pc:sldChg>
      <pc:sldChg chg="ord">
        <pc:chgData name="Thomas Böhm" userId="2507687ede6d6c8d" providerId="LiveId" clId="{0E445EEE-360D-4C55-ADB7-2B24A5834FD3}" dt="2018-08-23T14:20:36.614" v="1370"/>
        <pc:sldMkLst>
          <pc:docMk/>
          <pc:sldMk cId="3940129412" sldId="262"/>
        </pc:sldMkLst>
      </pc:sldChg>
      <pc:sldChg chg="modSp">
        <pc:chgData name="Thomas Böhm" userId="2507687ede6d6c8d" providerId="LiveId" clId="{0E445EEE-360D-4C55-ADB7-2B24A5834FD3}" dt="2018-08-24T14:39:42.410" v="2782" actId="404"/>
        <pc:sldMkLst>
          <pc:docMk/>
          <pc:sldMk cId="2999002733" sldId="264"/>
        </pc:sldMkLst>
        <pc:spChg chg="mod">
          <ac:chgData name="Thomas Böhm" userId="2507687ede6d6c8d" providerId="LiveId" clId="{0E445EEE-360D-4C55-ADB7-2B24A5834FD3}" dt="2018-08-24T14:39:42.410" v="2782" actId="404"/>
          <ac:spMkLst>
            <pc:docMk/>
            <pc:sldMk cId="2999002733" sldId="264"/>
            <ac:spMk id="5" creationId="{00000000-0000-0000-0000-000000000000}"/>
          </ac:spMkLst>
        </pc:spChg>
      </pc:sldChg>
      <pc:sldChg chg="ord">
        <pc:chgData name="Thomas Böhm" userId="2507687ede6d6c8d" providerId="LiveId" clId="{0E445EEE-360D-4C55-ADB7-2B24A5834FD3}" dt="2018-08-24T13:37:18.581" v="1592"/>
        <pc:sldMkLst>
          <pc:docMk/>
          <pc:sldMk cId="3589553412" sldId="298"/>
        </pc:sldMkLst>
      </pc:sldChg>
      <pc:sldChg chg="addSp delSp modSp ord setBg">
        <pc:chgData name="Thomas Böhm" userId="2507687ede6d6c8d" providerId="LiveId" clId="{0E445EEE-360D-4C55-ADB7-2B24A5834FD3}" dt="2018-08-24T13:49:01.358" v="1804" actId="27636"/>
        <pc:sldMkLst>
          <pc:docMk/>
          <pc:sldMk cId="1563320202" sldId="302"/>
        </pc:sldMkLst>
        <pc:spChg chg="mod">
          <ac:chgData name="Thomas Böhm" userId="2507687ede6d6c8d" providerId="LiveId" clId="{0E445EEE-360D-4C55-ADB7-2B24A5834FD3}" dt="2018-08-24T13:49:01.358" v="1804" actId="27636"/>
          <ac:spMkLst>
            <pc:docMk/>
            <pc:sldMk cId="1563320202" sldId="302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3:46:54.159" v="1788" actId="12"/>
          <ac:spMkLst>
            <pc:docMk/>
            <pc:sldMk cId="1563320202" sldId="302"/>
            <ac:spMk id="3" creationId="{00000000-0000-0000-0000-000000000000}"/>
          </ac:spMkLst>
        </pc:spChg>
        <pc:spChg chg="add del mod">
          <ac:chgData name="Thomas Böhm" userId="2507687ede6d6c8d" providerId="LiveId" clId="{0E445EEE-360D-4C55-ADB7-2B24A5834FD3}" dt="2018-08-24T13:36:51.539" v="1590"/>
          <ac:spMkLst>
            <pc:docMk/>
            <pc:sldMk cId="1563320202" sldId="302"/>
            <ac:spMk id="6" creationId="{3A9EF83D-1AAB-4348-958F-01E2F1E4FA18}"/>
          </ac:spMkLst>
        </pc:spChg>
        <pc:spChg chg="add del mod">
          <ac:chgData name="Thomas Böhm" userId="2507687ede6d6c8d" providerId="LiveId" clId="{0E445EEE-360D-4C55-ADB7-2B24A5834FD3}" dt="2018-08-24T13:36:51.539" v="1590"/>
          <ac:spMkLst>
            <pc:docMk/>
            <pc:sldMk cId="1563320202" sldId="302"/>
            <ac:spMk id="7" creationId="{789799E8-2F72-4454-9BC8-605F990DBAA8}"/>
          </ac:spMkLst>
        </pc:spChg>
        <pc:spChg chg="add del mod">
          <ac:chgData name="Thomas Böhm" userId="2507687ede6d6c8d" providerId="LiveId" clId="{0E445EEE-360D-4C55-ADB7-2B24A5834FD3}" dt="2018-08-24T13:36:51.539" v="1590"/>
          <ac:spMkLst>
            <pc:docMk/>
            <pc:sldMk cId="1563320202" sldId="302"/>
            <ac:spMk id="8" creationId="{3B229F3F-6C29-4F4D-A7D8-445396E015A4}"/>
          </ac:spMkLst>
        </pc:spChg>
        <pc:spChg chg="add del mod">
          <ac:chgData name="Thomas Böhm" userId="2507687ede6d6c8d" providerId="LiveId" clId="{0E445EEE-360D-4C55-ADB7-2B24A5834FD3}" dt="2018-08-24T13:36:51.539" v="1590"/>
          <ac:spMkLst>
            <pc:docMk/>
            <pc:sldMk cId="1563320202" sldId="302"/>
            <ac:spMk id="9" creationId="{FD1CCBEC-55ED-4A0A-A003-EEE10BA3B194}"/>
          </ac:spMkLst>
        </pc:spChg>
      </pc:sldChg>
      <pc:sldChg chg="delSp modSp modTransition setBg">
        <pc:chgData name="Thomas Böhm" userId="2507687ede6d6c8d" providerId="LiveId" clId="{0E445EEE-360D-4C55-ADB7-2B24A5834FD3}" dt="2018-08-24T14:15:33.339" v="1838"/>
        <pc:sldMkLst>
          <pc:docMk/>
          <pc:sldMk cId="3131605203" sldId="303"/>
        </pc:sldMkLst>
        <pc:spChg chg="mod">
          <ac:chgData name="Thomas Böhm" userId="2507687ede6d6c8d" providerId="LiveId" clId="{0E445EEE-360D-4C55-ADB7-2B24A5834FD3}" dt="2018-08-24T13:45:40.619" v="1736" actId="122"/>
          <ac:spMkLst>
            <pc:docMk/>
            <pc:sldMk cId="3131605203" sldId="303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3:45:45.974" v="1737" actId="1076"/>
          <ac:spMkLst>
            <pc:docMk/>
            <pc:sldMk cId="3131605203" sldId="303"/>
            <ac:spMk id="3" creationId="{00000000-0000-0000-0000-000000000000}"/>
          </ac:spMkLst>
        </pc:spChg>
        <pc:spChg chg="del">
          <ac:chgData name="Thomas Böhm" userId="2507687ede6d6c8d" providerId="LiveId" clId="{0E445EEE-360D-4C55-ADB7-2B24A5834FD3}" dt="2018-08-24T14:15:14.659" v="1837" actId="478"/>
          <ac:spMkLst>
            <pc:docMk/>
            <pc:sldMk cId="3131605203" sldId="303"/>
            <ac:spMk id="5" creationId="{00000000-0000-0000-0000-000000000000}"/>
          </ac:spMkLst>
        </pc:spChg>
      </pc:sldChg>
      <pc:sldChg chg="delSp modSp setBg">
        <pc:chgData name="Thomas Böhm" userId="2507687ede6d6c8d" providerId="LiveId" clId="{0E445EEE-360D-4C55-ADB7-2B24A5834FD3}" dt="2018-08-24T14:15:49.882" v="1840" actId="478"/>
        <pc:sldMkLst>
          <pc:docMk/>
          <pc:sldMk cId="3939771020" sldId="304"/>
        </pc:sldMkLst>
        <pc:spChg chg="mod">
          <ac:chgData name="Thomas Böhm" userId="2507687ede6d6c8d" providerId="LiveId" clId="{0E445EEE-360D-4C55-ADB7-2B24A5834FD3}" dt="2018-08-24T13:47:32.635" v="1790" actId="122"/>
          <ac:spMkLst>
            <pc:docMk/>
            <pc:sldMk cId="3939771020" sldId="304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3:48:29.737" v="1799" actId="948"/>
          <ac:spMkLst>
            <pc:docMk/>
            <pc:sldMk cId="3939771020" sldId="304"/>
            <ac:spMk id="3" creationId="{00000000-0000-0000-0000-000000000000}"/>
          </ac:spMkLst>
        </pc:spChg>
        <pc:spChg chg="del">
          <ac:chgData name="Thomas Böhm" userId="2507687ede6d6c8d" providerId="LiveId" clId="{0E445EEE-360D-4C55-ADB7-2B24A5834FD3}" dt="2018-08-24T14:15:49.882" v="1840" actId="478"/>
          <ac:spMkLst>
            <pc:docMk/>
            <pc:sldMk cId="3939771020" sldId="304"/>
            <ac:spMk id="5" creationId="{00000000-0000-0000-0000-000000000000}"/>
          </ac:spMkLst>
        </pc:spChg>
      </pc:sldChg>
      <pc:sldChg chg="modSp">
        <pc:chgData name="Thomas Böhm" userId="2507687ede6d6c8d" providerId="LiveId" clId="{0E445EEE-360D-4C55-ADB7-2B24A5834FD3}" dt="2018-08-23T13:51:20.036" v="635" actId="27636"/>
        <pc:sldMkLst>
          <pc:docMk/>
          <pc:sldMk cId="1982593257" sldId="350"/>
        </pc:sldMkLst>
        <pc:spChg chg="mod">
          <ac:chgData name="Thomas Böhm" userId="2507687ede6d6c8d" providerId="LiveId" clId="{0E445EEE-360D-4C55-ADB7-2B24A5834FD3}" dt="2018-08-23T13:51:20.036" v="635" actId="27636"/>
          <ac:spMkLst>
            <pc:docMk/>
            <pc:sldMk cId="1982593257" sldId="350"/>
            <ac:spMk id="69635" creationId="{00000000-0000-0000-0000-000000000000}"/>
          </ac:spMkLst>
        </pc:spChg>
      </pc:sldChg>
      <pc:sldChg chg="modSp">
        <pc:chgData name="Thomas Böhm" userId="2507687ede6d6c8d" providerId="LiveId" clId="{0E445EEE-360D-4C55-ADB7-2B24A5834FD3}" dt="2018-09-13T16:14:30.788" v="7276" actId="20577"/>
        <pc:sldMkLst>
          <pc:docMk/>
          <pc:sldMk cId="4254935893" sldId="415"/>
        </pc:sldMkLst>
        <pc:spChg chg="mod">
          <ac:chgData name="Thomas Böhm" userId="2507687ede6d6c8d" providerId="LiveId" clId="{0E445EEE-360D-4C55-ADB7-2B24A5834FD3}" dt="2018-09-13T16:14:30.788" v="7276" actId="20577"/>
          <ac:spMkLst>
            <pc:docMk/>
            <pc:sldMk cId="4254935893" sldId="415"/>
            <ac:spMk id="5" creationId="{00000000-0000-0000-0000-000000000000}"/>
          </ac:spMkLst>
        </pc:spChg>
      </pc:sldChg>
      <pc:sldChg chg="add del ord">
        <pc:chgData name="Thomas Böhm" userId="2507687ede6d6c8d" providerId="LiveId" clId="{0E445EEE-360D-4C55-ADB7-2B24A5834FD3}" dt="2018-08-23T14:19:47.222" v="1351"/>
        <pc:sldMkLst>
          <pc:docMk/>
          <pc:sldMk cId="1917709661" sldId="429"/>
        </pc:sldMkLst>
      </pc:sldChg>
      <pc:sldChg chg="modSp add">
        <pc:chgData name="Thomas Böhm" userId="2507687ede6d6c8d" providerId="LiveId" clId="{0E445EEE-360D-4C55-ADB7-2B24A5834FD3}" dt="2018-09-13T13:30:06.342" v="7275" actId="20577"/>
        <pc:sldMkLst>
          <pc:docMk/>
          <pc:sldMk cId="2250967893" sldId="430"/>
        </pc:sldMkLst>
        <pc:spChg chg="mod">
          <ac:chgData name="Thomas Böhm" userId="2507687ede6d6c8d" providerId="LiveId" clId="{0E445EEE-360D-4C55-ADB7-2B24A5834FD3}" dt="2018-09-13T13:30:06.342" v="7275" actId="20577"/>
          <ac:spMkLst>
            <pc:docMk/>
            <pc:sldMk cId="2250967893" sldId="430"/>
            <ac:spMk id="3" creationId="{00000000-0000-0000-0000-000000000000}"/>
          </ac:spMkLst>
        </pc:spChg>
      </pc:sldChg>
      <pc:sldChg chg="ord">
        <pc:chgData name="Thomas Böhm" userId="2507687ede6d6c8d" providerId="LiveId" clId="{0E445EEE-360D-4C55-ADB7-2B24A5834FD3}" dt="2018-08-24T14:36:30.967" v="2702"/>
        <pc:sldMkLst>
          <pc:docMk/>
          <pc:sldMk cId="150187328" sldId="434"/>
        </pc:sldMkLst>
      </pc:sldChg>
      <pc:sldChg chg="modSp">
        <pc:chgData name="Thomas Böhm" userId="2507687ede6d6c8d" providerId="LiveId" clId="{0E445EEE-360D-4C55-ADB7-2B24A5834FD3}" dt="2018-08-24T14:35:59.784" v="2700" actId="20578"/>
        <pc:sldMkLst>
          <pc:docMk/>
          <pc:sldMk cId="587751036" sldId="449"/>
        </pc:sldMkLst>
        <pc:spChg chg="mod">
          <ac:chgData name="Thomas Böhm" userId="2507687ede6d6c8d" providerId="LiveId" clId="{0E445EEE-360D-4C55-ADB7-2B24A5834FD3}" dt="2018-08-23T13:48:50.302" v="529" actId="20577"/>
          <ac:spMkLst>
            <pc:docMk/>
            <pc:sldMk cId="587751036" sldId="449"/>
            <ac:spMk id="59394" creationId="{00000000-0000-0000-0000-000000000000}"/>
          </ac:spMkLst>
        </pc:spChg>
        <pc:spChg chg="mod">
          <ac:chgData name="Thomas Böhm" userId="2507687ede6d6c8d" providerId="LiveId" clId="{0E445EEE-360D-4C55-ADB7-2B24A5834FD3}" dt="2018-08-24T14:35:59.784" v="2700" actId="20578"/>
          <ac:spMkLst>
            <pc:docMk/>
            <pc:sldMk cId="587751036" sldId="449"/>
            <ac:spMk id="59395" creationId="{00000000-0000-0000-0000-000000000000}"/>
          </ac:spMkLst>
        </pc:spChg>
      </pc:sldChg>
      <pc:sldChg chg="modSp">
        <pc:chgData name="Thomas Böhm" userId="2507687ede6d6c8d" providerId="LiveId" clId="{0E445EEE-360D-4C55-ADB7-2B24A5834FD3}" dt="2018-08-23T13:51:41.078" v="638" actId="27636"/>
        <pc:sldMkLst>
          <pc:docMk/>
          <pc:sldMk cId="2262342897" sldId="451"/>
        </pc:sldMkLst>
        <pc:spChg chg="mod">
          <ac:chgData name="Thomas Böhm" userId="2507687ede6d6c8d" providerId="LiveId" clId="{0E445EEE-360D-4C55-ADB7-2B24A5834FD3}" dt="2018-08-23T13:51:41.078" v="638" actId="27636"/>
          <ac:spMkLst>
            <pc:docMk/>
            <pc:sldMk cId="2262342897" sldId="451"/>
            <ac:spMk id="58371" creationId="{00000000-0000-0000-0000-000000000000}"/>
          </ac:spMkLst>
        </pc:spChg>
      </pc:sldChg>
      <pc:sldChg chg="add">
        <pc:chgData name="Thomas Böhm" userId="2507687ede6d6c8d" providerId="LiveId" clId="{0E445EEE-360D-4C55-ADB7-2B24A5834FD3}" dt="2018-08-23T13:28:44.912" v="1"/>
        <pc:sldMkLst>
          <pc:docMk/>
          <pc:sldMk cId="862256173" sldId="456"/>
        </pc:sldMkLst>
      </pc:sldChg>
      <pc:sldChg chg="add">
        <pc:chgData name="Thomas Böhm" userId="2507687ede6d6c8d" providerId="LiveId" clId="{0E445EEE-360D-4C55-ADB7-2B24A5834FD3}" dt="2018-08-23T13:28:44.912" v="1"/>
        <pc:sldMkLst>
          <pc:docMk/>
          <pc:sldMk cId="2189763869" sldId="457"/>
        </pc:sldMkLst>
      </pc:sldChg>
      <pc:sldChg chg="modSp modTransition">
        <pc:chgData name="Thomas Böhm" userId="2507687ede6d6c8d" providerId="LiveId" clId="{0E445EEE-360D-4C55-ADB7-2B24A5834FD3}" dt="2018-08-24T13:51:23.524" v="1809"/>
        <pc:sldMkLst>
          <pc:docMk/>
          <pc:sldMk cId="3688610960" sldId="504"/>
        </pc:sldMkLst>
        <pc:spChg chg="mod">
          <ac:chgData name="Thomas Böhm" userId="2507687ede6d6c8d" providerId="LiveId" clId="{0E445EEE-360D-4C55-ADB7-2B24A5834FD3}" dt="2018-08-24T13:50:29.468" v="1808" actId="20577"/>
          <ac:spMkLst>
            <pc:docMk/>
            <pc:sldMk cId="3688610960" sldId="504"/>
            <ac:spMk id="3" creationId="{00000000-0000-0000-0000-000000000000}"/>
          </ac:spMkLst>
        </pc:spChg>
      </pc:sldChg>
      <pc:sldChg chg="add">
        <pc:chgData name="Thomas Böhm" userId="2507687ede6d6c8d" providerId="LiveId" clId="{0E445EEE-360D-4C55-ADB7-2B24A5834FD3}" dt="2018-08-23T13:28:44.912" v="1"/>
        <pc:sldMkLst>
          <pc:docMk/>
          <pc:sldMk cId="2851592104" sldId="509"/>
        </pc:sldMkLst>
      </pc:sldChg>
      <pc:sldChg chg="add">
        <pc:chgData name="Thomas Böhm" userId="2507687ede6d6c8d" providerId="LiveId" clId="{0E445EEE-360D-4C55-ADB7-2B24A5834FD3}" dt="2018-08-23T13:28:44.912" v="1"/>
        <pc:sldMkLst>
          <pc:docMk/>
          <pc:sldMk cId="144998728" sldId="510"/>
        </pc:sldMkLst>
      </pc:sldChg>
      <pc:sldChg chg="modSp">
        <pc:chgData name="Thomas Böhm" userId="2507687ede6d6c8d" providerId="LiveId" clId="{0E445EEE-360D-4C55-ADB7-2B24A5834FD3}" dt="2018-08-23T13:57:58.898" v="887" actId="20577"/>
        <pc:sldMkLst>
          <pc:docMk/>
          <pc:sldMk cId="2870301293" sldId="512"/>
        </pc:sldMkLst>
        <pc:spChg chg="mod">
          <ac:chgData name="Thomas Böhm" userId="2507687ede6d6c8d" providerId="LiveId" clId="{0E445EEE-360D-4C55-ADB7-2B24A5834FD3}" dt="2018-08-23T13:50:04.585" v="616" actId="255"/>
          <ac:spMkLst>
            <pc:docMk/>
            <pc:sldMk cId="2870301293" sldId="512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3T13:57:58.898" v="887" actId="20577"/>
          <ac:spMkLst>
            <pc:docMk/>
            <pc:sldMk cId="2870301293" sldId="512"/>
            <ac:spMk id="59395" creationId="{00000000-0000-0000-0000-000000000000}"/>
          </ac:spMkLst>
        </pc:spChg>
      </pc:sldChg>
      <pc:sldChg chg="modSp ord">
        <pc:chgData name="Thomas Böhm" userId="2507687ede6d6c8d" providerId="LiveId" clId="{0E445EEE-360D-4C55-ADB7-2B24A5834FD3}" dt="2018-08-24T14:17:55.503" v="1877" actId="1076"/>
        <pc:sldMkLst>
          <pc:docMk/>
          <pc:sldMk cId="389670207" sldId="515"/>
        </pc:sldMkLst>
        <pc:spChg chg="mod">
          <ac:chgData name="Thomas Böhm" userId="2507687ede6d6c8d" providerId="LiveId" clId="{0E445EEE-360D-4C55-ADB7-2B24A5834FD3}" dt="2018-08-24T13:37:59.548" v="1597" actId="403"/>
          <ac:spMkLst>
            <pc:docMk/>
            <pc:sldMk cId="389670207" sldId="515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4:17:55.503" v="1877" actId="1076"/>
          <ac:spMkLst>
            <pc:docMk/>
            <pc:sldMk cId="389670207" sldId="515"/>
            <ac:spMk id="3" creationId="{00000000-0000-0000-0000-000000000000}"/>
          </ac:spMkLst>
        </pc:spChg>
      </pc:sldChg>
      <pc:sldChg chg="modTransition">
        <pc:chgData name="Thomas Böhm" userId="2507687ede6d6c8d" providerId="LiveId" clId="{0E445EEE-360D-4C55-ADB7-2B24A5834FD3}" dt="2018-08-24T13:51:23.524" v="1809"/>
        <pc:sldMkLst>
          <pc:docMk/>
          <pc:sldMk cId="2647435101" sldId="535"/>
        </pc:sldMkLst>
      </pc:sldChg>
      <pc:sldChg chg="modSp add ord">
        <pc:chgData name="Thomas Böhm" userId="2507687ede6d6c8d" providerId="LiveId" clId="{0E445EEE-360D-4C55-ADB7-2B24A5834FD3}" dt="2018-08-24T14:10:47.080" v="1831" actId="20577"/>
        <pc:sldMkLst>
          <pc:docMk/>
          <pc:sldMk cId="3274601209" sldId="548"/>
        </pc:sldMkLst>
        <pc:spChg chg="mod">
          <ac:chgData name="Thomas Böhm" userId="2507687ede6d6c8d" providerId="LiveId" clId="{0E445EEE-360D-4C55-ADB7-2B24A5834FD3}" dt="2018-08-23T13:59:22.257" v="914" actId="20577"/>
          <ac:spMkLst>
            <pc:docMk/>
            <pc:sldMk cId="3274601209" sldId="548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4:10:47.080" v="1831" actId="20577"/>
          <ac:spMkLst>
            <pc:docMk/>
            <pc:sldMk cId="3274601209" sldId="548"/>
            <ac:spMk id="59395" creationId="{00000000-0000-0000-0000-000000000000}"/>
          </ac:spMkLst>
        </pc:spChg>
      </pc:sldChg>
      <pc:sldChg chg="addSp delSp modSp ord">
        <pc:chgData name="Thomas Böhm" userId="2507687ede6d6c8d" providerId="LiveId" clId="{0E445EEE-360D-4C55-ADB7-2B24A5834FD3}" dt="2018-08-24T14:14:29.698" v="1835" actId="478"/>
        <pc:sldMkLst>
          <pc:docMk/>
          <pc:sldMk cId="1819705341" sldId="549"/>
        </pc:sldMkLst>
        <pc:spChg chg="mod">
          <ac:chgData name="Thomas Böhm" userId="2507687ede6d6c8d" providerId="LiveId" clId="{0E445EEE-360D-4C55-ADB7-2B24A5834FD3}" dt="2018-08-24T14:14:15.182" v="1834" actId="1076"/>
          <ac:spMkLst>
            <pc:docMk/>
            <pc:sldMk cId="1819705341" sldId="549"/>
            <ac:spMk id="2" creationId="{00000000-0000-0000-0000-000000000000}"/>
          </ac:spMkLst>
        </pc:spChg>
        <pc:spChg chg="add del mod">
          <ac:chgData name="Thomas Böhm" userId="2507687ede6d6c8d" providerId="LiveId" clId="{0E445EEE-360D-4C55-ADB7-2B24A5834FD3}" dt="2018-08-24T14:14:29.698" v="1835" actId="478"/>
          <ac:spMkLst>
            <pc:docMk/>
            <pc:sldMk cId="1819705341" sldId="549"/>
            <ac:spMk id="5" creationId="{47AFDCD7-4ED9-42D0-BBC8-7BD9B274D80F}"/>
          </ac:spMkLst>
        </pc:spChg>
        <pc:spChg chg="del mod">
          <ac:chgData name="Thomas Böhm" userId="2507687ede6d6c8d" providerId="LiveId" clId="{0E445EEE-360D-4C55-ADB7-2B24A5834FD3}" dt="2018-08-24T14:14:10.483" v="1833" actId="478"/>
          <ac:spMkLst>
            <pc:docMk/>
            <pc:sldMk cId="1819705341" sldId="549"/>
            <ac:spMk id="59395" creationId="{00000000-0000-0000-0000-000000000000}"/>
          </ac:spMkLst>
        </pc:spChg>
      </pc:sldChg>
      <pc:sldChg chg="modSp add">
        <pc:chgData name="Thomas Böhm" userId="2507687ede6d6c8d" providerId="LiveId" clId="{0E445EEE-360D-4C55-ADB7-2B24A5834FD3}" dt="2018-09-13T12:54:33.502" v="6053" actId="20577"/>
        <pc:sldMkLst>
          <pc:docMk/>
          <pc:sldMk cId="4070823356" sldId="550"/>
        </pc:sldMkLst>
        <pc:spChg chg="mod">
          <ac:chgData name="Thomas Böhm" userId="2507687ede6d6c8d" providerId="LiveId" clId="{0E445EEE-360D-4C55-ADB7-2B24A5834FD3}" dt="2018-09-13T12:54:33.502" v="6053" actId="20577"/>
          <ac:spMkLst>
            <pc:docMk/>
            <pc:sldMk cId="4070823356" sldId="550"/>
            <ac:spMk id="2" creationId="{00000000-0000-0000-0000-000000000000}"/>
          </ac:spMkLst>
        </pc:spChg>
      </pc:sldChg>
      <pc:sldChg chg="modSp">
        <pc:chgData name="Thomas Böhm" userId="2507687ede6d6c8d" providerId="LiveId" clId="{0E445EEE-360D-4C55-ADB7-2B24A5834FD3}" dt="2018-09-13T13:02:50.855" v="6145" actId="1076"/>
        <pc:sldMkLst>
          <pc:docMk/>
          <pc:sldMk cId="2945710742" sldId="551"/>
        </pc:sldMkLst>
        <pc:spChg chg="mod">
          <ac:chgData name="Thomas Böhm" userId="2507687ede6d6c8d" providerId="LiveId" clId="{0E445EEE-360D-4C55-ADB7-2B24A5834FD3}" dt="2018-09-13T13:02:50.855" v="6145" actId="1076"/>
          <ac:spMkLst>
            <pc:docMk/>
            <pc:sldMk cId="2945710742" sldId="551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9-13T12:55:55.326" v="6060" actId="1076"/>
          <ac:spMkLst>
            <pc:docMk/>
            <pc:sldMk cId="2945710742" sldId="551"/>
            <ac:spMk id="3" creationId="{00000000-0000-0000-0000-000000000000}"/>
          </ac:spMkLst>
        </pc:spChg>
      </pc:sldChg>
      <pc:sldChg chg="modSp add modNotesTx">
        <pc:chgData name="Thomas Böhm" userId="2507687ede6d6c8d" providerId="LiveId" clId="{0E445EEE-360D-4C55-ADB7-2B24A5834FD3}" dt="2018-08-24T16:49:26.042" v="6010" actId="20577"/>
        <pc:sldMkLst>
          <pc:docMk/>
          <pc:sldMk cId="603966940" sldId="552"/>
        </pc:sldMkLst>
        <pc:spChg chg="mod">
          <ac:chgData name="Thomas Böhm" userId="2507687ede6d6c8d" providerId="LiveId" clId="{0E445EEE-360D-4C55-ADB7-2B24A5834FD3}" dt="2018-08-24T16:19:34.551" v="5008" actId="255"/>
          <ac:spMkLst>
            <pc:docMk/>
            <pc:sldMk cId="603966940" sldId="552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6:49:07.644" v="5994" actId="20577"/>
          <ac:spMkLst>
            <pc:docMk/>
            <pc:sldMk cId="603966940" sldId="552"/>
            <ac:spMk id="3" creationId="{00000000-0000-0000-0000-000000000000}"/>
          </ac:spMkLst>
        </pc:spChg>
      </pc:sldChg>
      <pc:sldChg chg="delSp modSp add modTransition">
        <pc:chgData name="Thomas Böhm" userId="2507687ede6d6c8d" providerId="LiveId" clId="{0E445EEE-360D-4C55-ADB7-2B24A5834FD3}" dt="2018-08-24T13:51:23.524" v="1809"/>
        <pc:sldMkLst>
          <pc:docMk/>
          <pc:sldMk cId="2369786290" sldId="553"/>
        </pc:sldMkLst>
        <pc:spChg chg="mod">
          <ac:chgData name="Thomas Böhm" userId="2507687ede6d6c8d" providerId="LiveId" clId="{0E445EEE-360D-4C55-ADB7-2B24A5834FD3}" dt="2018-08-24T13:25:48.420" v="1525" actId="403"/>
          <ac:spMkLst>
            <pc:docMk/>
            <pc:sldMk cId="2369786290" sldId="553"/>
            <ac:spMk id="2" creationId="{2E90473D-D3F9-4FDC-8D3B-B5BCFD1D05B6}"/>
          </ac:spMkLst>
        </pc:spChg>
        <pc:spChg chg="del">
          <ac:chgData name="Thomas Böhm" userId="2507687ede6d6c8d" providerId="LiveId" clId="{0E445EEE-360D-4C55-ADB7-2B24A5834FD3}" dt="2018-08-24T13:21:31.369" v="1398" actId="478"/>
          <ac:spMkLst>
            <pc:docMk/>
            <pc:sldMk cId="2369786290" sldId="553"/>
            <ac:spMk id="3" creationId="{66AA77E5-EA54-4A17-8B16-79292ADDD959}"/>
          </ac:spMkLst>
        </pc:spChg>
      </pc:sldChg>
      <pc:sldChg chg="modSp add ord">
        <pc:chgData name="Thomas Böhm" userId="2507687ede6d6c8d" providerId="LiveId" clId="{0E445EEE-360D-4C55-ADB7-2B24A5834FD3}" dt="2018-08-24T13:23:59.417" v="1463"/>
        <pc:sldMkLst>
          <pc:docMk/>
          <pc:sldMk cId="3588070799" sldId="554"/>
        </pc:sldMkLst>
        <pc:spChg chg="mod">
          <ac:chgData name="Thomas Böhm" userId="2507687ede6d6c8d" providerId="LiveId" clId="{0E445EEE-360D-4C55-ADB7-2B24A5834FD3}" dt="2018-08-24T13:23:52.299" v="1462" actId="403"/>
          <ac:spMkLst>
            <pc:docMk/>
            <pc:sldMk cId="3588070799" sldId="554"/>
            <ac:spMk id="2" creationId="{2E90473D-D3F9-4FDC-8D3B-B5BCFD1D05B6}"/>
          </ac:spMkLst>
        </pc:spChg>
      </pc:sldChg>
      <pc:sldChg chg="addSp delSp modSp add">
        <pc:chgData name="Thomas Böhm" userId="2507687ede6d6c8d" providerId="LiveId" clId="{0E445EEE-360D-4C55-ADB7-2B24A5834FD3}" dt="2018-08-24T16:54:20.677" v="6050" actId="20577"/>
        <pc:sldMkLst>
          <pc:docMk/>
          <pc:sldMk cId="1228271115" sldId="555"/>
        </pc:sldMkLst>
        <pc:spChg chg="mod">
          <ac:chgData name="Thomas Böhm" userId="2507687ede6d6c8d" providerId="LiveId" clId="{0E445EEE-360D-4C55-ADB7-2B24A5834FD3}" dt="2018-08-24T14:41:11.748" v="2824" actId="20577"/>
          <ac:spMkLst>
            <pc:docMk/>
            <pc:sldMk cId="1228271115" sldId="555"/>
            <ac:spMk id="2" creationId="{00000000-0000-0000-0000-000000000000}"/>
          </ac:spMkLst>
        </pc:spChg>
        <pc:spChg chg="add del mod">
          <ac:chgData name="Thomas Böhm" userId="2507687ede6d6c8d" providerId="LiveId" clId="{0E445EEE-360D-4C55-ADB7-2B24A5834FD3}" dt="2018-08-24T14:51:59.698" v="3051"/>
          <ac:spMkLst>
            <pc:docMk/>
            <pc:sldMk cId="1228271115" sldId="555"/>
            <ac:spMk id="3" creationId="{95F02C6A-BD43-489A-9B58-66DF550E56CA}"/>
          </ac:spMkLst>
        </pc:spChg>
        <pc:spChg chg="mod">
          <ac:chgData name="Thomas Böhm" userId="2507687ede6d6c8d" providerId="LiveId" clId="{0E445EEE-360D-4C55-ADB7-2B24A5834FD3}" dt="2018-08-24T16:54:20.677" v="6050" actId="20577"/>
          <ac:spMkLst>
            <pc:docMk/>
            <pc:sldMk cId="1228271115" sldId="555"/>
            <ac:spMk id="5" creationId="{00000000-0000-0000-0000-000000000000}"/>
          </ac:spMkLst>
        </pc:spChg>
      </pc:sldChg>
      <pc:sldChg chg="modSp add">
        <pc:chgData name="Thomas Böhm" userId="2507687ede6d6c8d" providerId="LiveId" clId="{0E445EEE-360D-4C55-ADB7-2B24A5834FD3}" dt="2018-08-24T15:31:08.393" v="4235" actId="20577"/>
        <pc:sldMkLst>
          <pc:docMk/>
          <pc:sldMk cId="653262042" sldId="556"/>
        </pc:sldMkLst>
        <pc:spChg chg="mod">
          <ac:chgData name="Thomas Böhm" userId="2507687ede6d6c8d" providerId="LiveId" clId="{0E445EEE-360D-4C55-ADB7-2B24A5834FD3}" dt="2018-08-24T15:31:08.393" v="4235" actId="20577"/>
          <ac:spMkLst>
            <pc:docMk/>
            <pc:sldMk cId="653262042" sldId="556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8-24T15:14:51.549" v="4066" actId="20577"/>
          <ac:spMkLst>
            <pc:docMk/>
            <pc:sldMk cId="653262042" sldId="556"/>
            <ac:spMk id="5" creationId="{00000000-0000-0000-0000-000000000000}"/>
          </ac:spMkLst>
        </pc:spChg>
      </pc:sldChg>
      <pc:sldChg chg="modSp ord">
        <pc:chgData name="Thomas Böhm" userId="2507687ede6d6c8d" providerId="LiveId" clId="{0E445EEE-360D-4C55-ADB7-2B24A5834FD3}" dt="2018-08-24T15:39:15.740" v="4448" actId="20577"/>
        <pc:sldMkLst>
          <pc:docMk/>
          <pc:sldMk cId="648586230" sldId="557"/>
        </pc:sldMkLst>
        <pc:spChg chg="mod">
          <ac:chgData name="Thomas Böhm" userId="2507687ede6d6c8d" providerId="LiveId" clId="{0E445EEE-360D-4C55-ADB7-2B24A5834FD3}" dt="2018-08-24T15:39:15.740" v="4448" actId="20577"/>
          <ac:spMkLst>
            <pc:docMk/>
            <pc:sldMk cId="648586230" sldId="557"/>
            <ac:spMk id="2" creationId="{2E90473D-D3F9-4FDC-8D3B-B5BCFD1D05B6}"/>
          </ac:spMkLst>
        </pc:spChg>
      </pc:sldChg>
      <pc:sldChg chg="modSp add">
        <pc:chgData name="Thomas Böhm" userId="2507687ede6d6c8d" providerId="LiveId" clId="{0E445EEE-360D-4C55-ADB7-2B24A5834FD3}" dt="2018-09-13T13:10:25.104" v="6738" actId="20577"/>
        <pc:sldMkLst>
          <pc:docMk/>
          <pc:sldMk cId="2336628776" sldId="558"/>
        </pc:sldMkLst>
        <pc:spChg chg="mod">
          <ac:chgData name="Thomas Böhm" userId="2507687ede6d6c8d" providerId="LiveId" clId="{0E445EEE-360D-4C55-ADB7-2B24A5834FD3}" dt="2018-08-24T16:15:11.125" v="4902" actId="20577"/>
          <ac:spMkLst>
            <pc:docMk/>
            <pc:sldMk cId="2336628776" sldId="558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9-13T13:10:25.104" v="6738" actId="20577"/>
          <ac:spMkLst>
            <pc:docMk/>
            <pc:sldMk cId="2336628776" sldId="558"/>
            <ac:spMk id="3" creationId="{00000000-0000-0000-0000-000000000000}"/>
          </ac:spMkLst>
        </pc:spChg>
      </pc:sldChg>
      <pc:sldChg chg="modSp add">
        <pc:chgData name="Thomas Böhm" userId="2507687ede6d6c8d" providerId="LiveId" clId="{0E445EEE-360D-4C55-ADB7-2B24A5834FD3}" dt="2018-09-13T13:21:04.230" v="7008" actId="20577"/>
        <pc:sldMkLst>
          <pc:docMk/>
          <pc:sldMk cId="4212069184" sldId="559"/>
        </pc:sldMkLst>
        <pc:spChg chg="mod">
          <ac:chgData name="Thomas Böhm" userId="2507687ede6d6c8d" providerId="LiveId" clId="{0E445EEE-360D-4C55-ADB7-2B24A5834FD3}" dt="2018-09-13T13:21:04.230" v="7008" actId="20577"/>
          <ac:spMkLst>
            <pc:docMk/>
            <pc:sldMk cId="4212069184" sldId="559"/>
            <ac:spMk id="2" creationId="{00000000-0000-0000-0000-000000000000}"/>
          </ac:spMkLst>
        </pc:spChg>
        <pc:spChg chg="mod">
          <ac:chgData name="Thomas Böhm" userId="2507687ede6d6c8d" providerId="LiveId" clId="{0E445EEE-360D-4C55-ADB7-2B24A5834FD3}" dt="2018-09-13T13:20:32.096" v="6992" actId="313"/>
          <ac:spMkLst>
            <pc:docMk/>
            <pc:sldMk cId="4212069184" sldId="559"/>
            <ac:spMk id="3" creationId="{00000000-0000-0000-0000-000000000000}"/>
          </ac:spMkLst>
        </pc:spChg>
      </pc:sldChg>
      <pc:sldChg chg="addSp delSp modSp add mod setBg">
        <pc:chgData name="Thomas Böhm" userId="2507687ede6d6c8d" providerId="LiveId" clId="{0E445EEE-360D-4C55-ADB7-2B24A5834FD3}" dt="2018-09-13T13:28:29.993" v="7238" actId="1076"/>
        <pc:sldMkLst>
          <pc:docMk/>
          <pc:sldMk cId="3117590530" sldId="560"/>
        </pc:sldMkLst>
        <pc:spChg chg="mod">
          <ac:chgData name="Thomas Böhm" userId="2507687ede6d6c8d" providerId="LiveId" clId="{0E445EEE-360D-4C55-ADB7-2B24A5834FD3}" dt="2018-09-13T13:23:04.789" v="7013" actId="26606"/>
          <ac:spMkLst>
            <pc:docMk/>
            <pc:sldMk cId="3117590530" sldId="560"/>
            <ac:spMk id="2" creationId="{00000000-0000-0000-0000-000000000000}"/>
          </ac:spMkLst>
        </pc:spChg>
        <pc:spChg chg="del mod">
          <ac:chgData name="Thomas Böhm" userId="2507687ede6d6c8d" providerId="LiveId" clId="{0E445EEE-360D-4C55-ADB7-2B24A5834FD3}" dt="2018-09-13T13:22:46.913" v="7011"/>
          <ac:spMkLst>
            <pc:docMk/>
            <pc:sldMk cId="3117590530" sldId="560"/>
            <ac:spMk id="3" creationId="{00000000-0000-0000-0000-000000000000}"/>
          </ac:spMkLst>
        </pc:spChg>
        <pc:spChg chg="mod">
          <ac:chgData name="Thomas Böhm" userId="2507687ede6d6c8d" providerId="LiveId" clId="{0E445EEE-360D-4C55-ADB7-2B24A5834FD3}" dt="2018-09-13T13:23:04.789" v="7013" actId="26606"/>
          <ac:spMkLst>
            <pc:docMk/>
            <pc:sldMk cId="3117590530" sldId="560"/>
            <ac:spMk id="4" creationId="{00000000-0000-0000-0000-000000000000}"/>
          </ac:spMkLst>
        </pc:spChg>
        <pc:spChg chg="add mod">
          <ac:chgData name="Thomas Böhm" userId="2507687ede6d6c8d" providerId="LiveId" clId="{0E445EEE-360D-4C55-ADB7-2B24A5834FD3}" dt="2018-09-13T13:28:29.993" v="7238" actId="1076"/>
          <ac:spMkLst>
            <pc:docMk/>
            <pc:sldMk cId="3117590530" sldId="560"/>
            <ac:spMk id="7" creationId="{225E3A15-D57E-4F4A-8C0D-3E62485BFB0B}"/>
          </ac:spMkLst>
        </pc:spChg>
        <pc:spChg chg="add del">
          <ac:chgData name="Thomas Böhm" userId="2507687ede6d6c8d" providerId="LiveId" clId="{0E445EEE-360D-4C55-ADB7-2B24A5834FD3}" dt="2018-09-13T13:23:04.789" v="7013" actId="26606"/>
          <ac:spMkLst>
            <pc:docMk/>
            <pc:sldMk cId="3117590530" sldId="560"/>
            <ac:spMk id="11" creationId="{A4AC5506-6312-4701-8D3C-40187889A947}"/>
          </ac:spMkLst>
        </pc:spChg>
        <pc:picChg chg="add mod">
          <ac:chgData name="Thomas Böhm" userId="2507687ede6d6c8d" providerId="LiveId" clId="{0E445EEE-360D-4C55-ADB7-2B24A5834FD3}" dt="2018-09-13T13:28:25.394" v="7237" actId="1076"/>
          <ac:picMkLst>
            <pc:docMk/>
            <pc:sldMk cId="3117590530" sldId="560"/>
            <ac:picMk id="6" creationId="{B838A6F8-ACB8-4C0C-8FDA-E261EE57C37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23DC-A9C2-4DF6-B292-02448A5B7E22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B4252-94CB-40C9-AA06-EC03A9A2D1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88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D4C4F-CFFB-465D-8C32-0D3AA827B28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137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D4C4F-CFFB-465D-8C32-0D3AA827B28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6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D4C4F-CFFB-465D-8C32-0D3AA827B28A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42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4C4F-CFFB-465D-8C32-0D3AA827B2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0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Neuere Zahlen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4252-94CB-40C9-AA06-EC03A9A2D1B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30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4C4F-CFFB-465D-8C32-0D3AA827B2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3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4C4F-CFFB-465D-8C32-0D3AA827B2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39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D4C4F-CFFB-465D-8C32-0D3AA827B28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34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Noch Bewertung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4252-94CB-40C9-AA06-EC03A9A2D1B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49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B4252-94CB-40C9-AA06-EC03A9A2D1B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83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D4C4F-CFFB-465D-8C32-0D3AA827B28A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4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A89A-23F8-411C-89E4-0D8ECFF37ED8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6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2CD-1ACB-41D3-9CE4-F2A5212FD2F8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61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D91E-949E-4775-B2FC-CDA06995A016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72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D48-BD94-4047-8EA1-DF6EFB6E00E3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16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lang="de-DE" sz="3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8D88-B9D9-4611-ABF1-A2C9B778E98E}" type="datetime1">
              <a:rPr lang="de-DE" smtClean="0"/>
              <a:t>20.10.2018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4749" y="6176963"/>
            <a:ext cx="1547251" cy="67861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448800" y="5968585"/>
            <a:ext cx="2743200" cy="365125"/>
          </a:xfrm>
        </p:spPr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9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D9E-0517-42EB-9520-28C0137D4299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02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E68-5378-4D64-A614-727AA5C88F81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05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1028-3863-408B-AE29-A1C58D58133C}" type="datetime1">
              <a:rPr lang="de-DE" smtClean="0"/>
              <a:t>20.10.2018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044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A9C1-ED5F-4850-AE62-F82A591BFEA3}" type="datetime1">
              <a:rPr lang="de-DE" smtClean="0"/>
              <a:t>20.10.2018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78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EDF7-0508-40E8-AA8A-4DB85F624086}" type="datetime1">
              <a:rPr lang="de-DE" smtClean="0"/>
              <a:t>20.10.2018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4353-8C6F-42F7-9EEC-5A3C8997DDFE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2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4446-01F7-452E-AAFD-C778B177768E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79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C4E4-FBFC-4866-87A2-E942F8A30DDD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6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6657-7C4F-4EE8-9891-B57BEF909B4E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74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61C7-3730-4B74-9047-5F87BE527EE1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815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719-E964-43A0-B7DF-3503F92364F3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006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>
            <a:lvl1pPr algn="ctr">
              <a:defRPr lang="de-DE" sz="3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CD1C-D3FA-4DEF-89FF-9BDCE4705466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4749" y="6176963"/>
            <a:ext cx="1547251" cy="67861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448800" y="5968585"/>
            <a:ext cx="2743200" cy="365125"/>
          </a:xfrm>
        </p:spPr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071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4224-FADE-4D92-BC2F-B9D357BB184C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644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E4B-8CA9-4E69-A602-DB90731AB3E3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62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4DF8-95AC-4649-B456-348F03766930}" type="datetime1">
              <a:rPr lang="de-DE" smtClean="0"/>
              <a:t>20.10.2018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13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6576-D7AA-4467-B63A-E740EF3BD799}" type="datetime1">
              <a:rPr lang="de-DE" smtClean="0"/>
              <a:t>20.10.2018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739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F0D6-ACC3-4507-8090-B8F019E3330B}" type="datetime1">
              <a:rPr lang="de-DE" smtClean="0"/>
              <a:t>20.10.2018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53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FE7B-6C9C-4040-A099-FFCF38AA109A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887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18D1-CA9C-4B6A-82E6-0D1175B047B6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889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E733-55CD-4D75-A419-95117412CCCD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2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8AB-8B75-426F-8E2D-10ADC4A91E0B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126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BAC8-AAB3-47FC-918E-FE7032A11614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558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102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936427" y="6363659"/>
            <a:ext cx="1056117" cy="365125"/>
          </a:xfrm>
        </p:spPr>
        <p:txBody>
          <a:bodyPr/>
          <a:lstStyle/>
          <a:p>
            <a:r>
              <a:rPr lang="de-DE"/>
              <a:t>Th. Böhm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96533" y="6356351"/>
            <a:ext cx="685867" cy="365125"/>
          </a:xfrm>
        </p:spPr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260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664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181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74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055E-EC7F-4E84-89B1-38F4B42F2B5B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919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158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4681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210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2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Th. Böhm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392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022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861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57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6211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20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CD40-3315-4B11-B941-B85301F5B695}" type="datetime1">
              <a:rPr lang="de-DE" smtClean="0"/>
              <a:t>20.10.2018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274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97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8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54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37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72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2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E6B1-B057-49A3-8EF3-436F1D9F9346}" type="datetime1">
              <a:rPr lang="de-DE" smtClean="0"/>
              <a:t>20.10.2018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7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F58E-E8D4-49CB-8D46-F33C7EEF09D4}" type="datetime1">
              <a:rPr lang="de-DE" smtClean="0"/>
              <a:t>20.10.2018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41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2F93-CC3E-4774-84EC-8A1C5828A933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81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477E-7DEB-4918-93FE-24E49D55AF46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28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9E84-8DA5-496E-A5B6-7EDCD3730780}" type="datetime1">
              <a:rPr lang="de-DE" smtClean="0"/>
              <a:t>20.10.2018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73149" y="5811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EF94C-3EC5-4FB2-B36F-B7173D5C52C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4291CE-F7BB-4687-B4E6-8C8F84909A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44749" y="6176963"/>
            <a:ext cx="1547251" cy="6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01DE-C700-4336-B981-091AF45450AC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53718" y="5675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AB08F9-6148-4F17-9DF0-7BAF30A03D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44749" y="6176963"/>
            <a:ext cx="1547251" cy="6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4206-EB55-4407-8BE9-926151EF64A0}" type="datetime1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4106-D9F5-4DCC-B15D-428545D275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2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Th. Böhm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4F43-F875-4DDC-A304-8751A6B7BB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7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E873-DA2B-49D0-A001-82774D05A5E1}" type="datetimeFigureOut">
              <a:rPr lang="de-DE" smtClean="0"/>
              <a:t>20.10.2018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4C73-0C8B-4755-9936-BF98F02B12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16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9317" y="1249700"/>
            <a:ext cx="10972800" cy="3407376"/>
          </a:xfrm>
        </p:spPr>
        <p:txBody>
          <a:bodyPr>
            <a:normAutofit fontScale="90000"/>
          </a:bodyPr>
          <a:lstStyle/>
          <a:p>
            <a:br>
              <a:rPr lang="de-DE" sz="5300" b="1" u="sng" dirty="0">
                <a:latin typeface="+mn-lt"/>
              </a:rPr>
            </a:br>
            <a:br>
              <a:rPr lang="de-DE" sz="5300" b="1" u="sng" dirty="0">
                <a:latin typeface="+mn-lt"/>
              </a:rPr>
            </a:br>
            <a:r>
              <a:rPr lang="de-DE" sz="5300" b="1" dirty="0">
                <a:latin typeface="Calibri" panose="020F0502020204030204" pitchFamily="34" charset="0"/>
              </a:rPr>
              <a:t>Workshop II/1</a:t>
            </a:r>
            <a:br>
              <a:rPr lang="de-DE" sz="5300" b="1" dirty="0">
                <a:latin typeface="Calibri" panose="020F0502020204030204" pitchFamily="34" charset="0"/>
              </a:rPr>
            </a:br>
            <a:r>
              <a:rPr lang="de-DE" sz="5300" b="1" dirty="0">
                <a:latin typeface="Calibri" panose="020F0502020204030204" pitchFamily="34" charset="0"/>
              </a:rPr>
              <a:t>Krankenhausfinanzierung – Preise (DRGs) oder Selbstkostendeckung?</a:t>
            </a:r>
            <a:endParaRPr lang="de-DE" sz="5300" b="1" u="sng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87" y="250825"/>
            <a:ext cx="4449425" cy="1950100"/>
          </a:xfrm>
          <a:prstGeom prst="rect">
            <a:avLst/>
          </a:prstGeom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603717" y="5436972"/>
            <a:ext cx="9144000" cy="1078128"/>
          </a:xfrm>
        </p:spPr>
        <p:txBody>
          <a:bodyPr/>
          <a:lstStyle/>
          <a:p>
            <a:r>
              <a:rPr lang="de-DE" dirty="0"/>
              <a:t>Bündnis Krankenhaus statt Fabrik</a:t>
            </a:r>
          </a:p>
          <a:p>
            <a:r>
              <a:rPr lang="de-DE" dirty="0"/>
              <a:t>Stuttgart, 19.10.2018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71C468-2270-4ED3-B0FD-37B8F999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F94C-3EC5-4FB2-B36F-B7173D5C52C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u="sng" dirty="0">
                <a:latin typeface="+mn-lt"/>
              </a:rPr>
              <a:t>Monistik versus duale Finanzierung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090" y="1825625"/>
            <a:ext cx="1163647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de-DE" sz="4600" b="1" dirty="0"/>
              <a:t>Bewertung:</a:t>
            </a:r>
          </a:p>
          <a:p>
            <a:pPr lvl="1">
              <a:spcAft>
                <a:spcPts val="600"/>
              </a:spcAft>
            </a:pPr>
            <a:r>
              <a:rPr lang="de-DE" sz="4100" dirty="0">
                <a:solidFill>
                  <a:srgbClr val="FF0000"/>
                </a:solidFill>
              </a:rPr>
              <a:t>Keine gezielte Förderung von sinnvollen, notwendigen Projekten</a:t>
            </a:r>
          </a:p>
          <a:p>
            <a:pPr lvl="1">
              <a:spcAft>
                <a:spcPts val="600"/>
              </a:spcAft>
            </a:pPr>
            <a:r>
              <a:rPr lang="de-DE" sz="4100" dirty="0">
                <a:solidFill>
                  <a:srgbClr val="FF0000"/>
                </a:solidFill>
              </a:rPr>
              <a:t>Ende Landesplanung, höherer Einfluss der Kassen</a:t>
            </a:r>
          </a:p>
          <a:p>
            <a:pPr lvl="1">
              <a:spcAft>
                <a:spcPts val="600"/>
              </a:spcAft>
            </a:pPr>
            <a:r>
              <a:rPr lang="de-DE" sz="4100" dirty="0">
                <a:solidFill>
                  <a:srgbClr val="FF0000"/>
                </a:solidFill>
              </a:rPr>
              <a:t>Keine Zweckbindung</a:t>
            </a:r>
          </a:p>
          <a:p>
            <a:pPr lvl="1">
              <a:spcAft>
                <a:spcPts val="600"/>
              </a:spcAft>
            </a:pPr>
            <a:r>
              <a:rPr lang="de-DE" sz="4100" dirty="0">
                <a:solidFill>
                  <a:srgbClr val="FF0000"/>
                </a:solidFill>
              </a:rPr>
              <a:t>Verstärkung der Konkurrenz zwischen Häusern</a:t>
            </a:r>
          </a:p>
          <a:p>
            <a:pPr lvl="1">
              <a:spcAft>
                <a:spcPts val="600"/>
              </a:spcAft>
            </a:pPr>
            <a:r>
              <a:rPr lang="de-DE" sz="4100" dirty="0">
                <a:solidFill>
                  <a:srgbClr val="FF0000"/>
                </a:solidFill>
              </a:rPr>
              <a:t>Konzentrationsprozess</a:t>
            </a:r>
          </a:p>
          <a:p>
            <a:pPr lvl="1">
              <a:spcAft>
                <a:spcPts val="600"/>
              </a:spcAft>
            </a:pPr>
            <a:r>
              <a:rPr lang="de-DE" sz="4100" dirty="0">
                <a:solidFill>
                  <a:srgbClr val="FF0000"/>
                </a:solidFill>
              </a:rPr>
              <a:t>Noch weniger Bedarfssteuerung, noch mehr Marktsteuerung</a:t>
            </a:r>
          </a:p>
          <a:p>
            <a:pPr lvl="1">
              <a:spcAft>
                <a:spcPts val="600"/>
              </a:spcAft>
            </a:pPr>
            <a:r>
              <a:rPr lang="de-DE" sz="4100" dirty="0">
                <a:solidFill>
                  <a:srgbClr val="FF0000"/>
                </a:solidFill>
              </a:rPr>
              <a:t>Abhängigkeit vom Kapitalmarkt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77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0473D-D3F9-4FDC-8D3B-B5BCFD1D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300"/>
            <a:ext cx="10515600" cy="1325563"/>
          </a:xfrm>
        </p:spPr>
        <p:txBody>
          <a:bodyPr>
            <a:normAutofit/>
          </a:bodyPr>
          <a:lstStyle/>
          <a:p>
            <a:r>
              <a:rPr lang="de-DE" sz="7200" dirty="0"/>
              <a:t>Budgetdeckelung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98923D-E762-43B1-AC7F-D4FCB6C4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78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4872" y="0"/>
            <a:ext cx="8229600" cy="1143000"/>
          </a:xfrm>
        </p:spPr>
        <p:txBody>
          <a:bodyPr/>
          <a:lstStyle/>
          <a:p>
            <a:r>
              <a:rPr lang="de-DE" b="1" dirty="0">
                <a:solidFill>
                  <a:prstClr val="black"/>
                </a:solidFill>
              </a:rPr>
              <a:t>§ 71 Beitragssatzstabilität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8974" y="1436018"/>
            <a:ext cx="8568952" cy="5213176"/>
          </a:xfrm>
        </p:spPr>
        <p:txBody>
          <a:bodyPr>
            <a:noAutofit/>
          </a:bodyPr>
          <a:lstStyle/>
          <a:p>
            <a:pPr marL="342900" indent="-342900">
              <a:buAutoNum type="arabicParenBoth"/>
            </a:pPr>
            <a:r>
              <a:rPr lang="de-DE" sz="3200" dirty="0">
                <a:solidFill>
                  <a:prstClr val="black"/>
                </a:solidFill>
              </a:rPr>
              <a:t>Die Vertragspartner auf Seiten der Krankenkassen und der Leistungserbringer haben die </a:t>
            </a:r>
            <a:r>
              <a:rPr lang="de-DE" sz="3200" dirty="0">
                <a:solidFill>
                  <a:srgbClr val="FF0000"/>
                </a:solidFill>
              </a:rPr>
              <a:t>Vereinbarungen über die Vergütungen</a:t>
            </a:r>
            <a:r>
              <a:rPr lang="de-DE" sz="3200" dirty="0">
                <a:solidFill>
                  <a:prstClr val="black"/>
                </a:solidFill>
              </a:rPr>
              <a:t> nach diesem Buch so zu gestalten, dass </a:t>
            </a:r>
            <a:r>
              <a:rPr lang="de-DE" sz="3200" dirty="0">
                <a:solidFill>
                  <a:srgbClr val="FF0000"/>
                </a:solidFill>
              </a:rPr>
              <a:t>Beitragserhöhungen ausgeschlossen werden, es sei denn, die notwendige medizinische Versorgung ist auch nach Ausschöpfung von Wirtschaftlichkeitsreserven nicht zu gewährleisten (Grundsatz der Beitragssatzstabilität).  (…)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DF0D-D717-4A73-98FF-8F51B416B2D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6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de-DE" b="1" u="sng" dirty="0">
                <a:latin typeface="+mn-lt"/>
              </a:rPr>
              <a:t>KHEnt</a:t>
            </a:r>
            <a:r>
              <a:rPr lang="de-DE" dirty="0"/>
              <a:t>g</a:t>
            </a:r>
            <a:r>
              <a:rPr lang="de-DE" b="1" u="sng" dirty="0">
                <a:latin typeface="+mn-lt"/>
              </a:rPr>
              <a:t>G § 9 und 10 Die „Raten“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0087" y="1325562"/>
            <a:ext cx="11078817" cy="5353534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/>
              <a:t>Veränderungsrate:</a:t>
            </a:r>
            <a:r>
              <a:rPr lang="de-DE" dirty="0"/>
              <a:t> Steigerung Einnahmen Krankenkassen (Grundlohnsummensteigerung), wird jedes Jahr vom BMG veröffentlicht </a:t>
            </a:r>
            <a:r>
              <a:rPr lang="de-DE" dirty="0">
                <a:solidFill>
                  <a:srgbClr val="00B050"/>
                </a:solidFill>
              </a:rPr>
              <a:t>= Obergrenze</a:t>
            </a:r>
          </a:p>
          <a:p>
            <a:r>
              <a:rPr lang="de-DE" b="1" dirty="0"/>
              <a:t>Orientierungswert: </a:t>
            </a:r>
            <a:r>
              <a:rPr lang="de-DE" dirty="0"/>
              <a:t>ermittelt vom statistischen Bundesamt, ist praktisch die Preissteigerungsrate für KHs (§ 10, Abs. 6 </a:t>
            </a:r>
            <a:r>
              <a:rPr lang="de-DE" dirty="0" err="1"/>
              <a:t>KHEntgG</a:t>
            </a:r>
            <a:r>
              <a:rPr lang="de-DE" dirty="0"/>
              <a:t>)</a:t>
            </a:r>
          </a:p>
          <a:p>
            <a:r>
              <a:rPr lang="de-DE" b="1" dirty="0"/>
              <a:t>Veränderungswert:</a:t>
            </a:r>
            <a:r>
              <a:rPr lang="de-DE" dirty="0"/>
              <a:t> ausgehandelt auf Bundesebene (Selbstverwaltungspartner) = ein bestimmter Teil des Orientierungswertes auf Basis Differenz Veränderungsrate und Orientierungswert. Maximal ein Drittel der Differenz. Wenn Orientierungswert unter Veränderungsrate, gilt Veränderungsrate (§ 9 Abs. 5a </a:t>
            </a:r>
            <a:r>
              <a:rPr lang="de-DE" dirty="0" err="1"/>
              <a:t>KHEntgG</a:t>
            </a:r>
            <a:r>
              <a:rPr lang="de-DE" dirty="0"/>
              <a:t>) </a:t>
            </a:r>
            <a:r>
              <a:rPr lang="de-DE" dirty="0">
                <a:solidFill>
                  <a:srgbClr val="00B050"/>
                </a:solidFill>
              </a:rPr>
              <a:t>= neue Obergrenze</a:t>
            </a:r>
          </a:p>
          <a:p>
            <a:r>
              <a:rPr lang="de-DE" b="1" dirty="0"/>
              <a:t>Tarifrate: </a:t>
            </a:r>
            <a:r>
              <a:rPr lang="de-DE" dirty="0"/>
              <a:t>durchschnittliche Tariferhöhungen (ohne strukturelle Erhöhungen)</a:t>
            </a:r>
          </a:p>
          <a:p>
            <a:r>
              <a:rPr lang="de-DE" b="1" dirty="0"/>
              <a:t>Erhöhungsrate: </a:t>
            </a:r>
            <a:r>
              <a:rPr lang="de-DE" dirty="0"/>
              <a:t>Unterschied zwischen Veränderungswert (bzw. Veränderungsrate) und Tarifrate.</a:t>
            </a:r>
          </a:p>
          <a:p>
            <a:r>
              <a:rPr lang="de-DE" b="1" dirty="0"/>
              <a:t>anteilige Erhöhungsrate: </a:t>
            </a:r>
            <a:r>
              <a:rPr lang="de-DE" dirty="0"/>
              <a:t>33% der Erhöhungsrate (bezogen auf die Personalkosten sind das 50%). LBFW ist entsprechend zu erhöhen (auch wenn Obergrenze überschritten wird) </a:t>
            </a:r>
            <a:r>
              <a:rPr lang="de-DE" dirty="0">
                <a:solidFill>
                  <a:srgbClr val="00B050"/>
                </a:solidFill>
              </a:rPr>
              <a:t>(</a:t>
            </a:r>
            <a:r>
              <a:rPr lang="de-DE" dirty="0" err="1">
                <a:solidFill>
                  <a:srgbClr val="00B050"/>
                </a:solidFill>
              </a:rPr>
              <a:t>BPfV</a:t>
            </a:r>
            <a:r>
              <a:rPr lang="de-DE" dirty="0">
                <a:solidFill>
                  <a:srgbClr val="00B050"/>
                </a:solidFill>
              </a:rPr>
              <a:t>: 40% statt 33%)</a:t>
            </a:r>
          </a:p>
          <a:p>
            <a:r>
              <a:rPr lang="de-DE" dirty="0">
                <a:solidFill>
                  <a:srgbClr val="00B050"/>
                </a:solidFill>
              </a:rPr>
              <a:t>geplant: 100% und auch strukturelle Erhöhungen bei Pflegepersonal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88E8-88B4-4261-8FF3-C3BA3F653199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43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0473D-D3F9-4FDC-8D3B-B5BCFD1D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300"/>
            <a:ext cx="10515600" cy="1325563"/>
          </a:xfrm>
        </p:spPr>
        <p:txBody>
          <a:bodyPr>
            <a:normAutofit/>
          </a:bodyPr>
          <a:lstStyle/>
          <a:p>
            <a:r>
              <a:rPr lang="de-DE" sz="6000" dirty="0"/>
              <a:t>Preissystem DRG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98923D-E762-43B1-AC7F-D4FCB6C4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07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4400" b="1" u="sng" dirty="0"/>
              <a:t>Begriffe: Landesbasisfallwert, Preis, Erlös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415635"/>
            <a:ext cx="11569700" cy="4918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b="1" dirty="0"/>
              <a:t>Landesbasisfallwert: </a:t>
            </a:r>
            <a:r>
              <a:rPr lang="de-DE" dirty="0"/>
              <a:t>Höhe der Vergütung für das Relativgewicht 1 (wird nach politischen Vorgaben jährlich auf Länderebene zwischen Kassen und Krankenhausgesellschaft ausgehandelt) (Höhe 2018: 3499 - 3617</a:t>
            </a:r>
          </a:p>
          <a:p>
            <a:pPr lvl="0">
              <a:spcAft>
                <a:spcPts val="1200"/>
              </a:spcAft>
            </a:pPr>
            <a:r>
              <a:rPr lang="de-DE" b="1" dirty="0">
                <a:solidFill>
                  <a:prstClr val="black"/>
                </a:solidFill>
              </a:rPr>
              <a:t>Relativgewicht: </a:t>
            </a:r>
            <a:r>
              <a:rPr lang="de-DE" dirty="0">
                <a:solidFill>
                  <a:prstClr val="black"/>
                </a:solidFill>
              </a:rPr>
              <a:t>relativer Wert einer DRG (bundeseinheitlich)</a:t>
            </a:r>
          </a:p>
          <a:p>
            <a:pPr lvl="1">
              <a:defRPr/>
            </a:pPr>
            <a:r>
              <a:rPr lang="de-DE" dirty="0">
                <a:solidFill>
                  <a:prstClr val="black"/>
                </a:solidFill>
              </a:rPr>
              <a:t>z.B. Appendektomie, RG = 1,48</a:t>
            </a:r>
          </a:p>
          <a:p>
            <a:pPr lvl="1">
              <a:spcAft>
                <a:spcPts val="1200"/>
              </a:spcAft>
              <a:defRPr/>
            </a:pPr>
            <a:r>
              <a:rPr lang="de-DE" dirty="0">
                <a:solidFill>
                  <a:prstClr val="black"/>
                </a:solidFill>
              </a:rPr>
              <a:t>Z.B. A01A Lebertransplantation mit Beatmung &gt; 179 Stunden, RG = 32,718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dirty="0"/>
              <a:t>Case-Mix: Summe der Relativgewichte eines Krankenhauses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b="1" dirty="0">
                <a:solidFill>
                  <a:srgbClr val="FF0000"/>
                </a:solidFill>
              </a:rPr>
              <a:t>Fall-Erlös = Preis = Relativgewicht x LBFW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b="1" dirty="0"/>
              <a:t>KH-Budget</a:t>
            </a:r>
            <a:r>
              <a:rPr lang="de-DE" dirty="0"/>
              <a:t> = LBFW x Case-Mix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de-DE" sz="3200" dirty="0">
                <a:solidFill>
                  <a:srgbClr val="FF0000"/>
                </a:solidFill>
              </a:rPr>
              <a:t>DRGs sind Festpreise, keine Marktpreise, keine Durchschnittspreise</a:t>
            </a:r>
          </a:p>
          <a:p>
            <a:pPr>
              <a:spcAft>
                <a:spcPts val="1200"/>
              </a:spcAft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2A59-BDC7-4E9F-BE00-B54221B1700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8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333" y="-195943"/>
            <a:ext cx="10515600" cy="1325563"/>
          </a:xfrm>
        </p:spPr>
        <p:txBody>
          <a:bodyPr>
            <a:normAutofit/>
          </a:bodyPr>
          <a:lstStyle/>
          <a:p>
            <a:r>
              <a:rPr lang="de-DE" sz="4400" dirty="0"/>
              <a:t>2000 bis heute: DRGs als Preissystem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2"/>
          <p:cNvSpPr>
            <a:spLocks noGrp="1"/>
          </p:cNvSpPr>
          <p:nvPr/>
        </p:nvSpPr>
        <p:spPr>
          <a:xfrm>
            <a:off x="371733" y="1129620"/>
            <a:ext cx="11480800" cy="539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Fallpauschalen – DRGs: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einheitlicher Preis für eine bestimmte Behandlung einer bestimmten Diagnose 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Schrittweise Einführung mit finanzieller Schonphase (bis 2010)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Fortbestehen der Budgetdeckelung und von Abzügen bei Überschreitung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Gewinne/Verluste als integraler Bestandteil des „Qualitätswettbewerbs“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prstClr val="black"/>
                </a:solidFill>
                <a:latin typeface="Calibri"/>
              </a:rPr>
              <a:t>Letzte Entwicklung: </a:t>
            </a:r>
            <a:r>
              <a:rPr lang="de-DE" b="1" dirty="0">
                <a:solidFill>
                  <a:prstClr val="black"/>
                </a:solidFill>
                <a:latin typeface="Calibri"/>
              </a:rPr>
              <a:t>Qualitätsverträge, Zu- und Abschläge für Qualität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Konkurrenzkampf der Krankenhäuser untereinander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massiver Anreiz zu Kostensenkung und Leistungsausdehnung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2000" y="3197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00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4741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Ausblick: zunehmende Wettbewerbsorientierung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2"/>
          <p:cNvSpPr>
            <a:spLocks noGrp="1"/>
          </p:cNvSpPr>
          <p:nvPr/>
        </p:nvSpPr>
        <p:spPr>
          <a:xfrm>
            <a:off x="838200" y="1070526"/>
            <a:ext cx="11112500" cy="538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Einführung von Preisen auch in der Psychiatrie (PEPP – vorläufig gescheitert)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Investitionskosten als Teil der DRGs (Übergang zur sog. Monistik)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Bundeseinheitlicher Preis trotz unterschiedlicher Kosten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Selektivverträge </a:t>
            </a:r>
            <a:r>
              <a:rPr lang="de-DE" sz="2800" dirty="0">
                <a:solidFill>
                  <a:prstClr val="black"/>
                </a:solidFill>
                <a:latin typeface="Calibri"/>
              </a:rPr>
              <a:t>und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„Pay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Performance“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Staat zieht sich aus der Bedarfsplanung und Finanzierung der Krankenhäuser zurück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gibt nur noch Wettbewerbsordnung vor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Ziel: freier Wettbewerb mit (ausgehandelten) Marktpreisen </a:t>
            </a:r>
          </a:p>
          <a:p>
            <a:pPr marL="1200150" marR="0" lvl="3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93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4741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Qualitätsverträge - Selektivverträge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2"/>
          <p:cNvSpPr>
            <a:spLocks noGrp="1"/>
          </p:cNvSpPr>
          <p:nvPr/>
        </p:nvSpPr>
        <p:spPr>
          <a:xfrm>
            <a:off x="838200" y="1070526"/>
            <a:ext cx="11112500" cy="53810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571500">
              <a:spcAft>
                <a:spcPts val="600"/>
              </a:spcAft>
              <a:defRPr/>
            </a:pPr>
            <a:r>
              <a:rPr lang="de-DE" sz="4000" dirty="0">
                <a:solidFill>
                  <a:prstClr val="black"/>
                </a:solidFill>
              </a:rPr>
              <a:t>Erlaubnis von Selektivverträgen (auch mit unterschiedlicher Bezahlung) zwischen Kosten- und Leistungsträgern statt Kontrahierungszwang</a:t>
            </a:r>
          </a:p>
          <a:p>
            <a:pPr marL="514350" lvl="1" indent="-571500">
              <a:defRPr/>
            </a:pP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Bisher bei 4 Diagnosen </a:t>
            </a:r>
            <a:r>
              <a:rPr lang="de-DE" dirty="0">
                <a:solidFill>
                  <a:srgbClr val="161616"/>
                </a:solidFill>
                <a:latin typeface="&amp;quot"/>
              </a:rPr>
              <a:t>(Endoprothesen, Prävention des postoperativen Delirs, </a:t>
            </a:r>
            <a:r>
              <a:rPr lang="de-DE" dirty="0" err="1">
                <a:solidFill>
                  <a:srgbClr val="161616"/>
                </a:solidFill>
                <a:latin typeface="&amp;quot"/>
              </a:rPr>
              <a:t>Respiratorentwöhnung</a:t>
            </a:r>
            <a:r>
              <a:rPr lang="de-DE" dirty="0">
                <a:solidFill>
                  <a:srgbClr val="161616"/>
                </a:solidFill>
                <a:latin typeface="&amp;quot"/>
              </a:rPr>
              <a:t>, Versorgung schwer Behinderter)</a:t>
            </a:r>
          </a:p>
          <a:p>
            <a:pPr marL="0" lvl="1" indent="0">
              <a:buNone/>
              <a:defRPr/>
            </a:pPr>
            <a:endParaRPr lang="de-DE" dirty="0">
              <a:solidFill>
                <a:srgbClr val="161616"/>
              </a:solidFill>
              <a:latin typeface="&amp;quot"/>
            </a:endParaRPr>
          </a:p>
          <a:p>
            <a:pPr marL="514350" lvl="1" indent="-571500">
              <a:buFont typeface="Wingdings" panose="05000000000000000000" pitchFamily="2" charset="2"/>
              <a:buChar char="Ø"/>
              <a:defRPr/>
            </a:pPr>
            <a:r>
              <a:rPr lang="de-DE" sz="3800" dirty="0">
                <a:solidFill>
                  <a:srgbClr val="FF0000"/>
                </a:solidFill>
              </a:rPr>
              <a:t>Einschränkung der Planungshoheit der Länder</a:t>
            </a:r>
          </a:p>
          <a:p>
            <a:pPr marL="514350" lvl="1" indent="-571500">
              <a:buFont typeface="Wingdings" panose="05000000000000000000" pitchFamily="2" charset="2"/>
              <a:buChar char="Ø"/>
              <a:defRPr/>
            </a:pPr>
            <a:r>
              <a:rPr lang="de-DE" sz="3800" dirty="0">
                <a:solidFill>
                  <a:srgbClr val="FF0000"/>
                </a:solidFill>
              </a:rPr>
              <a:t>Verstärkung des Konkurrenzkampfes der KHs</a:t>
            </a:r>
          </a:p>
          <a:p>
            <a:pPr marL="514350" lvl="1" indent="-571500">
              <a:buFont typeface="Wingdings" panose="05000000000000000000" pitchFamily="2" charset="2"/>
              <a:buChar char="Ø"/>
              <a:defRPr/>
            </a:pPr>
            <a:r>
              <a:rPr lang="de-DE" sz="3800" dirty="0">
                <a:solidFill>
                  <a:srgbClr val="FF0000"/>
                </a:solidFill>
              </a:rPr>
              <a:t>Eigentlicher Fokus</a:t>
            </a:r>
            <a:r>
              <a:rPr lang="de-DE" sz="3800">
                <a:solidFill>
                  <a:srgbClr val="FF0000"/>
                </a:solidFill>
              </a:rPr>
              <a:t>: Marktbereinigung</a:t>
            </a:r>
          </a:p>
          <a:p>
            <a:pPr marL="514350" lvl="1" indent="-571500">
              <a:buFont typeface="Wingdings" panose="05000000000000000000" pitchFamily="2" charset="2"/>
              <a:buChar char="Ø"/>
              <a:defRPr/>
            </a:pPr>
            <a:r>
              <a:rPr lang="de-DE" sz="3800">
                <a:solidFill>
                  <a:srgbClr val="FF0000"/>
                </a:solidFill>
              </a:rPr>
              <a:t>Ziel</a:t>
            </a:r>
            <a:r>
              <a:rPr lang="de-DE" sz="3800" dirty="0">
                <a:solidFill>
                  <a:srgbClr val="FF0000"/>
                </a:solidFill>
              </a:rPr>
              <a:t>: „Einkaufsmodell der Krankenkassen“</a:t>
            </a:r>
          </a:p>
          <a:p>
            <a:pPr marL="514350" lvl="1" indent="-571500">
              <a:buFont typeface="Wingdings" panose="05000000000000000000" pitchFamily="2" charset="2"/>
              <a:buChar char="Ø"/>
              <a:defRPr/>
            </a:pPr>
            <a:endParaRPr lang="de-DE" sz="3800" dirty="0">
              <a:solidFill>
                <a:srgbClr val="FF0000"/>
              </a:solidFill>
            </a:endParaRPr>
          </a:p>
          <a:p>
            <a:pPr marL="514350" lvl="1" indent="-571500">
              <a:defRPr/>
            </a:pPr>
            <a:endParaRPr kumimoji="0" lang="de-DE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27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u="sng" dirty="0">
                <a:latin typeface="+mn-lt"/>
              </a:rPr>
              <a:t>Qualitätsbezahlung – P4P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Abschläge/Zuschläge bei schlechter und guter Leistung</a:t>
            </a:r>
            <a:endParaRPr lang="de-DE" sz="2400" dirty="0"/>
          </a:p>
          <a:p>
            <a:r>
              <a:rPr lang="de-DE" alt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</a:t>
            </a:r>
            <a:r>
              <a:rPr lang="de-DE" alt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beschließt einen Katalog von Leistungen oder Leistungsbereichen, die sich für eine qualitätsabhängige Vergütung mit Zu- und Abschlägen eignen, sowie Qualitätsziele und Qualitätsindikatoren.</a:t>
            </a: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/>
              <a:t>1 Jahr „Bewährungsfrist“ bei schlechter Leistung, dann aber für 1 Jahr doppelter Abschlag</a:t>
            </a:r>
          </a:p>
          <a:p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FF0000"/>
                </a:solidFill>
              </a:rPr>
              <a:t>Wie soll man mit weniger Geld besser werden?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28DD41-25CA-42F4-9772-4BDEB143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73579"/>
            <a:ext cx="184731" cy="354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291849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357" y="2571542"/>
            <a:ext cx="11593286" cy="1325563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Investitionskostenfinanzierung</a:t>
            </a:r>
            <a:endParaRPr lang="de-DE" sz="5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70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47417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/>
              <a:t>Probleme bei P4P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nhaltsplatzhalter 2"/>
          <p:cNvSpPr>
            <a:spLocks noGrp="1"/>
          </p:cNvSpPr>
          <p:nvPr/>
        </p:nvSpPr>
        <p:spPr>
          <a:xfrm>
            <a:off x="838200" y="1070526"/>
            <a:ext cx="11112500" cy="538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defRPr/>
            </a:pPr>
            <a:r>
              <a:rPr lang="de-DE" dirty="0">
                <a:solidFill>
                  <a:prstClr val="black"/>
                </a:solidFill>
              </a:rPr>
              <a:t>Kann man Qualität so genau messen? Sind Patienten so standardisierbar? Indikation?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Liegt eine Komplikation am Krankenhaus oder an der Vor- und Nachbehandlung oder am Krankheitsbild/Patienten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Langzeitergebnisse?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Objektive Ergebnisse, subjektives Empfingen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Wie soll die Qualität besser werden, wenn man noch weniger Geld bekommt.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Zuschläge führen zu Konkurrenzvorteilen und zu höherem Druck auf andere KHs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Erhebliche Fehlanreize Ergebnisse schönen oder schlicht fälschen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Ausweichstrategie: Patientenselektion (Weiterverlegen schwerer Fälle, Jagd nach jungen, „gesunden“ Patienten)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de-DE" sz="2400" dirty="0">
                <a:solidFill>
                  <a:prstClr val="black"/>
                </a:solidFill>
              </a:rPr>
              <a:t>Was passiert mit zusätzlichem Geld (Premiumangebote für Privatpatienten)</a:t>
            </a:r>
          </a:p>
          <a:p>
            <a:pPr marL="400050" lvl="1" indent="-457200">
              <a:defRPr/>
            </a:pPr>
            <a:endParaRPr lang="de-DE" sz="3400" dirty="0">
              <a:solidFill>
                <a:prstClr val="black"/>
              </a:solidFill>
              <a:latin typeface="Calibri"/>
            </a:endParaRPr>
          </a:p>
          <a:p>
            <a:pPr marL="400050" lvl="1" indent="-457200">
              <a:defRPr/>
            </a:pPr>
            <a:endParaRPr kumimoji="0" lang="de-DE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26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0473D-D3F9-4FDC-8D3B-B5BCFD1D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300"/>
            <a:ext cx="10515600" cy="1325563"/>
          </a:xfrm>
        </p:spPr>
        <p:txBody>
          <a:bodyPr>
            <a:normAutofit/>
          </a:bodyPr>
          <a:lstStyle/>
          <a:p>
            <a:r>
              <a:rPr lang="de-DE" sz="6000" dirty="0"/>
              <a:t>Folgen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98923D-E762-43B1-AC7F-D4FCB6C4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586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4000" b="1" u="sng" dirty="0"/>
              <a:t>Fehlsteuerungen – Auswirkungen auf Patienten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24543" y="1434684"/>
            <a:ext cx="11332028" cy="47164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de-DE" dirty="0"/>
              <a:t>Verweigerung eigentlich notwendiger Leistung wg. Kosten (keine Abklärung Begleiterkrankung außerhalb DRG, verspätete Wiederaufnahme wg. Fallzusammenführung, Fallsplitting)</a:t>
            </a:r>
          </a:p>
          <a:p>
            <a:pPr eaLnBrk="1" hangingPunct="1">
              <a:defRPr/>
            </a:pPr>
            <a:r>
              <a:rPr lang="de-DE" dirty="0"/>
              <a:t>Unnötige Leistungen wg. höherem Ertrag</a:t>
            </a:r>
            <a:br>
              <a:rPr lang="de-DE" dirty="0"/>
            </a:br>
            <a:r>
              <a:rPr lang="de-DE" dirty="0"/>
              <a:t>(Hämorrhoiden, Kaiserschnitte, Gelenkoperationen)</a:t>
            </a:r>
          </a:p>
          <a:p>
            <a:pPr eaLnBrk="1" hangingPunct="1">
              <a:defRPr/>
            </a:pPr>
            <a:r>
              <a:rPr lang="de-DE" dirty="0"/>
              <a:t>Fallzahlsteigerungen, Up-Coding</a:t>
            </a:r>
          </a:p>
          <a:p>
            <a:pPr>
              <a:defRPr/>
            </a:pPr>
            <a:r>
              <a:rPr lang="de-DE" dirty="0">
                <a:cs typeface="Arial" panose="020B0604020202020204" pitchFamily="34" charset="0"/>
              </a:rPr>
              <a:t>Selektion (positiv und negativ) (Gatekeeper)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cs typeface="Arial" panose="020B0604020202020204" pitchFamily="34" charset="0"/>
              </a:rPr>
              <a:t>Entlassung nach betriebswirtschaftlichen Kriterien und Überwälzung von Behandlung und Kosten auf andere Einrichtungen (Reha, ambulanter Bereich)</a:t>
            </a:r>
          </a:p>
          <a:p>
            <a:pPr>
              <a:spcAft>
                <a:spcPts val="600"/>
              </a:spcAft>
              <a:defRPr/>
            </a:pPr>
            <a:r>
              <a:rPr lang="de-DE" dirty="0"/>
              <a:t>Patienten werden zu Werkstücken gemacht (Beziehungsarbeit abgewertet)</a:t>
            </a:r>
          </a:p>
          <a:p>
            <a:pPr>
              <a:spcAft>
                <a:spcPts val="600"/>
              </a:spcAft>
              <a:defRPr/>
            </a:pPr>
            <a:r>
              <a:rPr lang="de-DE" dirty="0"/>
              <a:t>Schlechte Versorgung wegen Unterbesetzung, Arbeitshetze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A59-BDC7-4E9F-BE00-B54221B1700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75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10358"/>
            <a:ext cx="11593286" cy="1325563"/>
          </a:xfrm>
        </p:spPr>
        <p:txBody>
          <a:bodyPr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Fehlsteuerungen – Auswirkungen auf Beschäftigte</a:t>
            </a:r>
            <a:endParaRPr lang="de-DE" sz="34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Personalabbau, Arbeitshetze, Überlastungsanzeigen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Pflege: Belastungssteigerung um über 38% seit 1996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Lohndumping, Tarifflucht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Privatisierungs- und Outsourcing-Drohung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Dissonanzen zwischen Normen und Arbeitsalltag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Burn-out, Abstumpfung, Berufsflucht </a:t>
            </a:r>
          </a:p>
          <a:p>
            <a:pPr>
              <a:spcAft>
                <a:spcPts val="60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30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10358"/>
            <a:ext cx="11593286" cy="1325563"/>
          </a:xfrm>
        </p:spPr>
        <p:txBody>
          <a:bodyPr>
            <a:normAutofit/>
          </a:bodyPr>
          <a:lstStyle/>
          <a:p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Fehlsteuerungen – Auswirkungen auf Gesundheitswesen</a:t>
            </a:r>
            <a:endParaRPr lang="de-DE" sz="34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Krankenhaussterben (</a:t>
            </a:r>
            <a:r>
              <a:rPr lang="de-DE" dirty="0">
                <a:solidFill>
                  <a:prstClr val="black"/>
                </a:solidFill>
              </a:rPr>
              <a:t>2000 – 2016:  396 Krankenhäuser geschlossen und 70.349 Betten abgebaut)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Unterfinanzierung Hochleistungsmedizin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Gefährdung flächendeckende Versorgung</a:t>
            </a:r>
          </a:p>
          <a:p>
            <a:pPr>
              <a:spcAft>
                <a:spcPts val="600"/>
              </a:spcAft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Zunehmende Privatisierung (KH als Geschäft)</a:t>
            </a:r>
          </a:p>
          <a:p>
            <a:pPr>
              <a:spcAft>
                <a:spcPts val="600"/>
              </a:spcAft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60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1992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Schlussfolgerungen - 1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4000" b="1" dirty="0"/>
              <a:t>Bei finanzieller Steuerung (Fallpauschalen, DRGs)</a:t>
            </a:r>
            <a:br>
              <a:rPr lang="de-DE" sz="4000" b="1" dirty="0"/>
            </a:br>
            <a:r>
              <a:rPr lang="de-DE" sz="4000" b="1" dirty="0"/>
              <a:t>handelt ökonomisch rational, wer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300" b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800" dirty="0"/>
              <a:t>möglichst wenige Kosten pro Fall produziert (dann ist der Gewinn am höchsten)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3800" dirty="0"/>
              <a:t>möglichst viele Fälle behandelt, bei denen ein Gewinn sicher ist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3800" dirty="0"/>
              <a:t>möglichst vermeidet, Fälle zu behandeln, bei denen ein Verlust wahrscheinlich ist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593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4000" b="1" u="sng" dirty="0"/>
              <a:t>Schlussfolgerungen - 2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49998" y="1825625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sz="3600" dirty="0"/>
              <a:t>Finanzielle, marktwirtschaftliche Steuerung führt systematisch zu </a:t>
            </a:r>
          </a:p>
          <a:p>
            <a:pPr lvl="1" eaLnBrk="1" hangingPunct="1">
              <a:defRPr/>
            </a:pPr>
            <a:endParaRPr lang="de-DE" sz="2000" dirty="0"/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3200" dirty="0"/>
              <a:t>Unterversorgung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3200" dirty="0"/>
              <a:t>Verschwendung / Überversorgung / Fehlversorgung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3200" dirty="0"/>
              <a:t>Patientenselektion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de-DE" sz="3200" dirty="0"/>
              <a:t>Ausdifferenzierung des Angebots </a:t>
            </a:r>
            <a:br>
              <a:rPr lang="de-DE" sz="3200" dirty="0"/>
            </a:br>
            <a:r>
              <a:rPr lang="de-DE" sz="3200" dirty="0"/>
              <a:t>(= Klassenmedizin)</a:t>
            </a:r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A59-BDC7-4E9F-BE00-B54221B1700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342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b="1" u="sng" dirty="0"/>
              <a:t>Schlussfolgerungen</a:t>
            </a:r>
            <a:endParaRPr lang="de-DE" sz="3200" b="1" u="sng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de-DE" dirty="0"/>
              <a:t>Finanzielle Steuerung macht fest an kauffähiger Nachfrage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de-DE" dirty="0"/>
              <a:t>Bedarf stimmt damit nicht überein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de-DE" dirty="0"/>
              <a:t>Sozial schlechter Gestellte sind kränker, haben also höheren Bedarf, aber keine „Marktmacht“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de-DE" dirty="0"/>
              <a:t>Vertrauen geht verloren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de-DE" dirty="0"/>
              <a:t>Gesundheit wird zur Ware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de-DE" dirty="0"/>
              <a:t>Sozialsysteme als Einrichtungen der Daseinsvorsorge werden systematisch ausgehöhlt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A59-BDC7-4E9F-BE00-B54221B1700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090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85" y="2057400"/>
            <a:ext cx="10842171" cy="2432957"/>
          </a:xfrm>
        </p:spPr>
        <p:txBody>
          <a:bodyPr>
            <a:normAutofit/>
          </a:bodyPr>
          <a:lstStyle/>
          <a:p>
            <a:r>
              <a:rPr lang="de-DE" dirty="0"/>
              <a:t>Neue (andere?) Entwicklungen:</a:t>
            </a:r>
            <a:br>
              <a:rPr lang="de-DE" dirty="0"/>
            </a:br>
            <a:r>
              <a:rPr lang="de-DE" dirty="0" err="1"/>
              <a:t>Psych</a:t>
            </a:r>
            <a:r>
              <a:rPr lang="de-DE" dirty="0"/>
              <a:t>-VVG und </a:t>
            </a:r>
            <a:r>
              <a:rPr lang="de-DE" dirty="0" err="1"/>
              <a:t>PpSG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82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775" y="-148693"/>
            <a:ext cx="11220450" cy="21226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</a:pPr>
            <a:r>
              <a:rPr lang="de-DE" sz="4400" dirty="0" err="1"/>
              <a:t>Psych</a:t>
            </a:r>
            <a:r>
              <a:rPr lang="de-DE" sz="4400" dirty="0"/>
              <a:t>-VVG</a:t>
            </a:r>
            <a:r>
              <a:rPr lang="de-DE" sz="2700" dirty="0"/>
              <a:t> </a:t>
            </a:r>
            <a:r>
              <a:rPr lang="de-DE" sz="2400" u="none" dirty="0"/>
              <a:t>(Gesetzes zur Weiterentwicklung der Versorgung und der Vergütung für psychiatrische und psychosomatische Leistungen)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0" y="2006600"/>
            <a:ext cx="10985500" cy="48514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Vorher geplant: PEPP (Tagespreise für verschiedene Diagnosen mit degressiven Sätzen (Bestrafung lange VWD) und Abschaffung </a:t>
            </a:r>
            <a:r>
              <a:rPr lang="de-DE" dirty="0" err="1"/>
              <a:t>Psych</a:t>
            </a:r>
            <a:r>
              <a:rPr lang="de-DE" dirty="0"/>
              <a:t>-PV</a:t>
            </a:r>
          </a:p>
          <a:p>
            <a:r>
              <a:rPr lang="de-DE" dirty="0"/>
              <a:t>Einführung eines Krankenhausindividuellen Budgets auf Basis der Kosten</a:t>
            </a:r>
          </a:p>
          <a:p>
            <a:r>
              <a:rPr lang="de-DE" dirty="0"/>
              <a:t>Fortführung und Überarbeitung der </a:t>
            </a:r>
            <a:r>
              <a:rPr lang="de-DE" dirty="0" err="1"/>
              <a:t>Psych</a:t>
            </a:r>
            <a:r>
              <a:rPr lang="de-DE" dirty="0"/>
              <a:t>-PV</a:t>
            </a:r>
            <a:br>
              <a:rPr lang="de-DE" dirty="0"/>
            </a:br>
            <a:r>
              <a:rPr lang="de-DE" dirty="0"/>
              <a:t>Krankenhausvergleich auf Basis der PEPP-Daten im Verhältnis zu den KH-individuellen Kosten</a:t>
            </a:r>
          </a:p>
          <a:p>
            <a:r>
              <a:rPr lang="de-DE" dirty="0"/>
              <a:t>Bei Überschreitung der Durchschnittswerte können die Kassen eine Absenkung verlangen</a:t>
            </a:r>
            <a:endParaRPr lang="de-DE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FF0000"/>
                </a:solidFill>
              </a:rPr>
              <a:t> erstmals: kein weiterer Schritt Richtung noch mehr Markt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FF0000"/>
                </a:solidFill>
              </a:rPr>
              <a:t> allerdings auch Schärfung der „Folterinstrumente“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FF0000"/>
                </a:solidFill>
              </a:rPr>
              <a:t> Gefahr der Durchschnittspreise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1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Duale Krankenhausfinanzierung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766" t="42414" r="19707" b="7877"/>
          <a:stretch/>
        </p:blipFill>
        <p:spPr>
          <a:xfrm>
            <a:off x="584200" y="1685024"/>
            <a:ext cx="10518215" cy="44661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73500" y="956231"/>
            <a:ext cx="387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(bis 1985 auch Bund)</a:t>
            </a:r>
          </a:p>
        </p:txBody>
      </p:sp>
    </p:spTree>
    <p:extLst>
      <p:ext uri="{BB962C8B-B14F-4D97-AF65-F5344CB8AC3E}">
        <p14:creationId xmlns:p14="http://schemas.microsoft.com/office/powerpoint/2010/main" val="3564697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0"/>
            <a:ext cx="11220450" cy="1325563"/>
          </a:xfrm>
        </p:spPr>
        <p:txBody>
          <a:bodyPr>
            <a:normAutofit/>
          </a:bodyPr>
          <a:lstStyle/>
          <a:p>
            <a:r>
              <a:rPr lang="de-DE" sz="4400" dirty="0"/>
              <a:t>PPSG – 1 </a:t>
            </a:r>
            <a:r>
              <a:rPr lang="de-DE" sz="2800" dirty="0"/>
              <a:t>(Pflegepersonalstärkungsgesetz)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0" y="1537873"/>
            <a:ext cx="10985500" cy="4851400"/>
          </a:xfrm>
        </p:spPr>
        <p:txBody>
          <a:bodyPr>
            <a:normAutofit/>
          </a:bodyPr>
          <a:lstStyle/>
          <a:p>
            <a:pPr marL="742950" lvl="2" indent="-342900"/>
            <a:endParaRPr lang="de-DE" dirty="0"/>
          </a:p>
          <a:p>
            <a:r>
              <a:rPr lang="de-DE" dirty="0"/>
              <a:t>Für 2019: Finanzierung 100% Tarifsteigerung bei Pflege</a:t>
            </a:r>
          </a:p>
          <a:p>
            <a:r>
              <a:rPr lang="de-DE" dirty="0"/>
              <a:t>Für 2019: 100% Finanzierung aller neuen Pflegestellen</a:t>
            </a:r>
          </a:p>
          <a:p>
            <a:r>
              <a:rPr lang="de-DE" dirty="0"/>
              <a:t>Ab 2020: Pflegebudget und Ausgliederung der „Pflegepersonalkosten der Patientenversorgung“ aus DRG – Festlegung durch Kassen/DKG was genau.</a:t>
            </a:r>
          </a:p>
          <a:p>
            <a:r>
              <a:rPr lang="de-DE" dirty="0"/>
              <a:t>Gezahlt werden müssen alle Kosten der Pflege</a:t>
            </a:r>
          </a:p>
          <a:p>
            <a:r>
              <a:rPr lang="de-DE" dirty="0"/>
              <a:t>Bei übertariflicher Vergütung ist besondere Begründung notwendig</a:t>
            </a:r>
          </a:p>
          <a:p>
            <a:r>
              <a:rPr lang="de-DE" dirty="0"/>
              <a:t>Kein Anreiz mehr für Lohn-Dumper</a:t>
            </a:r>
          </a:p>
          <a:p>
            <a:r>
              <a:rPr lang="de-DE" dirty="0"/>
              <a:t>Gefahr der verstärkten Sparmaßnahmen in anderen Bereichen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966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0"/>
            <a:ext cx="11220450" cy="1325563"/>
          </a:xfrm>
        </p:spPr>
        <p:txBody>
          <a:bodyPr>
            <a:normAutofit/>
          </a:bodyPr>
          <a:lstStyle/>
          <a:p>
            <a:r>
              <a:rPr lang="de-DE" sz="4400" dirty="0"/>
              <a:t>PPSG - 2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300" y="1175657"/>
            <a:ext cx="11220450" cy="5213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u="sng" dirty="0"/>
              <a:t>Pflegelastkatalog: (ab 2020) </a:t>
            </a:r>
          </a:p>
          <a:p>
            <a:r>
              <a:rPr lang="de-DE" dirty="0"/>
              <a:t>Pflegekosten, die in den DRGs stecken, herausgerechnet und als Relativgewichte pro Tag dargestellt</a:t>
            </a:r>
          </a:p>
          <a:p>
            <a:r>
              <a:rPr lang="de-DE" dirty="0"/>
              <a:t>Dienen zur Abrechnung des Pflegebudgets mit den Kassen</a:t>
            </a:r>
          </a:p>
          <a:p>
            <a:pPr>
              <a:spcAft>
                <a:spcPts val="1200"/>
              </a:spcAft>
            </a:pPr>
            <a:r>
              <a:rPr lang="de-DE" dirty="0"/>
              <a:t>Eignen sich aber auch als Benchmark zum Vergleich der Pflegekosten der Krankenhäuser </a:t>
            </a:r>
          </a:p>
          <a:p>
            <a:pPr marL="0" indent="0">
              <a:buNone/>
            </a:pPr>
            <a:r>
              <a:rPr lang="de-DE" b="1" u="sng" dirty="0"/>
              <a:t>Pflegepersonalquotient (ab 2020)</a:t>
            </a:r>
          </a:p>
          <a:p>
            <a:r>
              <a:rPr lang="de-DE" dirty="0"/>
              <a:t>Summe der Pflegerelativgewichte im Jahr / VK Pflege</a:t>
            </a:r>
          </a:p>
          <a:p>
            <a:r>
              <a:rPr lang="de-DE" dirty="0"/>
              <a:t>Ebenfalls Benchmark geeignet</a:t>
            </a:r>
          </a:p>
          <a:p>
            <a:r>
              <a:rPr lang="de-DE" dirty="0"/>
              <a:t>Ermächtigung des BGM eine Untergrenze (pro Jahr und Haus) festzulegen</a:t>
            </a:r>
          </a:p>
          <a:p>
            <a:pPr>
              <a:spcAft>
                <a:spcPts val="1200"/>
              </a:spcAft>
            </a:pPr>
            <a:r>
              <a:rPr lang="de-DE" dirty="0"/>
              <a:t>Vereinbarung von Sanktionen durch Kassen/DKG bei Unterschreitung</a:t>
            </a:r>
          </a:p>
          <a:p>
            <a:r>
              <a:rPr lang="de-DE" b="1" u="sng" dirty="0"/>
              <a:t>Fortbestehen Untergrenzen in pflegesensitiven Bereichen (</a:t>
            </a:r>
            <a:r>
              <a:rPr lang="de-DE" b="1" u="sng" dirty="0" err="1"/>
              <a:t>PpUGV</a:t>
            </a:r>
            <a:r>
              <a:rPr lang="de-DE" b="1" u="sng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628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0"/>
            <a:ext cx="11220450" cy="1325563"/>
          </a:xfrm>
        </p:spPr>
        <p:txBody>
          <a:bodyPr>
            <a:normAutofit/>
          </a:bodyPr>
          <a:lstStyle/>
          <a:p>
            <a:r>
              <a:rPr lang="de-DE" sz="4400" dirty="0" err="1"/>
              <a:t>PpUGV</a:t>
            </a:r>
            <a:r>
              <a:rPr lang="de-DE" sz="4400" dirty="0"/>
              <a:t> - 1 </a:t>
            </a:r>
            <a:r>
              <a:rPr lang="de-DE" sz="2400" dirty="0"/>
              <a:t>(Pflegepersonaluntergrenzenverordnung)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0" y="1537873"/>
            <a:ext cx="10985500" cy="48514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Umsetzung des § 137i SGB 5 (2017 beschlossen)</a:t>
            </a:r>
          </a:p>
          <a:p>
            <a:r>
              <a:rPr lang="de-DE" dirty="0"/>
              <a:t>Verordnung, weil sich Kassen und DKG nicht auf Umsetzungsregelungen einigen konnten, gilt nur für 2019, danach wieder Verhandlungen zwischen Kassen und DKG </a:t>
            </a:r>
          </a:p>
          <a:p>
            <a:r>
              <a:rPr lang="de-DE" dirty="0"/>
              <a:t>Grundlage: Gutachten Prof. Schreyögg und Ergebnisse Expertenkommission unter Gröhe</a:t>
            </a:r>
          </a:p>
          <a:p>
            <a:r>
              <a:rPr lang="de-DE" dirty="0"/>
              <a:t>Untergrenzen nur für pflegesensitive Bereiche (Intensiv, Kardiologie, Unfallchirurgie, Geriatrie, getrennt nach Tag/Nacht)</a:t>
            </a:r>
          </a:p>
          <a:p>
            <a:r>
              <a:rPr lang="de-DE" dirty="0"/>
              <a:t>Ursprünglich geplant auch mit Pflegelastkatalog</a:t>
            </a:r>
          </a:p>
          <a:p>
            <a:r>
              <a:rPr lang="de-DE" dirty="0"/>
              <a:t>Jetzt nur einfache Kennzahlen Patienten pro Pflegekraft</a:t>
            </a:r>
          </a:p>
          <a:p>
            <a:r>
              <a:rPr lang="de-DE" dirty="0"/>
              <a:t>Zahlen beruhen auf dem „</a:t>
            </a:r>
            <a:r>
              <a:rPr lang="de-DE" dirty="0" err="1"/>
              <a:t>Quartilenansatz</a:t>
            </a:r>
            <a:r>
              <a:rPr lang="de-DE" dirty="0"/>
              <a:t>“</a:t>
            </a:r>
          </a:p>
          <a:p>
            <a:r>
              <a:rPr lang="de-DE" dirty="0"/>
              <a:t>Ermittlung durch Beratungsfirma KPMG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9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-138492"/>
            <a:ext cx="11220450" cy="1325563"/>
          </a:xfrm>
        </p:spPr>
        <p:txBody>
          <a:bodyPr>
            <a:normAutofit/>
          </a:bodyPr>
          <a:lstStyle/>
          <a:p>
            <a:r>
              <a:rPr lang="de-DE" sz="4400" dirty="0" err="1"/>
              <a:t>PpUGV</a:t>
            </a:r>
            <a:r>
              <a:rPr lang="de-DE" sz="4400" dirty="0"/>
              <a:t> - 2 </a:t>
            </a:r>
            <a:r>
              <a:rPr lang="de-DE" sz="2400" dirty="0"/>
              <a:t>(Pflegepersonaluntergrenzenverordnung)</a:t>
            </a:r>
            <a:endParaRPr lang="de-DE" sz="4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448800" y="596858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5E3A15-D57E-4F4A-8C0D-3E62485BFB0B}"/>
              </a:ext>
            </a:extLst>
          </p:cNvPr>
          <p:cNvSpPr txBox="1"/>
          <p:nvPr/>
        </p:nvSpPr>
        <p:spPr>
          <a:xfrm>
            <a:off x="368300" y="3903345"/>
            <a:ext cx="112204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Monatliche Durchschnittswerte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Je Quartal Zahl der Schichten in den UG nicht eingehalten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Übergangsfrist: bis 31.3.2019 (keine Vergütungsabschläge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Ausnahmen: kurzfristige über das übliche Maß hinausgehende Personalausfälle und starke Erhöhung der Patientenzahlen (z.B. Epidemien, Großschäden)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Gilt mindestens bis 1.1.20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Vergütungsabzüge bei Unterschreitung</a:t>
            </a:r>
          </a:p>
          <a:p>
            <a:endParaRPr lang="de-DE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84E1CF7-0268-4717-B12B-022DC948A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756138"/>
              </p:ext>
            </p:extLst>
          </p:nvPr>
        </p:nvGraphicFramePr>
        <p:xfrm>
          <a:off x="2952510" y="1187071"/>
          <a:ext cx="5699113" cy="257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3857700" imgH="1743104" progId="Excel.Sheet.12">
                  <p:embed/>
                </p:oleObj>
              </mc:Choice>
              <mc:Fallback>
                <p:oleObj name="Worksheet" r:id="rId4" imgW="3857700" imgH="1743104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4E1CF7-0268-4717-B12B-022DC948A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2510" y="1187071"/>
                        <a:ext cx="5699113" cy="2575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590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00" y="26011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Alternativen</a:t>
            </a:r>
            <a:br>
              <a:rPr lang="de-DE" dirty="0"/>
            </a:br>
            <a:r>
              <a:rPr lang="de-DE" dirty="0"/>
              <a:t>und</a:t>
            </a:r>
            <a:br>
              <a:rPr lang="de-DE" dirty="0"/>
            </a:br>
            <a:r>
              <a:rPr lang="de-DE" dirty="0"/>
              <a:t>Forderungen </a:t>
            </a:r>
            <a:br>
              <a:rPr lang="de-DE" dirty="0"/>
            </a:br>
            <a:r>
              <a:rPr lang="de-DE" dirty="0"/>
              <a:t>des Bündnisses</a:t>
            </a:r>
            <a:br>
              <a:rPr lang="de-DE" dirty="0"/>
            </a:br>
            <a:r>
              <a:rPr lang="de-DE" dirty="0"/>
              <a:t>„Krankenhaus statt Fabrik“</a:t>
            </a:r>
          </a:p>
        </p:txBody>
      </p:sp>
    </p:spTree>
    <p:extLst>
      <p:ext uri="{BB962C8B-B14F-4D97-AF65-F5344CB8AC3E}">
        <p14:creationId xmlns:p14="http://schemas.microsoft.com/office/powerpoint/2010/main" val="1917709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0"/>
            <a:ext cx="11220450" cy="1325563"/>
          </a:xfrm>
        </p:spPr>
        <p:txBody>
          <a:bodyPr>
            <a:normAutofit/>
          </a:bodyPr>
          <a:lstStyle/>
          <a:p>
            <a:r>
              <a:rPr lang="de-DE" sz="4400" dirty="0"/>
              <a:t>1970-1985: Selbstkostendeckung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0" y="1537873"/>
            <a:ext cx="10985500" cy="4851400"/>
          </a:xfrm>
        </p:spPr>
        <p:txBody>
          <a:bodyPr>
            <a:normAutofit fontScale="85000" lnSpcReduction="20000"/>
          </a:bodyPr>
          <a:lstStyle/>
          <a:p>
            <a:pPr marL="285750" lvl="1" indent="-284400">
              <a:lnSpc>
                <a:spcPct val="100000"/>
              </a:lnSpc>
              <a:spcBef>
                <a:spcPts val="1200"/>
              </a:spcBef>
            </a:pPr>
            <a:r>
              <a:rPr lang="de-DE" sz="3000" dirty="0"/>
              <a:t>bedarfsorientierte Krankenhausplanung durch Bundesländer (Sozialstaatsgebot des GG)</a:t>
            </a:r>
            <a:endParaRPr lang="de-DE" sz="3000" i="1" dirty="0"/>
          </a:p>
          <a:p>
            <a:pPr marL="285750" lvl="1" indent="-284400">
              <a:lnSpc>
                <a:spcPct val="100000"/>
              </a:lnSpc>
              <a:spcBef>
                <a:spcPts val="1200"/>
              </a:spcBef>
            </a:pPr>
            <a:r>
              <a:rPr lang="de-DE" sz="3000" b="1" dirty="0"/>
              <a:t>Selbstkostendeckungsprinzip: </a:t>
            </a:r>
            <a:r>
              <a:rPr lang="de-DE" sz="3000" dirty="0"/>
              <a:t>Verpflichtung der Kassen zur Finanzierung der betriebsnotwendigen Selbstkosten von bedarfsgerechten, wirtschaftlich arbeitenden Krankenhäusern</a:t>
            </a:r>
          </a:p>
          <a:p>
            <a:pPr marL="285750" lvl="1" indent="-284400">
              <a:spcBef>
                <a:spcPts val="1200"/>
              </a:spcBef>
            </a:pPr>
            <a:r>
              <a:rPr lang="de-DE" sz="3000" dirty="0"/>
              <a:t>Tagespflegesätze nur als Abrechnungseinheit (Abschlagszahlungen)</a:t>
            </a:r>
          </a:p>
          <a:p>
            <a:pPr marL="285750" lvl="1" indent="-284400">
              <a:spcBef>
                <a:spcPts val="1200"/>
              </a:spcBef>
            </a:pPr>
            <a:r>
              <a:rPr lang="de-DE" sz="3000" dirty="0"/>
              <a:t>Spitzabrechnung am Jahresende mit Gewinn-/ Verlustausgleich</a:t>
            </a:r>
          </a:p>
          <a:p>
            <a:pPr marL="285750" lvl="1" indent="-284400">
              <a:spcBef>
                <a:spcPts val="1200"/>
              </a:spcBef>
              <a:spcAft>
                <a:spcPts val="1200"/>
              </a:spcAft>
            </a:pPr>
            <a:r>
              <a:rPr lang="de-DE" sz="3000" dirty="0"/>
              <a:t>Verbot Gewinne zu machen</a:t>
            </a:r>
            <a:endParaRPr lang="de-DE" sz="2600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de-DE" sz="3300" dirty="0">
                <a:solidFill>
                  <a:srgbClr val="FF0000"/>
                </a:solidFill>
              </a:rPr>
              <a:t>kein Anreiz zu VWD-Verlängerung und Kostensenkung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de-DE" sz="3300" dirty="0">
                <a:solidFill>
                  <a:srgbClr val="FF0000"/>
                </a:solidFill>
              </a:rPr>
              <a:t>kein „Selbstbedienungsladen“, weil Kassen das Recht zur „Prüfung der Wirtschaftlichkeit“ hatten</a:t>
            </a:r>
          </a:p>
          <a:p>
            <a:pPr marL="742950" lvl="2" indent="-342900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29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200" b="1" u="sng" dirty="0"/>
              <a:t>Alternativen - 1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DE" b="1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de-DE" b="1" dirty="0"/>
              <a:t>Steuerung der Solidarsysteme über Regelungen, Vorgaben, Aushandlungsprozesse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dirty="0"/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de-DE" dirty="0"/>
              <a:t>Regionale Ermittlung des Bedarfs (Kommunen, Kassen, Leistungserbringer, Gewerkschaften, Patientenvertretung)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de-DE" dirty="0"/>
              <a:t>Festlegung der notwendigen Versorgungseinrichtungen, Zulassung und Qualitätskontrolle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de-DE" dirty="0"/>
              <a:t>Zuweisung der notwendigen Mittel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A59-BDC7-4E9F-BE00-B54221B1700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256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200" b="1" u="sng" dirty="0"/>
              <a:t>Alternativen - 2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48850"/>
            <a:ext cx="10515600" cy="435133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b="1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/>
              <a:t>Trennung der Leistungserbringung von der Bezahlung der Leistungserbringer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Vergütung der notwendigen und wirtschaftlich erbrachten Kosten der Krankenhäuser</a:t>
            </a:r>
          </a:p>
          <a:p>
            <a:pPr marL="457200" lvl="1" indent="0">
              <a:buNone/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Verbot von Bonuszahlungen an leitende Ärzte/Ärztinnen für die Erfüllung betriebswirtschaftlicher Ziele</a:t>
            </a:r>
          </a:p>
          <a:p>
            <a:pPr marL="457200" lvl="1" indent="0">
              <a:buNone/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Festgehalt auch für niedergelassene Ärzte/Ärztinnen</a:t>
            </a:r>
          </a:p>
          <a:p>
            <a:pPr lvl="1">
              <a:buNone/>
              <a:defRPr/>
            </a:pPr>
            <a:endParaRPr lang="de-DE" dirty="0"/>
          </a:p>
          <a:p>
            <a:pPr lvl="1" eaLnBrk="1" hangingPunct="1">
              <a:lnSpc>
                <a:spcPct val="90000"/>
              </a:lnSpc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A59-BDC7-4E9F-BE00-B54221B1700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763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de-DE" sz="3200" dirty="0"/>
              <a:t>Minimalforderungen zu DRGs: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de-DE" b="1" dirty="0"/>
              <a:t>Wiedereinführung von Elementen der Selbstkostendeckung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de-DE" dirty="0"/>
              <a:t>Zuschläge für Maximalversorgung, Ausbildung usw.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de-DE" dirty="0"/>
              <a:t>Betriebswirtschaftlich auskömmliche Sicherstellungszuschläge für bedarfsnotwendige Krankenhäuser der Grund- und Regelversorgung in ländlichen Regionen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de-DE" dirty="0"/>
              <a:t>Finanzierung von best. Kosten außerhalb DRGs (Extremkostenfälle)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de-DE" dirty="0"/>
              <a:t>„Scala mobile“ für Preissteigerungen und Tariferhöhungen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de-DE" dirty="0"/>
              <a:t>Finanzierung für Vorhaltung von Behandlungskapazitäten für Notfälle und Katastrophensituationen (personelle und räumliche Ressourcen)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A59-BDC7-4E9F-BE00-B54221B1700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592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de-DE" sz="3200" dirty="0"/>
              <a:t>Minimalforderungen zu DRGs: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de-DE" b="1" dirty="0"/>
              <a:t>Personalbedarfsberechnung und Anhaltszahlen als Gegensteuerung und als Grundlage für Kalkulation </a:t>
            </a:r>
          </a:p>
          <a:p>
            <a:pPr marL="0" indent="0" eaLnBrk="1" hangingPunct="1">
              <a:spcBef>
                <a:spcPct val="30000"/>
              </a:spcBef>
              <a:buNone/>
              <a:defRPr/>
            </a:pPr>
            <a:endParaRPr lang="de-DE" dirty="0"/>
          </a:p>
          <a:p>
            <a:pPr>
              <a:spcBef>
                <a:spcPct val="30000"/>
              </a:spcBef>
              <a:defRPr/>
            </a:pPr>
            <a:r>
              <a:rPr lang="de-DE" b="1" dirty="0"/>
              <a:t>Einhaltung Steuerungsdreieck</a:t>
            </a:r>
          </a:p>
          <a:p>
            <a:pPr lvl="2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de-DE" dirty="0"/>
              <a:t>abgeforderte Leistung</a:t>
            </a:r>
          </a:p>
          <a:p>
            <a:pPr lvl="2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de-DE" dirty="0"/>
              <a:t>Notwendige Personalressource</a:t>
            </a:r>
          </a:p>
          <a:p>
            <a:pPr lvl="2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de-DE" dirty="0"/>
              <a:t>Zur Verfügung gestelltes Geld</a:t>
            </a:r>
          </a:p>
          <a:p>
            <a:pPr marL="914400" lvl="2" indent="0" eaLnBrk="1" hangingPunct="1">
              <a:spcBef>
                <a:spcPct val="30000"/>
              </a:spcBef>
              <a:buNone/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2A59-BDC7-4E9F-BE00-B54221B1700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9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548" y="0"/>
            <a:ext cx="10766323" cy="1143000"/>
          </a:xfrm>
        </p:spPr>
        <p:txBody>
          <a:bodyPr>
            <a:normAutofit/>
          </a:bodyPr>
          <a:lstStyle/>
          <a:p>
            <a:r>
              <a:rPr lang="de-DE" b="1" u="sng" dirty="0"/>
              <a:t>Entwicklung Investitionskostenfinanzierung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66063" y="1444007"/>
            <a:ext cx="8285400" cy="518457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de-DE" dirty="0"/>
              <a:t>Bis 1972 gab es die Monistik</a:t>
            </a:r>
          </a:p>
          <a:p>
            <a:pPr>
              <a:spcAft>
                <a:spcPts val="1200"/>
              </a:spcAft>
            </a:pPr>
            <a:r>
              <a:rPr lang="de-DE" dirty="0"/>
              <a:t>Ergebnis war ein Förderstau von 3,2 Mrd. DM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 Argument „mit Monistik wäre alles besser“ stimmt historisch nicht</a:t>
            </a:r>
          </a:p>
          <a:p>
            <a:pPr>
              <a:spcAft>
                <a:spcPts val="1200"/>
              </a:spcAft>
            </a:pPr>
            <a:r>
              <a:rPr lang="de-DE" dirty="0"/>
              <a:t>1985 Ausstieg des Bundes</a:t>
            </a:r>
          </a:p>
          <a:p>
            <a:pPr>
              <a:spcAft>
                <a:spcPts val="1200"/>
              </a:spcAft>
            </a:pPr>
            <a:r>
              <a:rPr lang="de-DE" dirty="0">
                <a:solidFill>
                  <a:srgbClr val="FF0000"/>
                </a:solidFill>
              </a:rPr>
              <a:t>2009 wurde klammheimlich die Grundlage für die Integration der Investitionen in die DRGs gelegt (KHRG)</a:t>
            </a:r>
          </a:p>
          <a:p>
            <a:pPr>
              <a:spcAft>
                <a:spcPts val="1200"/>
              </a:spcAft>
            </a:pPr>
            <a:r>
              <a:rPr lang="de-DE" dirty="0"/>
              <a:t>Diverse Länder planen die Einführung der „</a:t>
            </a:r>
            <a:r>
              <a:rPr lang="de-DE" dirty="0" err="1"/>
              <a:t>Invest</a:t>
            </a:r>
            <a:r>
              <a:rPr lang="de-DE" dirty="0"/>
              <a:t>-DRGs“. Hessen und Berlin haben damit begonnen.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Mischform: Geld kommt von Ländern, Verteilung aber nach DRG-Logik, Einzelförderung fällt ganz weg oder wird eingeschränkt</a:t>
            </a:r>
          </a:p>
          <a:p>
            <a:r>
              <a:rPr lang="de-DE" dirty="0"/>
              <a:t>KHSG (2015): Krankenkassen müssen Strukturfond zur Hälfte zahlen (500 Mio.) und bekommen dafür Vetorecht bei Verwendung der Mittel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t>Th. Böhm</a:t>
            </a:r>
            <a:endParaRPr lang="de-D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320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Forderungen unseres Bündnisses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de-DE" dirty="0"/>
              <a:t>Weg mit den DRGs</a:t>
            </a:r>
          </a:p>
          <a:p>
            <a:pPr>
              <a:spcBef>
                <a:spcPts val="1800"/>
              </a:spcBef>
            </a:pPr>
            <a:r>
              <a:rPr lang="de-DE" dirty="0"/>
              <a:t>Krankenhäuser müssen wieder Einrichtungen der öffentlichen Daseinsfürsorge werden</a:t>
            </a:r>
          </a:p>
          <a:p>
            <a:pPr>
              <a:spcBef>
                <a:spcPts val="1800"/>
              </a:spcBef>
            </a:pPr>
            <a:r>
              <a:rPr lang="de-DE" dirty="0"/>
              <a:t>Verbot der Gewinnerzielung </a:t>
            </a:r>
            <a:r>
              <a:rPr lang="de-DE"/>
              <a:t>im Krankenhaus</a:t>
            </a:r>
          </a:p>
          <a:p>
            <a:pPr>
              <a:spcBef>
                <a:spcPts val="1800"/>
              </a:spcBef>
            </a:pPr>
            <a:r>
              <a:rPr lang="de-DE" dirty="0"/>
              <a:t>Finanzierung der für die Behandlung erforderlichen Personal- und Sachkosten mit dem Gebot der Sparsamkeit (Wirtschaftlichkeitsprüfung)</a:t>
            </a:r>
          </a:p>
          <a:p>
            <a:pPr>
              <a:spcBef>
                <a:spcPts val="1800"/>
              </a:spcBef>
            </a:pPr>
            <a:r>
              <a:rPr lang="de-DE" dirty="0"/>
              <a:t>Gesetzliche Festsetzung der Personalbemessung im Krankenhaus für alle Berufsgruppen</a:t>
            </a:r>
          </a:p>
          <a:p>
            <a:pPr>
              <a:spcBef>
                <a:spcPts val="1800"/>
              </a:spcBef>
            </a:pPr>
            <a:r>
              <a:rPr lang="de-DE" dirty="0"/>
              <a:t>Planung des Bedarfes und der Ausstattung der Krankenhäuser durch Länder, Kommunen und betroffene gesellschaftliche Gruppierungen nach den Regeln der demokratischen Beteiligung und Kontrolle</a:t>
            </a:r>
          </a:p>
          <a:p>
            <a:pPr>
              <a:spcBef>
                <a:spcPts val="1800"/>
              </a:spcBef>
            </a:pPr>
            <a:r>
              <a:rPr lang="de-DE" dirty="0"/>
              <a:t>Gesetzliche Garantie für die vollständige Übernahme der Investitionskosten der im Landeskrankenhausplan genehmigten Krankenhäuser durch die Länder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C4106-D9F5-4DCC-B15D-428545D275B1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9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605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3200" dirty="0"/>
              <a:t>Rückzug des Staates aus der Daseinsvorsorge</a:t>
            </a:r>
            <a:br>
              <a:rPr lang="de-DE" sz="3200" dirty="0"/>
            </a:br>
            <a:r>
              <a:rPr lang="de-DE" sz="2000" u="none" dirty="0"/>
              <a:t>KH-Investitionsförderung der Länder - bezogen auf das BIP und nominal</a:t>
            </a:r>
            <a:br>
              <a:rPr lang="de-DE" sz="2000" u="none" dirty="0"/>
            </a:br>
            <a:r>
              <a:rPr lang="de-DE" sz="2000" b="0" u="none" dirty="0"/>
              <a:t>(Quelle: DKG-Bestandsaufnahme 08/2015)</a:t>
            </a:r>
            <a:endParaRPr lang="de-DE" sz="3200" b="0" u="non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930" r="-1323" b="12528"/>
          <a:stretch/>
        </p:blipFill>
        <p:spPr>
          <a:xfrm>
            <a:off x="1270000" y="1651000"/>
            <a:ext cx="9804400" cy="49657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5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8F67A-EC46-CE46-B2B5-A1AB6D81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 Mio. = 20 Pflegestellen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4780B8-A153-D442-B950-95BD80E7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C4106-D9F5-4DCC-B15D-428545D275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09180FAF-7D7C-472D-9C07-30DABC7D2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25" y="1825625"/>
            <a:ext cx="58523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3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068" y="-197365"/>
            <a:ext cx="11413864" cy="1325563"/>
          </a:xfrm>
        </p:spPr>
        <p:txBody>
          <a:bodyPr/>
          <a:lstStyle/>
          <a:p>
            <a:pPr algn="ctr"/>
            <a:r>
              <a:rPr lang="de-DE" b="1" dirty="0"/>
              <a:t>Verhältnis Pauschalförderung/Einzelförderung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168" y="937233"/>
            <a:ext cx="6027868" cy="561008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AACF4-3D0E-4178-BB0A-038E9FACBFB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5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18102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KHG § 10 Entwicklungsauftrag zur Reform der Investitionsfinanzierung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2490" y="2495833"/>
            <a:ext cx="9047019" cy="5256585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AutoNum type="arabicParenBoth"/>
            </a:pPr>
            <a:r>
              <a:rPr lang="de-DE" dirty="0"/>
              <a:t>Für in den Krankenhausplan eines Landes aufgenommene Krankenhäuser (…) wird eine Investitionsförderung durch leistungsorientierte Investitionspauschalen ermöglicht.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i="1" dirty="0">
                <a:solidFill>
                  <a:srgbClr val="FF0000"/>
                </a:solidFill>
              </a:rPr>
              <a:t>Investitionsfallwerte auf Landesebene</a:t>
            </a:r>
            <a:r>
              <a:rPr lang="de-DE" i="1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i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i="1" dirty="0">
                <a:solidFill>
                  <a:srgbClr val="FF0000"/>
                </a:solidFill>
              </a:rPr>
              <a:t>bundeseinheitliche Investitionsbewertungsrelationen ermittelt durch DRG-</a:t>
            </a:r>
            <a:r>
              <a:rPr lang="de-DE" i="1" dirty="0" err="1">
                <a:solidFill>
                  <a:srgbClr val="FF0000"/>
                </a:solidFill>
              </a:rPr>
              <a:t>Insitut</a:t>
            </a:r>
            <a:r>
              <a:rPr lang="de-DE" i="1" dirty="0">
                <a:solidFill>
                  <a:srgbClr val="FF0000"/>
                </a:solidFill>
              </a:rPr>
              <a:t> (</a:t>
            </a:r>
            <a:r>
              <a:rPr lang="de-DE" i="1" dirty="0" err="1">
                <a:solidFill>
                  <a:srgbClr val="FF0000"/>
                </a:solidFill>
              </a:rPr>
              <a:t>IneK</a:t>
            </a:r>
            <a:r>
              <a:rPr lang="de-DE" i="1" dirty="0">
                <a:solidFill>
                  <a:srgbClr val="FF0000"/>
                </a:solidFill>
              </a:rPr>
              <a:t>)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7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de-DE" b="1" dirty="0">
                <a:latin typeface="+mn-lt"/>
              </a:rPr>
              <a:t>Wie funktioniert Integration der Investitionen in die DRGs? (KHG § 10)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53328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de-DE" dirty="0"/>
              <a:t>Kalkulationskrankenhäuser (2014: 44!, Ba-</a:t>
            </a:r>
            <a:r>
              <a:rPr lang="de-DE" dirty="0" err="1"/>
              <a:t>Wü</a:t>
            </a:r>
            <a:r>
              <a:rPr lang="de-DE" dirty="0"/>
              <a:t>: 2)ermitteln gesamte Investitionskosten</a:t>
            </a:r>
          </a:p>
          <a:p>
            <a:pPr lvl="1"/>
            <a:r>
              <a:rPr lang="de-DE" dirty="0"/>
              <a:t>Daraus werden die jährlichen Abschreibungen errechnet</a:t>
            </a:r>
          </a:p>
          <a:p>
            <a:pPr lvl="1"/>
            <a:r>
              <a:rPr lang="de-DE" dirty="0"/>
              <a:t>Abschreibung werden entweder direkt (MRT, OP-Stunden) oder nach Verteilern (Pflegetage, usw.)den Patienten zugeordnet</a:t>
            </a:r>
          </a:p>
          <a:p>
            <a:pPr lvl="1"/>
            <a:r>
              <a:rPr lang="de-DE" dirty="0"/>
              <a:t>Investitionskosten pro DRG werden errechnet</a:t>
            </a:r>
          </a:p>
          <a:p>
            <a:pPr lvl="1"/>
            <a:r>
              <a:rPr lang="de-DE" dirty="0"/>
              <a:t>Durchschnittliche IK pro Patient bundesweit wird errechnet.</a:t>
            </a:r>
          </a:p>
          <a:p>
            <a:pPr lvl="1"/>
            <a:r>
              <a:rPr lang="de-DE" dirty="0"/>
              <a:t>IK jeder DRG / durchschnittliche IK = Investitionsbewertungsrelationen (IBR) - werden neben DRGs ausgewiesen</a:t>
            </a:r>
          </a:p>
          <a:p>
            <a:pPr lvl="1"/>
            <a:r>
              <a:rPr lang="de-DE" dirty="0"/>
              <a:t>Ab 2015 gibt es IBR-Katalog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4F43-F875-4DDC-A304-8751A6B7BB1B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60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Microsoft Office PowerPoint</Application>
  <PresentationFormat>Breitbild</PresentationFormat>
  <Paragraphs>290</Paragraphs>
  <Slides>40</Slides>
  <Notes>11</Notes>
  <HiddenSlides>16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51" baseType="lpstr">
      <vt:lpstr>&amp;quot</vt:lpstr>
      <vt:lpstr>Arial</vt:lpstr>
      <vt:lpstr>Calibri</vt:lpstr>
      <vt:lpstr>Calibri Light</vt:lpstr>
      <vt:lpstr>Wingdings</vt:lpstr>
      <vt:lpstr>Office</vt:lpstr>
      <vt:lpstr>1_Office</vt:lpstr>
      <vt:lpstr>2_Office</vt:lpstr>
      <vt:lpstr>Larissa</vt:lpstr>
      <vt:lpstr>Office Theme</vt:lpstr>
      <vt:lpstr>Worksheet</vt:lpstr>
      <vt:lpstr>  Workshop II/1 Krankenhausfinanzierung – Preise (DRGs) oder Selbstkostendeckung?</vt:lpstr>
      <vt:lpstr>Investitionskostenfinanzierung</vt:lpstr>
      <vt:lpstr>Duale Krankenhausfinanzierung</vt:lpstr>
      <vt:lpstr>Entwicklung Investitionskostenfinanzierung</vt:lpstr>
      <vt:lpstr>Rückzug des Staates aus der Daseinsvorsorge KH-Investitionsförderung der Länder - bezogen auf das BIP und nominal (Quelle: DKG-Bestandsaufnahme 08/2015)</vt:lpstr>
      <vt:lpstr>1 Mio. = 20 Pflegestellen</vt:lpstr>
      <vt:lpstr>Verhältnis Pauschalförderung/Einzelförderung</vt:lpstr>
      <vt:lpstr>KHG § 10 Entwicklungsauftrag zur Reform der Investitionsfinanzierung </vt:lpstr>
      <vt:lpstr>Wie funktioniert Integration der Investitionen in die DRGs? (KHG § 10)</vt:lpstr>
      <vt:lpstr>Monistik versus duale Finanzierung</vt:lpstr>
      <vt:lpstr>Budgetdeckelung</vt:lpstr>
      <vt:lpstr>§ 71 Beitragssatzstabilität </vt:lpstr>
      <vt:lpstr>KHEntgG § 9 und 10 Die „Raten“</vt:lpstr>
      <vt:lpstr>Preissystem DRG</vt:lpstr>
      <vt:lpstr>Begriffe: Landesbasisfallwert, Preis, Erlös</vt:lpstr>
      <vt:lpstr>2000 bis heute: DRGs als Preissystem</vt:lpstr>
      <vt:lpstr>Ausblick: zunehmende Wettbewerbsorientierung</vt:lpstr>
      <vt:lpstr>Qualitätsverträge - Selektivverträge</vt:lpstr>
      <vt:lpstr>Qualitätsbezahlung – P4P</vt:lpstr>
      <vt:lpstr>Probleme bei P4P</vt:lpstr>
      <vt:lpstr>Folgen</vt:lpstr>
      <vt:lpstr>Fehlsteuerungen – Auswirkungen auf Patienten</vt:lpstr>
      <vt:lpstr>Fehlsteuerungen – Auswirkungen auf Beschäftigte</vt:lpstr>
      <vt:lpstr>Fehlsteuerungen – Auswirkungen auf Gesundheitswesen</vt:lpstr>
      <vt:lpstr>Schlussfolgerungen - 1</vt:lpstr>
      <vt:lpstr>Schlussfolgerungen - 2</vt:lpstr>
      <vt:lpstr>Schlussfolgerungen</vt:lpstr>
      <vt:lpstr>Neue (andere?) Entwicklungen: Psych-VVG und PpSG</vt:lpstr>
      <vt:lpstr>Psych-VVG (Gesetzes zur Weiterentwicklung der Versorgung und der Vergütung für psychiatrische und psychosomatische Leistungen)</vt:lpstr>
      <vt:lpstr>PPSG – 1 (Pflegepersonalstärkungsgesetz)</vt:lpstr>
      <vt:lpstr>PPSG - 2</vt:lpstr>
      <vt:lpstr>PpUGV - 1 (Pflegepersonaluntergrenzenverordnung)</vt:lpstr>
      <vt:lpstr>PpUGV - 2 (Pflegepersonaluntergrenzenverordnung)</vt:lpstr>
      <vt:lpstr>Alternativen und Forderungen  des Bündnisses „Krankenhaus statt Fabrik“</vt:lpstr>
      <vt:lpstr>1970-1985: Selbstkostendeckung</vt:lpstr>
      <vt:lpstr>Alternativen - 1 </vt:lpstr>
      <vt:lpstr>Alternativen - 2</vt:lpstr>
      <vt:lpstr>Minimalforderungen zu DRGs:</vt:lpstr>
      <vt:lpstr>Minimalforderungen zu DRGs:</vt:lpstr>
      <vt:lpstr>Forderungen unseres Bündnisses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Krankenhaus statt Fabrik</dc:title>
  <dc:creator>Thomas Böhm</dc:creator>
  <cp:lastModifiedBy>Thomas Böhm</cp:lastModifiedBy>
  <cp:revision>19</cp:revision>
  <dcterms:created xsi:type="dcterms:W3CDTF">2017-02-19T11:55:43Z</dcterms:created>
  <dcterms:modified xsi:type="dcterms:W3CDTF">2018-10-20T13:58:56Z</dcterms:modified>
</cp:coreProperties>
</file>