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57" r:id="rId3"/>
    <p:sldId id="299" r:id="rId4"/>
    <p:sldId id="339" r:id="rId5"/>
    <p:sldId id="336" r:id="rId6"/>
    <p:sldId id="337" r:id="rId7"/>
    <p:sldId id="305" r:id="rId8"/>
    <p:sldId id="312" r:id="rId9"/>
    <p:sldId id="310" r:id="rId10"/>
    <p:sldId id="342" r:id="rId11"/>
    <p:sldId id="341" r:id="rId12"/>
    <p:sldId id="343" r:id="rId13"/>
    <p:sldId id="344" r:id="rId14"/>
    <p:sldId id="340" r:id="rId15"/>
    <p:sldId id="338" r:id="rId16"/>
    <p:sldId id="313" r:id="rId17"/>
    <p:sldId id="314" r:id="rId18"/>
    <p:sldId id="345" r:id="rId19"/>
    <p:sldId id="315" r:id="rId20"/>
    <p:sldId id="347" r:id="rId21"/>
    <p:sldId id="346" r:id="rId2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519892-304A-42F5-B7CE-08F780D06E80}" v="3389" dt="2018-10-20T06:06:49.203"/>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24" autoAdjust="0"/>
    <p:restoredTop sz="94660"/>
  </p:normalViewPr>
  <p:slideViewPr>
    <p:cSldViewPr snapToGrid="0">
      <p:cViewPr varScale="1">
        <p:scale>
          <a:sx n="51" d="100"/>
          <a:sy n="51" d="100"/>
        </p:scale>
        <p:origin x="58" y="3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Böhm" userId="2507687ede6d6c8d" providerId="LiveId" clId="{E7519892-304A-42F5-B7CE-08F780D06E80}"/>
    <pc:docChg chg="undo custSel addSld delSld modSld sldOrd">
      <pc:chgData name="Thomas Böhm" userId="2507687ede6d6c8d" providerId="LiveId" clId="{E7519892-304A-42F5-B7CE-08F780D06E80}" dt="2018-10-20T06:10:25.225" v="3438" actId="1076"/>
      <pc:docMkLst>
        <pc:docMk/>
      </pc:docMkLst>
      <pc:sldChg chg="modSp ord">
        <pc:chgData name="Thomas Böhm" userId="2507687ede6d6c8d" providerId="LiveId" clId="{E7519892-304A-42F5-B7CE-08F780D06E80}" dt="2018-10-20T06:06:52.687" v="3412" actId="20577"/>
        <pc:sldMkLst>
          <pc:docMk/>
          <pc:sldMk cId="3100323835" sldId="299"/>
        </pc:sldMkLst>
        <pc:spChg chg="mod">
          <ac:chgData name="Thomas Böhm" userId="2507687ede6d6c8d" providerId="LiveId" clId="{E7519892-304A-42F5-B7CE-08F780D06E80}" dt="2018-10-20T06:06:52.687" v="3412" actId="20577"/>
          <ac:spMkLst>
            <pc:docMk/>
            <pc:sldMk cId="3100323835" sldId="299"/>
            <ac:spMk id="59394" creationId="{00000000-0000-0000-0000-000000000000}"/>
          </ac:spMkLst>
        </pc:spChg>
        <pc:spChg chg="mod">
          <ac:chgData name="Thomas Böhm" userId="2507687ede6d6c8d" providerId="LiveId" clId="{E7519892-304A-42F5-B7CE-08F780D06E80}" dt="2018-09-24T13:54:53.464" v="588" actId="20577"/>
          <ac:spMkLst>
            <pc:docMk/>
            <pc:sldMk cId="3100323835" sldId="299"/>
            <ac:spMk id="59395" creationId="{00000000-0000-0000-0000-000000000000}"/>
          </ac:spMkLst>
        </pc:spChg>
      </pc:sldChg>
      <pc:sldChg chg="modSp ord">
        <pc:chgData name="Thomas Böhm" userId="2507687ede6d6c8d" providerId="LiveId" clId="{E7519892-304A-42F5-B7CE-08F780D06E80}" dt="2018-10-20T06:04:48.155" v="3388"/>
        <pc:sldMkLst>
          <pc:docMk/>
          <pc:sldMk cId="3115338462" sldId="305"/>
        </pc:sldMkLst>
        <pc:spChg chg="mod">
          <ac:chgData name="Thomas Böhm" userId="2507687ede6d6c8d" providerId="LiveId" clId="{E7519892-304A-42F5-B7CE-08F780D06E80}" dt="2018-10-20T06:02:35.920" v="3384" actId="20577"/>
          <ac:spMkLst>
            <pc:docMk/>
            <pc:sldMk cId="3115338462" sldId="305"/>
            <ac:spMk id="3" creationId="{00000000-0000-0000-0000-000000000000}"/>
          </ac:spMkLst>
        </pc:spChg>
      </pc:sldChg>
      <pc:sldChg chg="addSp delSp modSp add del ord">
        <pc:chgData name="Thomas Böhm" userId="2507687ede6d6c8d" providerId="LiveId" clId="{E7519892-304A-42F5-B7CE-08F780D06E80}" dt="2018-10-02T10:16:25.505" v="1927" actId="20577"/>
        <pc:sldMkLst>
          <pc:docMk/>
          <pc:sldMk cId="2257301383" sldId="310"/>
        </pc:sldMkLst>
        <pc:spChg chg="mod">
          <ac:chgData name="Thomas Böhm" userId="2507687ede6d6c8d" providerId="LiveId" clId="{E7519892-304A-42F5-B7CE-08F780D06E80}" dt="2018-10-02T09:49:57.211" v="1616" actId="313"/>
          <ac:spMkLst>
            <pc:docMk/>
            <pc:sldMk cId="2257301383" sldId="310"/>
            <ac:spMk id="2" creationId="{00000000-0000-0000-0000-000000000000}"/>
          </ac:spMkLst>
        </pc:spChg>
        <pc:spChg chg="del">
          <ac:chgData name="Thomas Böhm" userId="2507687ede6d6c8d" providerId="LiveId" clId="{E7519892-304A-42F5-B7CE-08F780D06E80}" dt="2018-08-26T07:29:41.491" v="28" actId="478"/>
          <ac:spMkLst>
            <pc:docMk/>
            <pc:sldMk cId="2257301383" sldId="310"/>
            <ac:spMk id="3" creationId="{00000000-0000-0000-0000-000000000000}"/>
          </ac:spMkLst>
        </pc:spChg>
        <pc:spChg chg="add mod">
          <ac:chgData name="Thomas Böhm" userId="2507687ede6d6c8d" providerId="LiveId" clId="{E7519892-304A-42F5-B7CE-08F780D06E80}" dt="2018-10-02T10:16:13.553" v="1920" actId="20577"/>
          <ac:spMkLst>
            <pc:docMk/>
            <pc:sldMk cId="2257301383" sldId="310"/>
            <ac:spMk id="3" creationId="{44F13382-FD53-4A00-B1F9-024B906531D2}"/>
          </ac:spMkLst>
        </pc:spChg>
        <pc:spChg chg="del mod">
          <ac:chgData name="Thomas Böhm" userId="2507687ede6d6c8d" providerId="LiveId" clId="{E7519892-304A-42F5-B7CE-08F780D06E80}" dt="2018-08-26T07:29:39.343" v="27" actId="478"/>
          <ac:spMkLst>
            <pc:docMk/>
            <pc:sldMk cId="2257301383" sldId="310"/>
            <ac:spMk id="4" creationId="{21B56BAC-816C-4408-9D8E-FCD81A5B9693}"/>
          </ac:spMkLst>
        </pc:spChg>
        <pc:spChg chg="add mod">
          <ac:chgData name="Thomas Böhm" userId="2507687ede6d6c8d" providerId="LiveId" clId="{E7519892-304A-42F5-B7CE-08F780D06E80}" dt="2018-10-02T10:00:19.758" v="1781" actId="20577"/>
          <ac:spMkLst>
            <pc:docMk/>
            <pc:sldMk cId="2257301383" sldId="310"/>
            <ac:spMk id="6" creationId="{CCF050A6-8168-4FD3-9504-31AEC067AF3D}"/>
          </ac:spMkLst>
        </pc:spChg>
        <pc:spChg chg="add mod">
          <ac:chgData name="Thomas Böhm" userId="2507687ede6d6c8d" providerId="LiveId" clId="{E7519892-304A-42F5-B7CE-08F780D06E80}" dt="2018-10-02T10:16:25.505" v="1927" actId="20577"/>
          <ac:spMkLst>
            <pc:docMk/>
            <pc:sldMk cId="2257301383" sldId="310"/>
            <ac:spMk id="7" creationId="{233AF36A-C629-4C9F-9150-A3285329C84B}"/>
          </ac:spMkLst>
        </pc:spChg>
      </pc:sldChg>
      <pc:sldChg chg="modSp add ord">
        <pc:chgData name="Thomas Böhm" userId="2507687ede6d6c8d" providerId="LiveId" clId="{E7519892-304A-42F5-B7CE-08F780D06E80}" dt="2018-10-20T06:06:14.613" v="3409" actId="14100"/>
        <pc:sldMkLst>
          <pc:docMk/>
          <pc:sldMk cId="3726196120" sldId="312"/>
        </pc:sldMkLst>
        <pc:spChg chg="mod">
          <ac:chgData name="Thomas Böhm" userId="2507687ede6d6c8d" providerId="LiveId" clId="{E7519892-304A-42F5-B7CE-08F780D06E80}" dt="2018-10-02T11:14:54.236" v="2573" actId="20577"/>
          <ac:spMkLst>
            <pc:docMk/>
            <pc:sldMk cId="3726196120" sldId="312"/>
            <ac:spMk id="2" creationId="{00000000-0000-0000-0000-000000000000}"/>
          </ac:spMkLst>
        </pc:spChg>
        <pc:spChg chg="mod">
          <ac:chgData name="Thomas Böhm" userId="2507687ede6d6c8d" providerId="LiveId" clId="{E7519892-304A-42F5-B7CE-08F780D06E80}" dt="2018-10-20T06:06:14.613" v="3409" actId="14100"/>
          <ac:spMkLst>
            <pc:docMk/>
            <pc:sldMk cId="3726196120" sldId="312"/>
            <ac:spMk id="6" creationId="{CCF050A6-8168-4FD3-9504-31AEC067AF3D}"/>
          </ac:spMkLst>
        </pc:spChg>
      </pc:sldChg>
      <pc:sldChg chg="modSp add ord">
        <pc:chgData name="Thomas Böhm" userId="2507687ede6d6c8d" providerId="LiveId" clId="{E7519892-304A-42F5-B7CE-08F780D06E80}" dt="2018-10-02T11:42:36.901" v="3374" actId="207"/>
        <pc:sldMkLst>
          <pc:docMk/>
          <pc:sldMk cId="3304981002" sldId="313"/>
        </pc:sldMkLst>
        <pc:spChg chg="mod">
          <ac:chgData name="Thomas Böhm" userId="2507687ede6d6c8d" providerId="LiveId" clId="{E7519892-304A-42F5-B7CE-08F780D06E80}" dt="2018-10-02T11:38:17.142" v="3204" actId="14100"/>
          <ac:spMkLst>
            <pc:docMk/>
            <pc:sldMk cId="3304981002" sldId="313"/>
            <ac:spMk id="2" creationId="{00000000-0000-0000-0000-000000000000}"/>
          </ac:spMkLst>
        </pc:spChg>
        <pc:spChg chg="mod">
          <ac:chgData name="Thomas Böhm" userId="2507687ede6d6c8d" providerId="LiveId" clId="{E7519892-304A-42F5-B7CE-08F780D06E80}" dt="2018-10-02T11:42:36.901" v="3374" actId="207"/>
          <ac:spMkLst>
            <pc:docMk/>
            <pc:sldMk cId="3304981002" sldId="313"/>
            <ac:spMk id="6" creationId="{CCF050A6-8168-4FD3-9504-31AEC067AF3D}"/>
          </ac:spMkLst>
        </pc:spChg>
      </pc:sldChg>
      <pc:sldChg chg="modSp add ord">
        <pc:chgData name="Thomas Böhm" userId="2507687ede6d6c8d" providerId="LiveId" clId="{E7519892-304A-42F5-B7CE-08F780D06E80}" dt="2018-10-20T06:09:37.448" v="3432" actId="27636"/>
        <pc:sldMkLst>
          <pc:docMk/>
          <pc:sldMk cId="4026832351" sldId="314"/>
        </pc:sldMkLst>
        <pc:spChg chg="mod">
          <ac:chgData name="Thomas Böhm" userId="2507687ede6d6c8d" providerId="LiveId" clId="{E7519892-304A-42F5-B7CE-08F780D06E80}" dt="2018-10-20T06:09:17.741" v="3427" actId="1076"/>
          <ac:spMkLst>
            <pc:docMk/>
            <pc:sldMk cId="4026832351" sldId="314"/>
            <ac:spMk id="2" creationId="{00000000-0000-0000-0000-000000000000}"/>
          </ac:spMkLst>
        </pc:spChg>
        <pc:spChg chg="mod">
          <ac:chgData name="Thomas Böhm" userId="2507687ede6d6c8d" providerId="LiveId" clId="{E7519892-304A-42F5-B7CE-08F780D06E80}" dt="2018-10-20T06:09:37.448" v="3432" actId="27636"/>
          <ac:spMkLst>
            <pc:docMk/>
            <pc:sldMk cId="4026832351" sldId="314"/>
            <ac:spMk id="6" creationId="{CCF050A6-8168-4FD3-9504-31AEC067AF3D}"/>
          </ac:spMkLst>
        </pc:spChg>
      </pc:sldChg>
      <pc:sldChg chg="modSp add">
        <pc:chgData name="Thomas Böhm" userId="2507687ede6d6c8d" providerId="LiveId" clId="{E7519892-304A-42F5-B7CE-08F780D06E80}" dt="2018-10-02T11:37:30.815" v="3186" actId="20577"/>
        <pc:sldMkLst>
          <pc:docMk/>
          <pc:sldMk cId="3287493378" sldId="315"/>
        </pc:sldMkLst>
        <pc:spChg chg="mod">
          <ac:chgData name="Thomas Böhm" userId="2507687ede6d6c8d" providerId="LiveId" clId="{E7519892-304A-42F5-B7CE-08F780D06E80}" dt="2018-10-02T11:37:30.815" v="3186" actId="20577"/>
          <ac:spMkLst>
            <pc:docMk/>
            <pc:sldMk cId="3287493378" sldId="315"/>
            <ac:spMk id="2" creationId="{00000000-0000-0000-0000-000000000000}"/>
          </ac:spMkLst>
        </pc:spChg>
        <pc:spChg chg="mod">
          <ac:chgData name="Thomas Böhm" userId="2507687ede6d6c8d" providerId="LiveId" clId="{E7519892-304A-42F5-B7CE-08F780D06E80}" dt="2018-10-02T11:36:32.206" v="3156" actId="27636"/>
          <ac:spMkLst>
            <pc:docMk/>
            <pc:sldMk cId="3287493378" sldId="315"/>
            <ac:spMk id="6" creationId="{CCF050A6-8168-4FD3-9504-31AEC067AF3D}"/>
          </ac:spMkLst>
        </pc:spChg>
      </pc:sldChg>
      <pc:sldChg chg="modSp">
        <pc:chgData name="Thomas Böhm" userId="2507687ede6d6c8d" providerId="LiveId" clId="{E7519892-304A-42F5-B7CE-08F780D06E80}" dt="2018-10-01T05:40:15.641" v="1098" actId="20577"/>
        <pc:sldMkLst>
          <pc:docMk/>
          <pc:sldMk cId="302490955" sldId="336"/>
        </pc:sldMkLst>
        <pc:spChg chg="mod">
          <ac:chgData name="Thomas Böhm" userId="2507687ede6d6c8d" providerId="LiveId" clId="{E7519892-304A-42F5-B7CE-08F780D06E80}" dt="2018-10-01T05:40:15.641" v="1098" actId="20577"/>
          <ac:spMkLst>
            <pc:docMk/>
            <pc:sldMk cId="302490955" sldId="336"/>
            <ac:spMk id="59394" creationId="{00000000-0000-0000-0000-000000000000}"/>
          </ac:spMkLst>
        </pc:spChg>
        <pc:spChg chg="mod">
          <ac:chgData name="Thomas Böhm" userId="2507687ede6d6c8d" providerId="LiveId" clId="{E7519892-304A-42F5-B7CE-08F780D06E80}" dt="2018-09-24T11:10:48.989" v="457" actId="113"/>
          <ac:spMkLst>
            <pc:docMk/>
            <pc:sldMk cId="302490955" sldId="336"/>
            <ac:spMk id="59395" creationId="{00000000-0000-0000-0000-000000000000}"/>
          </ac:spMkLst>
        </pc:spChg>
      </pc:sldChg>
      <pc:sldChg chg="modSp add">
        <pc:chgData name="Thomas Böhm" userId="2507687ede6d6c8d" providerId="LiveId" clId="{E7519892-304A-42F5-B7CE-08F780D06E80}" dt="2018-10-20T06:04:09.343" v="3387" actId="20577"/>
        <pc:sldMkLst>
          <pc:docMk/>
          <pc:sldMk cId="111552759" sldId="337"/>
        </pc:sldMkLst>
        <pc:spChg chg="mod">
          <ac:chgData name="Thomas Böhm" userId="2507687ede6d6c8d" providerId="LiveId" clId="{E7519892-304A-42F5-B7CE-08F780D06E80}" dt="2018-10-01T05:40:23.964" v="1100" actId="20577"/>
          <ac:spMkLst>
            <pc:docMk/>
            <pc:sldMk cId="111552759" sldId="337"/>
            <ac:spMk id="59394" creationId="{00000000-0000-0000-0000-000000000000}"/>
          </ac:spMkLst>
        </pc:spChg>
        <pc:spChg chg="mod">
          <ac:chgData name="Thomas Böhm" userId="2507687ede6d6c8d" providerId="LiveId" clId="{E7519892-304A-42F5-B7CE-08F780D06E80}" dt="2018-10-20T06:04:09.343" v="3387" actId="20577"/>
          <ac:spMkLst>
            <pc:docMk/>
            <pc:sldMk cId="111552759" sldId="337"/>
            <ac:spMk id="59395" creationId="{00000000-0000-0000-0000-000000000000}"/>
          </ac:spMkLst>
        </pc:spChg>
      </pc:sldChg>
      <pc:sldChg chg="addSp modSp add ord">
        <pc:chgData name="Thomas Böhm" userId="2507687ede6d6c8d" providerId="LiveId" clId="{E7519892-304A-42F5-B7CE-08F780D06E80}" dt="2018-10-02T11:10:48.333" v="2406" actId="20577"/>
        <pc:sldMkLst>
          <pc:docMk/>
          <pc:sldMk cId="3611209197" sldId="338"/>
        </pc:sldMkLst>
        <pc:spChg chg="mod">
          <ac:chgData name="Thomas Böhm" userId="2507687ede6d6c8d" providerId="LiveId" clId="{E7519892-304A-42F5-B7CE-08F780D06E80}" dt="2018-10-01T10:05:31.419" v="1209" actId="403"/>
          <ac:spMkLst>
            <pc:docMk/>
            <pc:sldMk cId="3611209197" sldId="338"/>
            <ac:spMk id="2" creationId="{00000000-0000-0000-0000-000000000000}"/>
          </ac:spMkLst>
        </pc:spChg>
        <pc:spChg chg="mod">
          <ac:chgData name="Thomas Böhm" userId="2507687ede6d6c8d" providerId="LiveId" clId="{E7519892-304A-42F5-B7CE-08F780D06E80}" dt="2018-10-02T11:10:48.333" v="2406" actId="20577"/>
          <ac:spMkLst>
            <pc:docMk/>
            <pc:sldMk cId="3611209197" sldId="338"/>
            <ac:spMk id="6" creationId="{CCF050A6-8168-4FD3-9504-31AEC067AF3D}"/>
          </ac:spMkLst>
        </pc:spChg>
        <pc:graphicFrameChg chg="add mod">
          <ac:chgData name="Thomas Böhm" userId="2507687ede6d6c8d" providerId="LiveId" clId="{E7519892-304A-42F5-B7CE-08F780D06E80}" dt="2018-10-01T10:05:38.432" v="1210" actId="1076"/>
          <ac:graphicFrameMkLst>
            <pc:docMk/>
            <pc:sldMk cId="3611209197" sldId="338"/>
            <ac:graphicFrameMk id="3" creationId="{EF2C9DE6-5644-4738-B021-4B577D9F87F5}"/>
          </ac:graphicFrameMkLst>
        </pc:graphicFrameChg>
      </pc:sldChg>
      <pc:sldChg chg="modSp add ord">
        <pc:chgData name="Thomas Böhm" userId="2507687ede6d6c8d" providerId="LiveId" clId="{E7519892-304A-42F5-B7CE-08F780D06E80}" dt="2018-10-20T06:07:02.699" v="3414" actId="20577"/>
        <pc:sldMkLst>
          <pc:docMk/>
          <pc:sldMk cId="2336708729" sldId="339"/>
        </pc:sldMkLst>
        <pc:spChg chg="mod">
          <ac:chgData name="Thomas Böhm" userId="2507687ede6d6c8d" providerId="LiveId" clId="{E7519892-304A-42F5-B7CE-08F780D06E80}" dt="2018-10-20T06:07:02.699" v="3414" actId="20577"/>
          <ac:spMkLst>
            <pc:docMk/>
            <pc:sldMk cId="2336708729" sldId="339"/>
            <ac:spMk id="59394" creationId="{00000000-0000-0000-0000-000000000000}"/>
          </ac:spMkLst>
        </pc:spChg>
        <pc:spChg chg="mod">
          <ac:chgData name="Thomas Böhm" userId="2507687ede6d6c8d" providerId="LiveId" clId="{E7519892-304A-42F5-B7CE-08F780D06E80}" dt="2018-10-01T05:38:53.235" v="1093" actId="20577"/>
          <ac:spMkLst>
            <pc:docMk/>
            <pc:sldMk cId="2336708729" sldId="339"/>
            <ac:spMk id="59395" creationId="{00000000-0000-0000-0000-000000000000}"/>
          </ac:spMkLst>
        </pc:spChg>
      </pc:sldChg>
      <pc:sldChg chg="modSp add">
        <pc:chgData name="Thomas Böhm" userId="2507687ede6d6c8d" providerId="LiveId" clId="{E7519892-304A-42F5-B7CE-08F780D06E80}" dt="2018-10-02T10:47:09.043" v="2397" actId="20577"/>
        <pc:sldMkLst>
          <pc:docMk/>
          <pc:sldMk cId="1527582418" sldId="340"/>
        </pc:sldMkLst>
        <pc:spChg chg="mod">
          <ac:chgData name="Thomas Böhm" userId="2507687ede6d6c8d" providerId="LiveId" clId="{E7519892-304A-42F5-B7CE-08F780D06E80}" dt="2018-10-02T10:42:41.100" v="2041" actId="27636"/>
          <ac:spMkLst>
            <pc:docMk/>
            <pc:sldMk cId="1527582418" sldId="340"/>
            <ac:spMk id="2" creationId="{00000000-0000-0000-0000-000000000000}"/>
          </ac:spMkLst>
        </pc:spChg>
        <pc:spChg chg="mod">
          <ac:chgData name="Thomas Böhm" userId="2507687ede6d6c8d" providerId="LiveId" clId="{E7519892-304A-42F5-B7CE-08F780D06E80}" dt="2018-10-02T10:47:09.043" v="2397" actId="20577"/>
          <ac:spMkLst>
            <pc:docMk/>
            <pc:sldMk cId="1527582418" sldId="340"/>
            <ac:spMk id="6" creationId="{CCF050A6-8168-4FD3-9504-31AEC067AF3D}"/>
          </ac:spMkLst>
        </pc:spChg>
      </pc:sldChg>
      <pc:sldChg chg="addSp delSp modSp add ord">
        <pc:chgData name="Thomas Böhm" userId="2507687ede6d6c8d" providerId="LiveId" clId="{E7519892-304A-42F5-B7CE-08F780D06E80}" dt="2018-10-02T10:32:48.783" v="2028" actId="14100"/>
        <pc:sldMkLst>
          <pc:docMk/>
          <pc:sldMk cId="2908601817" sldId="341"/>
        </pc:sldMkLst>
        <pc:spChg chg="mod">
          <ac:chgData name="Thomas Böhm" userId="2507687ede6d6c8d" providerId="LiveId" clId="{E7519892-304A-42F5-B7CE-08F780D06E80}" dt="2018-10-02T09:57:23.729" v="1740" actId="1076"/>
          <ac:spMkLst>
            <pc:docMk/>
            <pc:sldMk cId="2908601817" sldId="341"/>
            <ac:spMk id="2" creationId="{00000000-0000-0000-0000-000000000000}"/>
          </ac:spMkLst>
        </pc:spChg>
        <pc:spChg chg="mod">
          <ac:chgData name="Thomas Böhm" userId="2507687ede6d6c8d" providerId="LiveId" clId="{E7519892-304A-42F5-B7CE-08F780D06E80}" dt="2018-10-02T09:58:43.615" v="1762" actId="20577"/>
          <ac:spMkLst>
            <pc:docMk/>
            <pc:sldMk cId="2908601817" sldId="341"/>
            <ac:spMk id="3" creationId="{44F13382-FD53-4A00-B1F9-024B906531D2}"/>
          </ac:spMkLst>
        </pc:spChg>
        <pc:spChg chg="add mod">
          <ac:chgData name="Thomas Böhm" userId="2507687ede6d6c8d" providerId="LiveId" clId="{E7519892-304A-42F5-B7CE-08F780D06E80}" dt="2018-10-02T10:32:48.783" v="2028" actId="14100"/>
          <ac:spMkLst>
            <pc:docMk/>
            <pc:sldMk cId="2908601817" sldId="341"/>
            <ac:spMk id="4" creationId="{18C31141-7283-44DD-B3B3-8EE107EC4123}"/>
          </ac:spMkLst>
        </pc:spChg>
        <pc:spChg chg="mod">
          <ac:chgData name="Thomas Böhm" userId="2507687ede6d6c8d" providerId="LiveId" clId="{E7519892-304A-42F5-B7CE-08F780D06E80}" dt="2018-10-02T10:00:44.044" v="1782" actId="207"/>
          <ac:spMkLst>
            <pc:docMk/>
            <pc:sldMk cId="2908601817" sldId="341"/>
            <ac:spMk id="6" creationId="{CCF050A6-8168-4FD3-9504-31AEC067AF3D}"/>
          </ac:spMkLst>
        </pc:spChg>
        <pc:graphicFrameChg chg="add del">
          <ac:chgData name="Thomas Böhm" userId="2507687ede6d6c8d" providerId="LiveId" clId="{E7519892-304A-42F5-B7CE-08F780D06E80}" dt="2018-10-02T09:45:42.023" v="1526"/>
          <ac:graphicFrameMkLst>
            <pc:docMk/>
            <pc:sldMk cId="2908601817" sldId="341"/>
            <ac:graphicFrameMk id="5" creationId="{FB6583DB-4958-402F-8C05-96CC216A1043}"/>
          </ac:graphicFrameMkLst>
        </pc:graphicFrameChg>
      </pc:sldChg>
      <pc:sldChg chg="modSp add">
        <pc:chgData name="Thomas Böhm" userId="2507687ede6d6c8d" providerId="LiveId" clId="{E7519892-304A-42F5-B7CE-08F780D06E80}" dt="2018-10-02T10:17:27.811" v="1935" actId="20577"/>
        <pc:sldMkLst>
          <pc:docMk/>
          <pc:sldMk cId="3178702754" sldId="342"/>
        </pc:sldMkLst>
        <pc:spChg chg="mod">
          <ac:chgData name="Thomas Böhm" userId="2507687ede6d6c8d" providerId="LiveId" clId="{E7519892-304A-42F5-B7CE-08F780D06E80}" dt="2018-10-02T10:17:27.811" v="1935" actId="20577"/>
          <ac:spMkLst>
            <pc:docMk/>
            <pc:sldMk cId="3178702754" sldId="342"/>
            <ac:spMk id="3" creationId="{44F13382-FD53-4A00-B1F9-024B906531D2}"/>
          </ac:spMkLst>
        </pc:spChg>
        <pc:spChg chg="mod">
          <ac:chgData name="Thomas Böhm" userId="2507687ede6d6c8d" providerId="LiveId" clId="{E7519892-304A-42F5-B7CE-08F780D06E80}" dt="2018-10-02T10:17:22.290" v="1934" actId="20577"/>
          <ac:spMkLst>
            <pc:docMk/>
            <pc:sldMk cId="3178702754" sldId="342"/>
            <ac:spMk id="4" creationId="{18C31141-7283-44DD-B3B3-8EE107EC4123}"/>
          </ac:spMkLst>
        </pc:spChg>
        <pc:spChg chg="mod">
          <ac:chgData name="Thomas Böhm" userId="2507687ede6d6c8d" providerId="LiveId" clId="{E7519892-304A-42F5-B7CE-08F780D06E80}" dt="2018-10-02T09:59:39.880" v="1777" actId="20577"/>
          <ac:spMkLst>
            <pc:docMk/>
            <pc:sldMk cId="3178702754" sldId="342"/>
            <ac:spMk id="6" creationId="{CCF050A6-8168-4FD3-9504-31AEC067AF3D}"/>
          </ac:spMkLst>
        </pc:spChg>
      </pc:sldChg>
      <pc:sldChg chg="modSp add">
        <pc:chgData name="Thomas Böhm" userId="2507687ede6d6c8d" providerId="LiveId" clId="{E7519892-304A-42F5-B7CE-08F780D06E80}" dt="2018-10-02T10:31:37.915" v="2004" actId="20577"/>
        <pc:sldMkLst>
          <pc:docMk/>
          <pc:sldMk cId="331586822" sldId="343"/>
        </pc:sldMkLst>
        <pc:spChg chg="mod">
          <ac:chgData name="Thomas Böhm" userId="2507687ede6d6c8d" providerId="LiveId" clId="{E7519892-304A-42F5-B7CE-08F780D06E80}" dt="2018-10-02T10:01:24.376" v="1851" actId="20577"/>
          <ac:spMkLst>
            <pc:docMk/>
            <pc:sldMk cId="331586822" sldId="343"/>
            <ac:spMk id="2" creationId="{00000000-0000-0000-0000-000000000000}"/>
          </ac:spMkLst>
        </pc:spChg>
        <pc:spChg chg="mod">
          <ac:chgData name="Thomas Böhm" userId="2507687ede6d6c8d" providerId="LiveId" clId="{E7519892-304A-42F5-B7CE-08F780D06E80}" dt="2018-10-02T10:31:37.915" v="2004" actId="20577"/>
          <ac:spMkLst>
            <pc:docMk/>
            <pc:sldMk cId="331586822" sldId="343"/>
            <ac:spMk id="3" creationId="{44F13382-FD53-4A00-B1F9-024B906531D2}"/>
          </ac:spMkLst>
        </pc:spChg>
        <pc:spChg chg="mod">
          <ac:chgData name="Thomas Böhm" userId="2507687ede6d6c8d" providerId="LiveId" clId="{E7519892-304A-42F5-B7CE-08F780D06E80}" dt="2018-10-02T10:31:29.781" v="2002" actId="20577"/>
          <ac:spMkLst>
            <pc:docMk/>
            <pc:sldMk cId="331586822" sldId="343"/>
            <ac:spMk id="4" creationId="{18C31141-7283-44DD-B3B3-8EE107EC4123}"/>
          </ac:spMkLst>
        </pc:spChg>
        <pc:spChg chg="mod">
          <ac:chgData name="Thomas Böhm" userId="2507687ede6d6c8d" providerId="LiveId" clId="{E7519892-304A-42F5-B7CE-08F780D06E80}" dt="2018-10-02T10:03:58.986" v="1889" actId="207"/>
          <ac:spMkLst>
            <pc:docMk/>
            <pc:sldMk cId="331586822" sldId="343"/>
            <ac:spMk id="6" creationId="{CCF050A6-8168-4FD3-9504-31AEC067AF3D}"/>
          </ac:spMkLst>
        </pc:spChg>
      </pc:sldChg>
      <pc:sldChg chg="modSp add">
        <pc:chgData name="Thomas Böhm" userId="2507687ede6d6c8d" providerId="LiveId" clId="{E7519892-304A-42F5-B7CE-08F780D06E80}" dt="2018-10-02T10:30:26.525" v="1991" actId="207"/>
        <pc:sldMkLst>
          <pc:docMk/>
          <pc:sldMk cId="1048956441" sldId="344"/>
        </pc:sldMkLst>
        <pc:spChg chg="mod">
          <ac:chgData name="Thomas Böhm" userId="2507687ede6d6c8d" providerId="LiveId" clId="{E7519892-304A-42F5-B7CE-08F780D06E80}" dt="2018-10-02T10:26:59.609" v="1949" actId="20577"/>
          <ac:spMkLst>
            <pc:docMk/>
            <pc:sldMk cId="1048956441" sldId="344"/>
            <ac:spMk id="2" creationId="{00000000-0000-0000-0000-000000000000}"/>
          </ac:spMkLst>
        </pc:spChg>
        <pc:spChg chg="mod">
          <ac:chgData name="Thomas Böhm" userId="2507687ede6d6c8d" providerId="LiveId" clId="{E7519892-304A-42F5-B7CE-08F780D06E80}" dt="2018-10-02T10:30:13.899" v="1990" actId="20577"/>
          <ac:spMkLst>
            <pc:docMk/>
            <pc:sldMk cId="1048956441" sldId="344"/>
            <ac:spMk id="3" creationId="{44F13382-FD53-4A00-B1F9-024B906531D2}"/>
          </ac:spMkLst>
        </pc:spChg>
        <pc:spChg chg="mod">
          <ac:chgData name="Thomas Böhm" userId="2507687ede6d6c8d" providerId="LiveId" clId="{E7519892-304A-42F5-B7CE-08F780D06E80}" dt="2018-10-02T10:28:22.096" v="1968" actId="20577"/>
          <ac:spMkLst>
            <pc:docMk/>
            <pc:sldMk cId="1048956441" sldId="344"/>
            <ac:spMk id="4" creationId="{18C31141-7283-44DD-B3B3-8EE107EC4123}"/>
          </ac:spMkLst>
        </pc:spChg>
        <pc:spChg chg="mod">
          <ac:chgData name="Thomas Böhm" userId="2507687ede6d6c8d" providerId="LiveId" clId="{E7519892-304A-42F5-B7CE-08F780D06E80}" dt="2018-10-02T10:30:26.525" v="1991" actId="207"/>
          <ac:spMkLst>
            <pc:docMk/>
            <pc:sldMk cId="1048956441" sldId="344"/>
            <ac:spMk id="6" creationId="{CCF050A6-8168-4FD3-9504-31AEC067AF3D}"/>
          </ac:spMkLst>
        </pc:spChg>
      </pc:sldChg>
      <pc:sldChg chg="modSp add">
        <pc:chgData name="Thomas Böhm" userId="2507687ede6d6c8d" providerId="LiveId" clId="{E7519892-304A-42F5-B7CE-08F780D06E80}" dt="2018-10-20T06:10:05.542" v="3437" actId="1076"/>
        <pc:sldMkLst>
          <pc:docMk/>
          <pc:sldMk cId="1640468246" sldId="345"/>
        </pc:sldMkLst>
        <pc:spChg chg="mod">
          <ac:chgData name="Thomas Böhm" userId="2507687ede6d6c8d" providerId="LiveId" clId="{E7519892-304A-42F5-B7CE-08F780D06E80}" dt="2018-10-20T06:09:55.177" v="3433" actId="1076"/>
          <ac:spMkLst>
            <pc:docMk/>
            <pc:sldMk cId="1640468246" sldId="345"/>
            <ac:spMk id="2" creationId="{00000000-0000-0000-0000-000000000000}"/>
          </ac:spMkLst>
        </pc:spChg>
        <pc:spChg chg="mod">
          <ac:chgData name="Thomas Böhm" userId="2507687ede6d6c8d" providerId="LiveId" clId="{E7519892-304A-42F5-B7CE-08F780D06E80}" dt="2018-10-20T06:10:05.542" v="3437" actId="1076"/>
          <ac:spMkLst>
            <pc:docMk/>
            <pc:sldMk cId="1640468246" sldId="345"/>
            <ac:spMk id="6" creationId="{CCF050A6-8168-4FD3-9504-31AEC067AF3D}"/>
          </ac:spMkLst>
        </pc:spChg>
      </pc:sldChg>
      <pc:sldChg chg="modSp add">
        <pc:chgData name="Thomas Böhm" userId="2507687ede6d6c8d" providerId="LiveId" clId="{E7519892-304A-42F5-B7CE-08F780D06E80}" dt="2018-10-20T06:10:25.225" v="3438" actId="1076"/>
        <pc:sldMkLst>
          <pc:docMk/>
          <pc:sldMk cId="3405858170" sldId="346"/>
        </pc:sldMkLst>
        <pc:spChg chg="mod">
          <ac:chgData name="Thomas Böhm" userId="2507687ede6d6c8d" providerId="LiveId" clId="{E7519892-304A-42F5-B7CE-08F780D06E80}" dt="2018-10-02T11:37:42.383" v="3193" actId="20577"/>
          <ac:spMkLst>
            <pc:docMk/>
            <pc:sldMk cId="3405858170" sldId="346"/>
            <ac:spMk id="2" creationId="{00000000-0000-0000-0000-000000000000}"/>
          </ac:spMkLst>
        </pc:spChg>
        <pc:spChg chg="mod">
          <ac:chgData name="Thomas Böhm" userId="2507687ede6d6c8d" providerId="LiveId" clId="{E7519892-304A-42F5-B7CE-08F780D06E80}" dt="2018-10-20T06:10:25.225" v="3438" actId="1076"/>
          <ac:spMkLst>
            <pc:docMk/>
            <pc:sldMk cId="3405858170" sldId="346"/>
            <ac:spMk id="6" creationId="{CCF050A6-8168-4FD3-9504-31AEC067AF3D}"/>
          </ac:spMkLst>
        </pc:spChg>
      </pc:sldChg>
      <pc:sldChg chg="modSp add">
        <pc:chgData name="Thomas Böhm" userId="2507687ede6d6c8d" providerId="LiveId" clId="{E7519892-304A-42F5-B7CE-08F780D06E80}" dt="2018-10-02T11:37:36.508" v="3190" actId="20577"/>
        <pc:sldMkLst>
          <pc:docMk/>
          <pc:sldMk cId="793554335" sldId="347"/>
        </pc:sldMkLst>
        <pc:spChg chg="mod">
          <ac:chgData name="Thomas Böhm" userId="2507687ede6d6c8d" providerId="LiveId" clId="{E7519892-304A-42F5-B7CE-08F780D06E80}" dt="2018-10-02T11:37:36.508" v="3190" actId="20577"/>
          <ac:spMkLst>
            <pc:docMk/>
            <pc:sldMk cId="793554335" sldId="347"/>
            <ac:spMk id="2" creationId="{00000000-0000-0000-0000-000000000000}"/>
          </ac:spMkLst>
        </pc:spChg>
        <pc:spChg chg="mod">
          <ac:chgData name="Thomas Böhm" userId="2507687ede6d6c8d" providerId="LiveId" clId="{E7519892-304A-42F5-B7CE-08F780D06E80}" dt="2018-10-02T11:37:02.134" v="3162" actId="20577"/>
          <ac:spMkLst>
            <pc:docMk/>
            <pc:sldMk cId="793554335" sldId="347"/>
            <ac:spMk id="6" creationId="{CCF050A6-8168-4FD3-9504-31AEC067AF3D}"/>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2623DC-A9C2-4DF6-B292-02448A5B7E22}" type="datetimeFigureOut">
              <a:rPr lang="de-DE" smtClean="0"/>
              <a:t>20.10.2018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5B4252-94CB-40C9-AA06-EC03A9A2D1BA}" type="slidenum">
              <a:rPr lang="de-DE" smtClean="0"/>
              <a:t>‹Nr.›</a:t>
            </a:fld>
            <a:endParaRPr lang="de-DE"/>
          </a:p>
        </p:txBody>
      </p:sp>
    </p:spTree>
    <p:extLst>
      <p:ext uri="{BB962C8B-B14F-4D97-AF65-F5344CB8AC3E}">
        <p14:creationId xmlns:p14="http://schemas.microsoft.com/office/powerpoint/2010/main" val="2914885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p:txBody>
      </p:sp>
      <p:sp>
        <p:nvSpPr>
          <p:cNvPr id="4" name="Foliennummernplatzhalter 3"/>
          <p:cNvSpPr>
            <a:spLocks noGrp="1"/>
          </p:cNvSpPr>
          <p:nvPr>
            <p:ph type="sldNum" sz="quarter" idx="10"/>
          </p:nvPr>
        </p:nvSpPr>
        <p:spPr/>
        <p:txBody>
          <a:bodyPr/>
          <a:lstStyle/>
          <a:p>
            <a:fld id="{6C1D4C4F-CFFB-465D-8C32-0D3AA827B28A}" type="slidenum">
              <a:rPr lang="de-DE" smtClean="0"/>
              <a:pPr/>
              <a:t>1</a:t>
            </a:fld>
            <a:endParaRPr lang="de-DE"/>
          </a:p>
        </p:txBody>
      </p:sp>
    </p:spTree>
    <p:extLst>
      <p:ext uri="{BB962C8B-B14F-4D97-AF65-F5344CB8AC3E}">
        <p14:creationId xmlns:p14="http://schemas.microsoft.com/office/powerpoint/2010/main" val="2840137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B16B83A-D03A-4795-A647-7BE40A727950}" type="slidenum">
              <a:rPr lang="de-DE" smtClean="0"/>
              <a:t>11</a:t>
            </a:fld>
            <a:endParaRPr lang="de-DE"/>
          </a:p>
        </p:txBody>
      </p:sp>
    </p:spTree>
    <p:extLst>
      <p:ext uri="{BB962C8B-B14F-4D97-AF65-F5344CB8AC3E}">
        <p14:creationId xmlns:p14="http://schemas.microsoft.com/office/powerpoint/2010/main" val="3014253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B16B83A-D03A-4795-A647-7BE40A727950}" type="slidenum">
              <a:rPr lang="de-DE" smtClean="0"/>
              <a:t>12</a:t>
            </a:fld>
            <a:endParaRPr lang="de-DE"/>
          </a:p>
        </p:txBody>
      </p:sp>
    </p:spTree>
    <p:extLst>
      <p:ext uri="{BB962C8B-B14F-4D97-AF65-F5344CB8AC3E}">
        <p14:creationId xmlns:p14="http://schemas.microsoft.com/office/powerpoint/2010/main" val="587511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B16B83A-D03A-4795-A647-7BE40A727950}" type="slidenum">
              <a:rPr lang="de-DE" smtClean="0"/>
              <a:t>13</a:t>
            </a:fld>
            <a:endParaRPr lang="de-DE"/>
          </a:p>
        </p:txBody>
      </p:sp>
    </p:spTree>
    <p:extLst>
      <p:ext uri="{BB962C8B-B14F-4D97-AF65-F5344CB8AC3E}">
        <p14:creationId xmlns:p14="http://schemas.microsoft.com/office/powerpoint/2010/main" val="3271214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B16B83A-D03A-4795-A647-7BE40A727950}" type="slidenum">
              <a:rPr lang="de-DE" smtClean="0"/>
              <a:t>14</a:t>
            </a:fld>
            <a:endParaRPr lang="de-DE"/>
          </a:p>
        </p:txBody>
      </p:sp>
    </p:spTree>
    <p:extLst>
      <p:ext uri="{BB962C8B-B14F-4D97-AF65-F5344CB8AC3E}">
        <p14:creationId xmlns:p14="http://schemas.microsoft.com/office/powerpoint/2010/main" val="3218387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B16B83A-D03A-4795-A647-7BE40A727950}" type="slidenum">
              <a:rPr lang="de-DE" smtClean="0"/>
              <a:t>15</a:t>
            </a:fld>
            <a:endParaRPr lang="de-DE"/>
          </a:p>
        </p:txBody>
      </p:sp>
    </p:spTree>
    <p:extLst>
      <p:ext uri="{BB962C8B-B14F-4D97-AF65-F5344CB8AC3E}">
        <p14:creationId xmlns:p14="http://schemas.microsoft.com/office/powerpoint/2010/main" val="28105870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B16B83A-D03A-4795-A647-7BE40A727950}" type="slidenum">
              <a:rPr lang="de-DE" smtClean="0"/>
              <a:t>16</a:t>
            </a:fld>
            <a:endParaRPr lang="de-DE"/>
          </a:p>
        </p:txBody>
      </p:sp>
    </p:spTree>
    <p:extLst>
      <p:ext uri="{BB962C8B-B14F-4D97-AF65-F5344CB8AC3E}">
        <p14:creationId xmlns:p14="http://schemas.microsoft.com/office/powerpoint/2010/main" val="36227398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B16B83A-D03A-4795-A647-7BE40A727950}" type="slidenum">
              <a:rPr lang="de-DE" smtClean="0"/>
              <a:t>17</a:t>
            </a:fld>
            <a:endParaRPr lang="de-DE"/>
          </a:p>
        </p:txBody>
      </p:sp>
    </p:spTree>
    <p:extLst>
      <p:ext uri="{BB962C8B-B14F-4D97-AF65-F5344CB8AC3E}">
        <p14:creationId xmlns:p14="http://schemas.microsoft.com/office/powerpoint/2010/main" val="33423995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B16B83A-D03A-4795-A647-7BE40A727950}" type="slidenum">
              <a:rPr lang="de-DE" smtClean="0"/>
              <a:t>18</a:t>
            </a:fld>
            <a:endParaRPr lang="de-DE"/>
          </a:p>
        </p:txBody>
      </p:sp>
    </p:spTree>
    <p:extLst>
      <p:ext uri="{BB962C8B-B14F-4D97-AF65-F5344CB8AC3E}">
        <p14:creationId xmlns:p14="http://schemas.microsoft.com/office/powerpoint/2010/main" val="38473928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B16B83A-D03A-4795-A647-7BE40A727950}" type="slidenum">
              <a:rPr lang="de-DE" smtClean="0"/>
              <a:t>19</a:t>
            </a:fld>
            <a:endParaRPr lang="de-DE"/>
          </a:p>
        </p:txBody>
      </p:sp>
    </p:spTree>
    <p:extLst>
      <p:ext uri="{BB962C8B-B14F-4D97-AF65-F5344CB8AC3E}">
        <p14:creationId xmlns:p14="http://schemas.microsoft.com/office/powerpoint/2010/main" val="32261534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B16B83A-D03A-4795-A647-7BE40A727950}" type="slidenum">
              <a:rPr lang="de-DE" smtClean="0"/>
              <a:t>20</a:t>
            </a:fld>
            <a:endParaRPr lang="de-DE"/>
          </a:p>
        </p:txBody>
      </p:sp>
    </p:spTree>
    <p:extLst>
      <p:ext uri="{BB962C8B-B14F-4D97-AF65-F5344CB8AC3E}">
        <p14:creationId xmlns:p14="http://schemas.microsoft.com/office/powerpoint/2010/main" val="1393233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C1D4C4F-CFFB-465D-8C32-0D3AA827B28A}" type="slidenum">
              <a:rPr lang="de-DE" smtClean="0"/>
              <a:pPr/>
              <a:t>2</a:t>
            </a:fld>
            <a:endParaRPr lang="de-DE"/>
          </a:p>
        </p:txBody>
      </p:sp>
    </p:spTree>
    <p:extLst>
      <p:ext uri="{BB962C8B-B14F-4D97-AF65-F5344CB8AC3E}">
        <p14:creationId xmlns:p14="http://schemas.microsoft.com/office/powerpoint/2010/main" val="255034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C1D4C4F-CFFB-465D-8C32-0D3AA827B28A}" type="slidenum">
              <a:rPr lang="de-DE" smtClean="0"/>
              <a:pPr/>
              <a:t>3</a:t>
            </a:fld>
            <a:endParaRPr lang="de-DE"/>
          </a:p>
        </p:txBody>
      </p:sp>
    </p:spTree>
    <p:extLst>
      <p:ext uri="{BB962C8B-B14F-4D97-AF65-F5344CB8AC3E}">
        <p14:creationId xmlns:p14="http://schemas.microsoft.com/office/powerpoint/2010/main" val="1240889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C1D4C4F-CFFB-465D-8C32-0D3AA827B28A}" type="slidenum">
              <a:rPr lang="de-DE" smtClean="0"/>
              <a:pPr/>
              <a:t>4</a:t>
            </a:fld>
            <a:endParaRPr lang="de-DE"/>
          </a:p>
        </p:txBody>
      </p:sp>
    </p:spTree>
    <p:extLst>
      <p:ext uri="{BB962C8B-B14F-4D97-AF65-F5344CB8AC3E}">
        <p14:creationId xmlns:p14="http://schemas.microsoft.com/office/powerpoint/2010/main" val="2197398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C1D4C4F-CFFB-465D-8C32-0D3AA827B28A}" type="slidenum">
              <a:rPr lang="de-DE" smtClean="0"/>
              <a:pPr/>
              <a:t>5</a:t>
            </a:fld>
            <a:endParaRPr lang="de-DE"/>
          </a:p>
        </p:txBody>
      </p:sp>
    </p:spTree>
    <p:extLst>
      <p:ext uri="{BB962C8B-B14F-4D97-AF65-F5344CB8AC3E}">
        <p14:creationId xmlns:p14="http://schemas.microsoft.com/office/powerpoint/2010/main" val="1515212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B16B83A-D03A-4795-A647-7BE40A727950}" type="slidenum">
              <a:rPr lang="de-DE" smtClean="0"/>
              <a:t>7</a:t>
            </a:fld>
            <a:endParaRPr lang="de-DE"/>
          </a:p>
        </p:txBody>
      </p:sp>
    </p:spTree>
    <p:extLst>
      <p:ext uri="{BB962C8B-B14F-4D97-AF65-F5344CB8AC3E}">
        <p14:creationId xmlns:p14="http://schemas.microsoft.com/office/powerpoint/2010/main" val="445150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B16B83A-D03A-4795-A647-7BE40A727950}" type="slidenum">
              <a:rPr lang="de-DE" smtClean="0"/>
              <a:t>8</a:t>
            </a:fld>
            <a:endParaRPr lang="de-DE"/>
          </a:p>
        </p:txBody>
      </p:sp>
    </p:spTree>
    <p:extLst>
      <p:ext uri="{BB962C8B-B14F-4D97-AF65-F5344CB8AC3E}">
        <p14:creationId xmlns:p14="http://schemas.microsoft.com/office/powerpoint/2010/main" val="4100181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B16B83A-D03A-4795-A647-7BE40A727950}" type="slidenum">
              <a:rPr lang="de-DE" smtClean="0"/>
              <a:t>9</a:t>
            </a:fld>
            <a:endParaRPr lang="de-DE"/>
          </a:p>
        </p:txBody>
      </p:sp>
    </p:spTree>
    <p:extLst>
      <p:ext uri="{BB962C8B-B14F-4D97-AF65-F5344CB8AC3E}">
        <p14:creationId xmlns:p14="http://schemas.microsoft.com/office/powerpoint/2010/main" val="319138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B16B83A-D03A-4795-A647-7BE40A727950}" type="slidenum">
              <a:rPr lang="de-DE" smtClean="0"/>
              <a:t>10</a:t>
            </a:fld>
            <a:endParaRPr lang="de-DE"/>
          </a:p>
        </p:txBody>
      </p:sp>
    </p:spTree>
    <p:extLst>
      <p:ext uri="{BB962C8B-B14F-4D97-AF65-F5344CB8AC3E}">
        <p14:creationId xmlns:p14="http://schemas.microsoft.com/office/powerpoint/2010/main" val="3580307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1C65A89A-23F8-411C-89E4-0D8ECFF37ED8}" type="datetime1">
              <a:rPr lang="de-DE" smtClean="0"/>
              <a:t>20.10.2018</a:t>
            </a:fld>
            <a:endParaRPr lang="de-DE"/>
          </a:p>
        </p:txBody>
      </p:sp>
      <p:sp>
        <p:nvSpPr>
          <p:cNvPr id="6" name="Foliennummernplatzhalter 5"/>
          <p:cNvSpPr>
            <a:spLocks noGrp="1"/>
          </p:cNvSpPr>
          <p:nvPr>
            <p:ph type="sldNum" sz="quarter" idx="12"/>
          </p:nvPr>
        </p:nvSpPr>
        <p:spPr/>
        <p:txBody>
          <a:bodyPr/>
          <a:lstStyle/>
          <a:p>
            <a:fld id="{294EF94C-3EC5-4FB2-B36F-B7173D5C52C2}" type="slidenum">
              <a:rPr lang="de-DE" smtClean="0"/>
              <a:t>‹Nr.›</a:t>
            </a:fld>
            <a:endParaRPr lang="de-DE"/>
          </a:p>
        </p:txBody>
      </p:sp>
    </p:spTree>
    <p:extLst>
      <p:ext uri="{BB962C8B-B14F-4D97-AF65-F5344CB8AC3E}">
        <p14:creationId xmlns:p14="http://schemas.microsoft.com/office/powerpoint/2010/main" val="86064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D5A02CD-1ACB-41D3-9CE4-F2A5212FD2F8}" type="datetime1">
              <a:rPr lang="de-DE" smtClean="0"/>
              <a:t>20.10.2018</a:t>
            </a:fld>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294EF94C-3EC5-4FB2-B36F-B7173D5C52C2}" type="slidenum">
              <a:rPr lang="de-DE" smtClean="0"/>
              <a:t>‹Nr.›</a:t>
            </a:fld>
            <a:endParaRPr lang="de-DE"/>
          </a:p>
        </p:txBody>
      </p:sp>
    </p:spTree>
    <p:extLst>
      <p:ext uri="{BB962C8B-B14F-4D97-AF65-F5344CB8AC3E}">
        <p14:creationId xmlns:p14="http://schemas.microsoft.com/office/powerpoint/2010/main" val="2773615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689D91E-949E-4775-B2FC-CDA06995A016}" type="datetime1">
              <a:rPr lang="de-DE" smtClean="0"/>
              <a:t>20.10.2018</a:t>
            </a:fld>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294EF94C-3EC5-4FB2-B36F-B7173D5C52C2}" type="slidenum">
              <a:rPr lang="de-DE" smtClean="0"/>
              <a:t>‹Nr.›</a:t>
            </a:fld>
            <a:endParaRPr lang="de-DE"/>
          </a:p>
        </p:txBody>
      </p:sp>
    </p:spTree>
    <p:extLst>
      <p:ext uri="{BB962C8B-B14F-4D97-AF65-F5344CB8AC3E}">
        <p14:creationId xmlns:p14="http://schemas.microsoft.com/office/powerpoint/2010/main" val="3939723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b="1">
                <a:latin typeface="+mn-lt"/>
              </a:defRPr>
            </a:lvl1pPr>
          </a:lstStyle>
          <a:p>
            <a:r>
              <a:rPr lang="de-DE" dirty="0"/>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E334FD48-BD94-4047-8EA1-DF6EFB6E00E3}" type="datetime1">
              <a:rPr lang="de-DE" smtClean="0"/>
              <a:t>20.10.2018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DC4106-D9F5-4DCC-B15D-428545D275B1}" type="slidenum">
              <a:rPr lang="de-DE" smtClean="0"/>
              <a:pPr/>
              <a:t>‹Nr.›</a:t>
            </a:fld>
            <a:endParaRPr lang="de-DE"/>
          </a:p>
        </p:txBody>
      </p:sp>
    </p:spTree>
    <p:extLst>
      <p:ext uri="{BB962C8B-B14F-4D97-AF65-F5344CB8AC3E}">
        <p14:creationId xmlns:p14="http://schemas.microsoft.com/office/powerpoint/2010/main" val="1554161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38200" y="0"/>
            <a:ext cx="10515600" cy="1325563"/>
          </a:xfrm>
        </p:spPr>
        <p:txBody>
          <a:bodyPr>
            <a:normAutofit/>
          </a:bodyPr>
          <a:lstStyle>
            <a:lvl1pPr algn="ctr">
              <a:defRPr lang="de-DE" sz="3600" b="1" u="sng" kern="1200" dirty="0">
                <a:solidFill>
                  <a:schemeClr val="tx1"/>
                </a:solidFill>
                <a:latin typeface="+mn-lt"/>
                <a:ea typeface="+mn-ea"/>
                <a:cs typeface="+mn-cs"/>
              </a:defRPr>
            </a:lvl1pPr>
          </a:lstStyle>
          <a:p>
            <a:r>
              <a:rPr lang="de-DE" dirty="0"/>
              <a:t>Titelmasterformat durch Klicken bearbeiten</a:t>
            </a:r>
          </a:p>
        </p:txBody>
      </p:sp>
      <p:sp>
        <p:nvSpPr>
          <p:cNvPr id="3" name="Inhaltsplatzhalter 2"/>
          <p:cNvSpPr>
            <a:spLocks noGrp="1"/>
          </p:cNvSpPr>
          <p:nvPr>
            <p:ph idx="1"/>
          </p:nvPr>
        </p:nvSpPr>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71298D88-B9D9-4611-ABF1-A2C9B778E98E}" type="datetime1">
              <a:rPr lang="de-DE" smtClean="0"/>
              <a:t>20.10.2018</a:t>
            </a:fld>
            <a:endParaRPr lang="de-DE"/>
          </a:p>
        </p:txBody>
      </p:sp>
      <p:pic>
        <p:nvPicPr>
          <p:cNvPr id="9" name="Grafik 8"/>
          <p:cNvPicPr>
            <a:picLocks noChangeAspect="1"/>
          </p:cNvPicPr>
          <p:nvPr userDrawn="1"/>
        </p:nvPicPr>
        <p:blipFill>
          <a:blip r:embed="rId2"/>
          <a:stretch>
            <a:fillRect/>
          </a:stretch>
        </p:blipFill>
        <p:spPr>
          <a:xfrm>
            <a:off x="10644749" y="6176963"/>
            <a:ext cx="1547251" cy="678619"/>
          </a:xfrm>
          <a:prstGeom prst="rect">
            <a:avLst/>
          </a:prstGeom>
        </p:spPr>
      </p:pic>
      <p:sp>
        <p:nvSpPr>
          <p:cNvPr id="6" name="Foliennummernplatzhalter 5"/>
          <p:cNvSpPr>
            <a:spLocks noGrp="1"/>
          </p:cNvSpPr>
          <p:nvPr>
            <p:ph type="sldNum" sz="quarter" idx="12"/>
          </p:nvPr>
        </p:nvSpPr>
        <p:spPr>
          <a:xfrm>
            <a:off x="9448800" y="5968585"/>
            <a:ext cx="2743200" cy="365125"/>
          </a:xfrm>
        </p:spPr>
        <p:txBody>
          <a:bodyPr/>
          <a:lstStyle/>
          <a:p>
            <a:fld id="{B0DC4106-D9F5-4DCC-B15D-428545D275B1}" type="slidenum">
              <a:rPr lang="de-DE" smtClean="0"/>
              <a:pPr/>
              <a:t>‹Nr.›</a:t>
            </a:fld>
            <a:endParaRPr lang="de-DE"/>
          </a:p>
        </p:txBody>
      </p:sp>
    </p:spTree>
    <p:extLst>
      <p:ext uri="{BB962C8B-B14F-4D97-AF65-F5344CB8AC3E}">
        <p14:creationId xmlns:p14="http://schemas.microsoft.com/office/powerpoint/2010/main" val="2882899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lgn="ctr">
              <a:defRPr sz="6000" b="1">
                <a:latin typeface="+mn-lt"/>
              </a:defRPr>
            </a:lvl1pPr>
          </a:lstStyle>
          <a:p>
            <a:r>
              <a:rPr lang="de-DE" dirty="0"/>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9A598D9E-0517-42EB-9520-28C0137D4299}" type="datetime1">
              <a:rPr lang="de-DE" smtClean="0"/>
              <a:t>20.10.2018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DC4106-D9F5-4DCC-B15D-428545D275B1}" type="slidenum">
              <a:rPr lang="de-DE" smtClean="0"/>
              <a:pPr/>
              <a:t>‹Nr.›</a:t>
            </a:fld>
            <a:endParaRPr lang="de-DE"/>
          </a:p>
        </p:txBody>
      </p:sp>
    </p:spTree>
    <p:extLst>
      <p:ext uri="{BB962C8B-B14F-4D97-AF65-F5344CB8AC3E}">
        <p14:creationId xmlns:p14="http://schemas.microsoft.com/office/powerpoint/2010/main" val="1356023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2BFAAE68-5378-4D64-A614-727AA5C88F81}" type="datetime1">
              <a:rPr lang="de-DE" smtClean="0"/>
              <a:t>20.10.2018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0DC4106-D9F5-4DCC-B15D-428545D275B1}" type="slidenum">
              <a:rPr lang="de-DE" smtClean="0"/>
              <a:pPr/>
              <a:t>‹Nr.›</a:t>
            </a:fld>
            <a:endParaRPr lang="de-DE"/>
          </a:p>
        </p:txBody>
      </p:sp>
    </p:spTree>
    <p:extLst>
      <p:ext uri="{BB962C8B-B14F-4D97-AF65-F5344CB8AC3E}">
        <p14:creationId xmlns:p14="http://schemas.microsoft.com/office/powerpoint/2010/main" val="1395053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FAD01028-3863-408B-AE29-A1C58D58133C}" type="datetime1">
              <a:rPr lang="de-DE" smtClean="0"/>
              <a:t>20.10.2018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0DC4106-D9F5-4DCC-B15D-428545D275B1}" type="slidenum">
              <a:rPr lang="de-DE" smtClean="0"/>
              <a:pPr/>
              <a:t>‹Nr.›</a:t>
            </a:fld>
            <a:endParaRPr lang="de-DE"/>
          </a:p>
        </p:txBody>
      </p:sp>
    </p:spTree>
    <p:extLst>
      <p:ext uri="{BB962C8B-B14F-4D97-AF65-F5344CB8AC3E}">
        <p14:creationId xmlns:p14="http://schemas.microsoft.com/office/powerpoint/2010/main" val="2594044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91F6A9C1-ED5F-4850-AE62-F82A591BFEA3}" type="datetime1">
              <a:rPr lang="de-DE" smtClean="0"/>
              <a:t>20.10.2018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0DC4106-D9F5-4DCC-B15D-428545D275B1}" type="slidenum">
              <a:rPr lang="de-DE" smtClean="0"/>
              <a:pPr/>
              <a:t>‹Nr.›</a:t>
            </a:fld>
            <a:endParaRPr lang="de-DE"/>
          </a:p>
        </p:txBody>
      </p:sp>
    </p:spTree>
    <p:extLst>
      <p:ext uri="{BB962C8B-B14F-4D97-AF65-F5344CB8AC3E}">
        <p14:creationId xmlns:p14="http://schemas.microsoft.com/office/powerpoint/2010/main" val="17497813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3EDEDF7-0508-40E8-AA8A-4DB85F624086}" type="datetime1">
              <a:rPr lang="de-DE" smtClean="0"/>
              <a:t>20.10.2018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0DC4106-D9F5-4DCC-B15D-428545D275B1}" type="slidenum">
              <a:rPr lang="de-DE" smtClean="0"/>
              <a:pPr/>
              <a:t>‹Nr.›</a:t>
            </a:fld>
            <a:endParaRPr lang="de-DE"/>
          </a:p>
        </p:txBody>
      </p:sp>
    </p:spTree>
    <p:extLst>
      <p:ext uri="{BB962C8B-B14F-4D97-AF65-F5344CB8AC3E}">
        <p14:creationId xmlns:p14="http://schemas.microsoft.com/office/powerpoint/2010/main" val="3908843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0A0E4353-8C6F-42F7-9EEC-5A3C8997DDFE}" type="datetime1">
              <a:rPr lang="de-DE" smtClean="0"/>
              <a:t>20.10.2018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0DC4106-D9F5-4DCC-B15D-428545D275B1}" type="slidenum">
              <a:rPr lang="de-DE" smtClean="0"/>
              <a:pPr/>
              <a:t>‹Nr.›</a:t>
            </a:fld>
            <a:endParaRPr lang="de-DE"/>
          </a:p>
        </p:txBody>
      </p:sp>
    </p:spTree>
    <p:extLst>
      <p:ext uri="{BB962C8B-B14F-4D97-AF65-F5344CB8AC3E}">
        <p14:creationId xmlns:p14="http://schemas.microsoft.com/office/powerpoint/2010/main" val="337729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0A24446-01F7-452E-AAFD-C778B177768E}" type="datetime1">
              <a:rPr lang="de-DE" smtClean="0"/>
              <a:t>20.10.2018</a:t>
            </a:fld>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294EF94C-3EC5-4FB2-B36F-B7173D5C52C2}" type="slidenum">
              <a:rPr lang="de-DE" smtClean="0"/>
              <a:t>‹Nr.›</a:t>
            </a:fld>
            <a:endParaRPr lang="de-DE"/>
          </a:p>
        </p:txBody>
      </p:sp>
    </p:spTree>
    <p:extLst>
      <p:ext uri="{BB962C8B-B14F-4D97-AF65-F5344CB8AC3E}">
        <p14:creationId xmlns:p14="http://schemas.microsoft.com/office/powerpoint/2010/main" val="39917998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F36DC4E4-FBFC-4866-87A2-E942F8A30DDD}" type="datetime1">
              <a:rPr lang="de-DE" smtClean="0"/>
              <a:t>20.10.2018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0DC4106-D9F5-4DCC-B15D-428545D275B1}" type="slidenum">
              <a:rPr lang="de-DE" smtClean="0"/>
              <a:pPr/>
              <a:t>‹Nr.›</a:t>
            </a:fld>
            <a:endParaRPr lang="de-DE"/>
          </a:p>
        </p:txBody>
      </p:sp>
    </p:spTree>
    <p:extLst>
      <p:ext uri="{BB962C8B-B14F-4D97-AF65-F5344CB8AC3E}">
        <p14:creationId xmlns:p14="http://schemas.microsoft.com/office/powerpoint/2010/main" val="1539671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3AD6657-7C4F-4EE8-9891-B57BEF909B4E}" type="datetime1">
              <a:rPr lang="de-DE" smtClean="0"/>
              <a:t>20.10.2018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DC4106-D9F5-4DCC-B15D-428545D275B1}" type="slidenum">
              <a:rPr lang="de-DE" smtClean="0"/>
              <a:pPr/>
              <a:t>‹Nr.›</a:t>
            </a:fld>
            <a:endParaRPr lang="de-DE"/>
          </a:p>
        </p:txBody>
      </p:sp>
    </p:spTree>
    <p:extLst>
      <p:ext uri="{BB962C8B-B14F-4D97-AF65-F5344CB8AC3E}">
        <p14:creationId xmlns:p14="http://schemas.microsoft.com/office/powerpoint/2010/main" val="9236746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76F61C7-3730-4B74-9047-5F87BE527EE1}" type="datetime1">
              <a:rPr lang="de-DE" smtClean="0"/>
              <a:t>20.10.2018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DC4106-D9F5-4DCC-B15D-428545D275B1}" type="slidenum">
              <a:rPr lang="de-DE" smtClean="0"/>
              <a:pPr/>
              <a:t>‹Nr.›</a:t>
            </a:fld>
            <a:endParaRPr lang="de-DE"/>
          </a:p>
        </p:txBody>
      </p:sp>
    </p:spTree>
    <p:extLst>
      <p:ext uri="{BB962C8B-B14F-4D97-AF65-F5344CB8AC3E}">
        <p14:creationId xmlns:p14="http://schemas.microsoft.com/office/powerpoint/2010/main" val="1610815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85C9FE7B-6C9C-4040-A099-FFCF38AA109A}" type="datetime1">
              <a:rPr lang="de-DE" smtClean="0"/>
              <a:t>20.10.2018</a:t>
            </a:fld>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294EF94C-3EC5-4FB2-B36F-B7173D5C52C2}" type="slidenum">
              <a:rPr lang="de-DE" smtClean="0"/>
              <a:t>‹Nr.›</a:t>
            </a:fld>
            <a:endParaRPr lang="de-DE"/>
          </a:p>
        </p:txBody>
      </p:sp>
    </p:spTree>
    <p:extLst>
      <p:ext uri="{BB962C8B-B14F-4D97-AF65-F5344CB8AC3E}">
        <p14:creationId xmlns:p14="http://schemas.microsoft.com/office/powerpoint/2010/main" val="3218887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5D71055E-EC7F-4E84-89B1-38F4B42F2B5B}" type="datetime1">
              <a:rPr lang="de-DE" smtClean="0"/>
              <a:t>20.10.2018</a:t>
            </a:fld>
            <a:endParaRPr lang="de-DE"/>
          </a:p>
        </p:txBody>
      </p:sp>
      <p:sp>
        <p:nvSpPr>
          <p:cNvPr id="6" name="Fußzeilenplatzhalter 5"/>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294EF94C-3EC5-4FB2-B36F-B7173D5C52C2}" type="slidenum">
              <a:rPr lang="de-DE" smtClean="0"/>
              <a:t>‹Nr.›</a:t>
            </a:fld>
            <a:endParaRPr lang="de-DE"/>
          </a:p>
        </p:txBody>
      </p:sp>
    </p:spTree>
    <p:extLst>
      <p:ext uri="{BB962C8B-B14F-4D97-AF65-F5344CB8AC3E}">
        <p14:creationId xmlns:p14="http://schemas.microsoft.com/office/powerpoint/2010/main" val="651919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9FE5CD40-3315-4B11-B941-B85301F5B695}" type="datetime1">
              <a:rPr lang="de-DE" smtClean="0"/>
              <a:t>20.10.2018</a:t>
            </a:fld>
            <a:endParaRPr lang="de-DE"/>
          </a:p>
        </p:txBody>
      </p:sp>
      <p:sp>
        <p:nvSpPr>
          <p:cNvPr id="8" name="Fußzeilenplatzhalter 7"/>
          <p:cNvSpPr>
            <a:spLocks noGrp="1"/>
          </p:cNvSpPr>
          <p:nvPr>
            <p:ph type="ftr" sz="quarter" idx="11"/>
          </p:nvPr>
        </p:nvSpPr>
        <p:spPr>
          <a:xfrm>
            <a:off x="4038600" y="6356350"/>
            <a:ext cx="4114800" cy="365125"/>
          </a:xfrm>
          <a:prstGeom prst="rect">
            <a:avLst/>
          </a:prstGeom>
        </p:spPr>
        <p:txBody>
          <a:bodyPr/>
          <a:lstStyle/>
          <a:p>
            <a:endParaRPr lang="de-DE"/>
          </a:p>
        </p:txBody>
      </p:sp>
      <p:sp>
        <p:nvSpPr>
          <p:cNvPr id="9" name="Foliennummernplatzhalter 8"/>
          <p:cNvSpPr>
            <a:spLocks noGrp="1"/>
          </p:cNvSpPr>
          <p:nvPr>
            <p:ph type="sldNum" sz="quarter" idx="12"/>
          </p:nvPr>
        </p:nvSpPr>
        <p:spPr/>
        <p:txBody>
          <a:bodyPr/>
          <a:lstStyle/>
          <a:p>
            <a:fld id="{294EF94C-3EC5-4FB2-B36F-B7173D5C52C2}" type="slidenum">
              <a:rPr lang="de-DE" smtClean="0"/>
              <a:t>‹Nr.›</a:t>
            </a:fld>
            <a:endParaRPr lang="de-DE"/>
          </a:p>
        </p:txBody>
      </p:sp>
    </p:spTree>
    <p:extLst>
      <p:ext uri="{BB962C8B-B14F-4D97-AF65-F5344CB8AC3E}">
        <p14:creationId xmlns:p14="http://schemas.microsoft.com/office/powerpoint/2010/main" val="1822274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A3DFE6B1-B057-49A3-8EF3-436F1D9F9346}" type="datetime1">
              <a:rPr lang="de-DE" smtClean="0"/>
              <a:t>20.10.2018</a:t>
            </a:fld>
            <a:endParaRPr lang="de-DE"/>
          </a:p>
        </p:txBody>
      </p:sp>
      <p:sp>
        <p:nvSpPr>
          <p:cNvPr id="4" name="Fußzeilenplatzhalter 3"/>
          <p:cNvSpPr>
            <a:spLocks noGrp="1"/>
          </p:cNvSpPr>
          <p:nvPr>
            <p:ph type="ftr" sz="quarter" idx="11"/>
          </p:nvPr>
        </p:nvSpPr>
        <p:spPr>
          <a:xfrm>
            <a:off x="4038600" y="6356350"/>
            <a:ext cx="4114800" cy="365125"/>
          </a:xfrm>
          <a:prstGeom prst="rect">
            <a:avLst/>
          </a:prstGeom>
        </p:spPr>
        <p:txBody>
          <a:bodyPr/>
          <a:lstStyle/>
          <a:p>
            <a:endParaRPr lang="de-DE"/>
          </a:p>
        </p:txBody>
      </p:sp>
      <p:sp>
        <p:nvSpPr>
          <p:cNvPr id="5" name="Foliennummernplatzhalter 4"/>
          <p:cNvSpPr>
            <a:spLocks noGrp="1"/>
          </p:cNvSpPr>
          <p:nvPr>
            <p:ph type="sldNum" sz="quarter" idx="12"/>
          </p:nvPr>
        </p:nvSpPr>
        <p:spPr/>
        <p:txBody>
          <a:bodyPr/>
          <a:lstStyle/>
          <a:p>
            <a:fld id="{294EF94C-3EC5-4FB2-B36F-B7173D5C52C2}" type="slidenum">
              <a:rPr lang="de-DE" smtClean="0"/>
              <a:t>‹Nr.›</a:t>
            </a:fld>
            <a:endParaRPr lang="de-DE"/>
          </a:p>
        </p:txBody>
      </p:sp>
    </p:spTree>
    <p:extLst>
      <p:ext uri="{BB962C8B-B14F-4D97-AF65-F5344CB8AC3E}">
        <p14:creationId xmlns:p14="http://schemas.microsoft.com/office/powerpoint/2010/main" val="123972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57CF58E-E8D4-49CB-8D46-F33C7EEF09D4}" type="datetime1">
              <a:rPr lang="de-DE" smtClean="0"/>
              <a:t>20.10.2018</a:t>
            </a:fld>
            <a:endParaRPr lang="de-DE"/>
          </a:p>
        </p:txBody>
      </p:sp>
      <p:sp>
        <p:nvSpPr>
          <p:cNvPr id="3" name="Fußzeilenplatzhalter 2"/>
          <p:cNvSpPr>
            <a:spLocks noGrp="1"/>
          </p:cNvSpPr>
          <p:nvPr>
            <p:ph type="ftr" sz="quarter" idx="11"/>
          </p:nvPr>
        </p:nvSpPr>
        <p:spPr>
          <a:xfrm>
            <a:off x="4038600" y="6356350"/>
            <a:ext cx="4114800" cy="365125"/>
          </a:xfrm>
          <a:prstGeom prst="rect">
            <a:avLst/>
          </a:prstGeom>
        </p:spPr>
        <p:txBody>
          <a:bodyPr/>
          <a:lstStyle/>
          <a:p>
            <a:endParaRPr lang="de-DE"/>
          </a:p>
        </p:txBody>
      </p:sp>
      <p:sp>
        <p:nvSpPr>
          <p:cNvPr id="4" name="Foliennummernplatzhalter 3"/>
          <p:cNvSpPr>
            <a:spLocks noGrp="1"/>
          </p:cNvSpPr>
          <p:nvPr>
            <p:ph type="sldNum" sz="quarter" idx="12"/>
          </p:nvPr>
        </p:nvSpPr>
        <p:spPr/>
        <p:txBody>
          <a:bodyPr/>
          <a:lstStyle/>
          <a:p>
            <a:fld id="{294EF94C-3EC5-4FB2-B36F-B7173D5C52C2}" type="slidenum">
              <a:rPr lang="de-DE" smtClean="0"/>
              <a:t>‹Nr.›</a:t>
            </a:fld>
            <a:endParaRPr lang="de-DE"/>
          </a:p>
        </p:txBody>
      </p:sp>
    </p:spTree>
    <p:extLst>
      <p:ext uri="{BB962C8B-B14F-4D97-AF65-F5344CB8AC3E}">
        <p14:creationId xmlns:p14="http://schemas.microsoft.com/office/powerpoint/2010/main" val="3052416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F3EF2F93-CC3E-4774-84EC-8A1C5828A933}" type="datetime1">
              <a:rPr lang="de-DE" smtClean="0"/>
              <a:t>20.10.2018</a:t>
            </a:fld>
            <a:endParaRPr lang="de-DE"/>
          </a:p>
        </p:txBody>
      </p:sp>
      <p:sp>
        <p:nvSpPr>
          <p:cNvPr id="6" name="Fußzeilenplatzhalter 5"/>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294EF94C-3EC5-4FB2-B36F-B7173D5C52C2}" type="slidenum">
              <a:rPr lang="de-DE" smtClean="0"/>
              <a:t>‹Nr.›</a:t>
            </a:fld>
            <a:endParaRPr lang="de-DE"/>
          </a:p>
        </p:txBody>
      </p:sp>
    </p:spTree>
    <p:extLst>
      <p:ext uri="{BB962C8B-B14F-4D97-AF65-F5344CB8AC3E}">
        <p14:creationId xmlns:p14="http://schemas.microsoft.com/office/powerpoint/2010/main" val="424181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5556477E-7DEB-4918-93FE-24E49D55AF46}" type="datetime1">
              <a:rPr lang="de-DE" smtClean="0"/>
              <a:t>20.10.2018</a:t>
            </a:fld>
            <a:endParaRPr lang="de-DE"/>
          </a:p>
        </p:txBody>
      </p:sp>
      <p:sp>
        <p:nvSpPr>
          <p:cNvPr id="6" name="Fußzeilenplatzhalter 5"/>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294EF94C-3EC5-4FB2-B36F-B7173D5C52C2}" type="slidenum">
              <a:rPr lang="de-DE" smtClean="0"/>
              <a:t>‹Nr.›</a:t>
            </a:fld>
            <a:endParaRPr lang="de-DE"/>
          </a:p>
        </p:txBody>
      </p:sp>
    </p:spTree>
    <p:extLst>
      <p:ext uri="{BB962C8B-B14F-4D97-AF65-F5344CB8AC3E}">
        <p14:creationId xmlns:p14="http://schemas.microsoft.com/office/powerpoint/2010/main" val="3576282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D69E84-8DA5-496E-A5B6-7EDCD3730780}" type="datetime1">
              <a:rPr lang="de-DE" smtClean="0"/>
              <a:t>20.10.2018</a:t>
            </a:fld>
            <a:endParaRPr lang="de-DE"/>
          </a:p>
        </p:txBody>
      </p:sp>
      <p:sp>
        <p:nvSpPr>
          <p:cNvPr id="6" name="Foliennummernplatzhalter 5"/>
          <p:cNvSpPr>
            <a:spLocks noGrp="1"/>
          </p:cNvSpPr>
          <p:nvPr>
            <p:ph type="sldNum" sz="quarter" idx="4"/>
          </p:nvPr>
        </p:nvSpPr>
        <p:spPr>
          <a:xfrm>
            <a:off x="9273149" y="581183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EF94C-3EC5-4FB2-B36F-B7173D5C52C2}" type="slidenum">
              <a:rPr lang="de-DE" smtClean="0"/>
              <a:t>‹Nr.›</a:t>
            </a:fld>
            <a:endParaRPr lang="de-DE"/>
          </a:p>
        </p:txBody>
      </p:sp>
      <p:pic>
        <p:nvPicPr>
          <p:cNvPr id="7" name="Grafik 6">
            <a:extLst>
              <a:ext uri="{FF2B5EF4-FFF2-40B4-BE49-F238E27FC236}">
                <a16:creationId xmlns:a16="http://schemas.microsoft.com/office/drawing/2014/main" id="{074291CE-F7BB-4687-B4E6-8C8F84909A52}"/>
              </a:ext>
            </a:extLst>
          </p:cNvPr>
          <p:cNvPicPr>
            <a:picLocks noChangeAspect="1"/>
          </p:cNvPicPr>
          <p:nvPr userDrawn="1"/>
        </p:nvPicPr>
        <p:blipFill>
          <a:blip r:embed="rId13"/>
          <a:stretch>
            <a:fillRect/>
          </a:stretch>
        </p:blipFill>
        <p:spPr>
          <a:xfrm>
            <a:off x="10644749" y="6176963"/>
            <a:ext cx="1547251" cy="678619"/>
          </a:xfrm>
          <a:prstGeom prst="rect">
            <a:avLst/>
          </a:prstGeom>
        </p:spPr>
      </p:pic>
    </p:spTree>
    <p:extLst>
      <p:ext uri="{BB962C8B-B14F-4D97-AF65-F5344CB8AC3E}">
        <p14:creationId xmlns:p14="http://schemas.microsoft.com/office/powerpoint/2010/main" val="1217601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F701DE-C700-4336-B981-091AF45450AC}" type="datetime1">
              <a:rPr lang="de-DE" smtClean="0"/>
              <a:t>20.10.2018</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9353718" y="567599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C4106-D9F5-4DCC-B15D-428545D275B1}" type="slidenum">
              <a:rPr lang="de-DE" smtClean="0"/>
              <a:pPr/>
              <a:t>‹Nr.›</a:t>
            </a:fld>
            <a:endParaRPr lang="de-DE"/>
          </a:p>
        </p:txBody>
      </p:sp>
      <p:pic>
        <p:nvPicPr>
          <p:cNvPr id="7" name="Grafik 6">
            <a:extLst>
              <a:ext uri="{FF2B5EF4-FFF2-40B4-BE49-F238E27FC236}">
                <a16:creationId xmlns:a16="http://schemas.microsoft.com/office/drawing/2014/main" id="{97AB08F9-6148-4F17-9DF0-7BAF30A03DD4}"/>
              </a:ext>
            </a:extLst>
          </p:cNvPr>
          <p:cNvPicPr>
            <a:picLocks noChangeAspect="1"/>
          </p:cNvPicPr>
          <p:nvPr userDrawn="1"/>
        </p:nvPicPr>
        <p:blipFill>
          <a:blip r:embed="rId13"/>
          <a:stretch>
            <a:fillRect/>
          </a:stretch>
        </p:blipFill>
        <p:spPr>
          <a:xfrm>
            <a:off x="10644749" y="6176963"/>
            <a:ext cx="1547251" cy="678619"/>
          </a:xfrm>
          <a:prstGeom prst="rect">
            <a:avLst/>
          </a:prstGeom>
        </p:spPr>
      </p:pic>
    </p:spTree>
    <p:extLst>
      <p:ext uri="{BB962C8B-B14F-4D97-AF65-F5344CB8AC3E}">
        <p14:creationId xmlns:p14="http://schemas.microsoft.com/office/powerpoint/2010/main" val="21569452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xlsx"/></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9317" y="1249700"/>
            <a:ext cx="10972800" cy="3407376"/>
          </a:xfrm>
        </p:spPr>
        <p:txBody>
          <a:bodyPr>
            <a:normAutofit fontScale="90000"/>
          </a:bodyPr>
          <a:lstStyle/>
          <a:p>
            <a:br>
              <a:rPr lang="de-DE" sz="5300" b="1" u="sng" dirty="0">
                <a:latin typeface="+mn-lt"/>
              </a:rPr>
            </a:br>
            <a:br>
              <a:rPr lang="de-DE" sz="5300" b="1" u="sng" dirty="0">
                <a:latin typeface="+mn-lt"/>
              </a:rPr>
            </a:br>
            <a:r>
              <a:rPr lang="de-DE" sz="5400" b="1" dirty="0">
                <a:latin typeface="Calibri" panose="020F0502020204030204" pitchFamily="34" charset="0"/>
              </a:rPr>
              <a:t>Workshop I/1</a:t>
            </a:r>
            <a:br>
              <a:rPr lang="de-DE" sz="5400" b="1" dirty="0">
                <a:latin typeface="Calibri" panose="020F0502020204030204" pitchFamily="34" charset="0"/>
              </a:rPr>
            </a:br>
            <a:r>
              <a:rPr lang="de-DE" sz="5400" b="1" dirty="0">
                <a:latin typeface="Calibri" panose="020F0502020204030204" pitchFamily="34" charset="0"/>
              </a:rPr>
              <a:t>Krankenhausplanung – bedarfsgerecht oder marktgesteuert?</a:t>
            </a:r>
            <a:endParaRPr lang="de-DE" sz="5300" b="1" u="sng" dirty="0">
              <a:latin typeface="+mn-lt"/>
            </a:endParaRPr>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1287" y="250825"/>
            <a:ext cx="4449425" cy="1950100"/>
          </a:xfrm>
          <a:prstGeom prst="rect">
            <a:avLst/>
          </a:prstGeom>
        </p:spPr>
      </p:pic>
      <p:sp>
        <p:nvSpPr>
          <p:cNvPr id="5" name="Untertitel 4"/>
          <p:cNvSpPr>
            <a:spLocks noGrp="1"/>
          </p:cNvSpPr>
          <p:nvPr>
            <p:ph type="subTitle" idx="1"/>
          </p:nvPr>
        </p:nvSpPr>
        <p:spPr>
          <a:xfrm>
            <a:off x="1603717" y="5436972"/>
            <a:ext cx="9144000" cy="1078128"/>
          </a:xfrm>
        </p:spPr>
        <p:txBody>
          <a:bodyPr/>
          <a:lstStyle/>
          <a:p>
            <a:r>
              <a:rPr lang="de-DE" dirty="0"/>
              <a:t>Bündnis Krankenhaus statt Fabrik</a:t>
            </a:r>
          </a:p>
          <a:p>
            <a:r>
              <a:rPr lang="de-DE" dirty="0"/>
              <a:t>Stuttgart</a:t>
            </a:r>
            <a:r>
              <a:rPr lang="de-DE"/>
              <a:t>, 20.10.2018</a:t>
            </a:r>
            <a:endParaRPr lang="de-DE" dirty="0"/>
          </a:p>
          <a:p>
            <a:endParaRPr lang="de-DE" dirty="0"/>
          </a:p>
        </p:txBody>
      </p:sp>
      <p:sp>
        <p:nvSpPr>
          <p:cNvPr id="6" name="Foliennummernplatzhalter 5">
            <a:extLst>
              <a:ext uri="{FF2B5EF4-FFF2-40B4-BE49-F238E27FC236}">
                <a16:creationId xmlns:a16="http://schemas.microsoft.com/office/drawing/2014/main" id="{0271C468-2270-4ED3-B0FD-37B8F9993E4E}"/>
              </a:ext>
            </a:extLst>
          </p:cNvPr>
          <p:cNvSpPr>
            <a:spLocks noGrp="1"/>
          </p:cNvSpPr>
          <p:nvPr>
            <p:ph type="sldNum" sz="quarter" idx="12"/>
          </p:nvPr>
        </p:nvSpPr>
        <p:spPr/>
        <p:txBody>
          <a:bodyPr/>
          <a:lstStyle/>
          <a:p>
            <a:fld id="{294EF94C-3EC5-4FB2-B36F-B7173D5C52C2}" type="slidenum">
              <a:rPr lang="de-DE" smtClean="0"/>
              <a:t>1</a:t>
            </a:fld>
            <a:endParaRPr lang="de-DE"/>
          </a:p>
        </p:txBody>
      </p:sp>
    </p:spTree>
    <p:extLst>
      <p:ext uri="{BB962C8B-B14F-4D97-AF65-F5344CB8AC3E}">
        <p14:creationId xmlns:p14="http://schemas.microsoft.com/office/powerpoint/2010/main" val="21839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1257" y="34880"/>
            <a:ext cx="11658600" cy="648072"/>
          </a:xfrm>
        </p:spPr>
        <p:txBody>
          <a:bodyPr>
            <a:normAutofit/>
          </a:bodyPr>
          <a:lstStyle/>
          <a:p>
            <a:r>
              <a:rPr lang="de-DE" dirty="0"/>
              <a:t>Internationaler Vergleich – Verweildauer</a:t>
            </a:r>
            <a:endParaRPr lang="de-DE" b="1" u="sng" dirty="0"/>
          </a:p>
        </p:txBody>
      </p:sp>
      <p:sp>
        <p:nvSpPr>
          <p:cNvPr id="11" name="Foliennummernplatzhalter 10"/>
          <p:cNvSpPr>
            <a:spLocks noGrp="1"/>
          </p:cNvSpPr>
          <p:nvPr>
            <p:ph type="sldNum" sz="quarter" idx="12"/>
          </p:nvPr>
        </p:nvSpPr>
        <p:spPr/>
        <p:txBody>
          <a:bodyPr/>
          <a:lstStyle/>
          <a:p>
            <a:fld id="{14A8394D-840F-4E37-8C0B-B18AE75BD035}" type="slidenum">
              <a:rPr lang="de-DE" smtClean="0"/>
              <a:t>10</a:t>
            </a:fld>
            <a:endParaRPr lang="de-DE"/>
          </a:p>
        </p:txBody>
      </p:sp>
      <p:sp>
        <p:nvSpPr>
          <p:cNvPr id="6" name="Inhaltsplatzhalter 5">
            <a:extLst>
              <a:ext uri="{FF2B5EF4-FFF2-40B4-BE49-F238E27FC236}">
                <a16:creationId xmlns:a16="http://schemas.microsoft.com/office/drawing/2014/main" id="{CCF050A6-8168-4FD3-9504-31AEC067AF3D}"/>
              </a:ext>
            </a:extLst>
          </p:cNvPr>
          <p:cNvSpPr>
            <a:spLocks noGrp="1"/>
          </p:cNvSpPr>
          <p:nvPr>
            <p:ph idx="1"/>
          </p:nvPr>
        </p:nvSpPr>
        <p:spPr>
          <a:xfrm>
            <a:off x="587829" y="848096"/>
            <a:ext cx="3086100" cy="6186309"/>
          </a:xfrm>
        </p:spPr>
        <p:txBody>
          <a:bodyPr>
            <a:normAutofit/>
          </a:bodyPr>
          <a:lstStyle/>
          <a:p>
            <a:pPr marL="0" indent="0">
              <a:lnSpc>
                <a:spcPct val="100000"/>
              </a:lnSpc>
              <a:spcBef>
                <a:spcPts val="0"/>
              </a:spcBef>
              <a:buNone/>
            </a:pPr>
            <a:r>
              <a:rPr lang="de-DE" sz="2400" dirty="0"/>
              <a:t>Japan		16,5</a:t>
            </a:r>
          </a:p>
          <a:p>
            <a:pPr marL="0" indent="0">
              <a:lnSpc>
                <a:spcPct val="100000"/>
              </a:lnSpc>
              <a:spcBef>
                <a:spcPts val="0"/>
              </a:spcBef>
              <a:buNone/>
            </a:pPr>
            <a:r>
              <a:rPr lang="de-DE" sz="2400" dirty="0">
                <a:solidFill>
                  <a:srgbClr val="FF0000"/>
                </a:solidFill>
              </a:rPr>
              <a:t>Germany	7,6</a:t>
            </a:r>
          </a:p>
          <a:p>
            <a:pPr marL="0" indent="0">
              <a:lnSpc>
                <a:spcPct val="100000"/>
              </a:lnSpc>
              <a:spcBef>
                <a:spcPts val="0"/>
              </a:spcBef>
              <a:buNone/>
            </a:pPr>
            <a:r>
              <a:rPr lang="de-DE" sz="2400" dirty="0"/>
              <a:t>Korea		7,5</a:t>
            </a:r>
          </a:p>
          <a:p>
            <a:pPr marL="0" indent="0">
              <a:lnSpc>
                <a:spcPct val="100000"/>
              </a:lnSpc>
              <a:spcBef>
                <a:spcPts val="0"/>
              </a:spcBef>
              <a:buNone/>
            </a:pPr>
            <a:r>
              <a:rPr lang="de-DE" sz="2400" dirty="0"/>
              <a:t>Canada	7,4</a:t>
            </a:r>
          </a:p>
          <a:p>
            <a:pPr marL="0" indent="0">
              <a:lnSpc>
                <a:spcPct val="100000"/>
              </a:lnSpc>
              <a:spcBef>
                <a:spcPts val="0"/>
              </a:spcBef>
              <a:buNone/>
            </a:pPr>
            <a:r>
              <a:rPr lang="de-DE" sz="2400" dirty="0"/>
              <a:t>Luxembourg	7,4</a:t>
            </a:r>
          </a:p>
          <a:p>
            <a:pPr marL="0" indent="0">
              <a:lnSpc>
                <a:spcPct val="100000"/>
              </a:lnSpc>
              <a:spcBef>
                <a:spcPts val="0"/>
              </a:spcBef>
              <a:buNone/>
            </a:pPr>
            <a:r>
              <a:rPr lang="de-DE" sz="2400" dirty="0"/>
              <a:t>Portugal	7,2</a:t>
            </a:r>
          </a:p>
          <a:p>
            <a:pPr marL="0" indent="0">
              <a:lnSpc>
                <a:spcPct val="100000"/>
              </a:lnSpc>
              <a:spcBef>
                <a:spcPts val="0"/>
              </a:spcBef>
              <a:buNone/>
            </a:pPr>
            <a:r>
              <a:rPr lang="de-DE" sz="2400" dirty="0" err="1"/>
              <a:t>Lithuania</a:t>
            </a:r>
            <a:r>
              <a:rPr lang="de-DE" sz="2400" dirty="0"/>
              <a:t>	7,1</a:t>
            </a:r>
          </a:p>
          <a:p>
            <a:pPr marL="0" indent="0">
              <a:lnSpc>
                <a:spcPct val="100000"/>
              </a:lnSpc>
              <a:spcBef>
                <a:spcPts val="0"/>
              </a:spcBef>
              <a:buNone/>
            </a:pPr>
            <a:r>
              <a:rPr lang="de-DE" sz="2400" dirty="0"/>
              <a:t>Italy		6,9</a:t>
            </a:r>
          </a:p>
          <a:p>
            <a:pPr marL="0" indent="0">
              <a:lnSpc>
                <a:spcPct val="100000"/>
              </a:lnSpc>
              <a:spcBef>
                <a:spcPts val="0"/>
              </a:spcBef>
              <a:buNone/>
            </a:pPr>
            <a:r>
              <a:rPr lang="de-DE" sz="2400" dirty="0" err="1"/>
              <a:t>Poland</a:t>
            </a:r>
            <a:r>
              <a:rPr lang="de-DE" sz="2400" dirty="0"/>
              <a:t>		6,9</a:t>
            </a:r>
          </a:p>
          <a:p>
            <a:pPr marL="0" indent="0">
              <a:lnSpc>
                <a:spcPct val="100000"/>
              </a:lnSpc>
              <a:spcBef>
                <a:spcPts val="0"/>
              </a:spcBef>
              <a:buNone/>
            </a:pPr>
            <a:r>
              <a:rPr lang="de-DE" sz="2400" dirty="0" err="1"/>
              <a:t>Slovak</a:t>
            </a:r>
            <a:r>
              <a:rPr lang="de-DE" sz="2400" dirty="0"/>
              <a:t> Rep.	6,9</a:t>
            </a:r>
          </a:p>
          <a:p>
            <a:pPr marL="0" indent="0">
              <a:lnSpc>
                <a:spcPct val="100000"/>
              </a:lnSpc>
              <a:spcBef>
                <a:spcPts val="0"/>
              </a:spcBef>
              <a:buNone/>
            </a:pPr>
            <a:r>
              <a:rPr lang="de-DE" sz="2400" dirty="0" err="1"/>
              <a:t>Belgium</a:t>
            </a:r>
            <a:r>
              <a:rPr lang="de-DE" sz="2400" dirty="0"/>
              <a:t>	6,8</a:t>
            </a:r>
          </a:p>
          <a:p>
            <a:pPr marL="0" indent="0">
              <a:lnSpc>
                <a:spcPct val="100000"/>
              </a:lnSpc>
              <a:spcBef>
                <a:spcPts val="0"/>
              </a:spcBef>
              <a:buNone/>
            </a:pPr>
            <a:r>
              <a:rPr lang="de-DE" sz="2400" dirty="0" err="1"/>
              <a:t>Finland</a:t>
            </a:r>
            <a:r>
              <a:rPr lang="de-DE" sz="2400" dirty="0"/>
              <a:t>		6,6</a:t>
            </a:r>
          </a:p>
          <a:p>
            <a:pPr marL="0" indent="0">
              <a:lnSpc>
                <a:spcPct val="100000"/>
              </a:lnSpc>
              <a:spcBef>
                <a:spcPts val="0"/>
              </a:spcBef>
              <a:buNone/>
            </a:pPr>
            <a:r>
              <a:rPr lang="de-DE" sz="2400" dirty="0"/>
              <a:t>Austria		6,5</a:t>
            </a:r>
          </a:p>
          <a:p>
            <a:pPr marL="0" indent="0">
              <a:lnSpc>
                <a:spcPct val="100000"/>
              </a:lnSpc>
              <a:spcBef>
                <a:spcPts val="0"/>
              </a:spcBef>
              <a:buNone/>
            </a:pPr>
            <a:r>
              <a:rPr lang="de-DE" sz="2400" dirty="0"/>
              <a:t>Slovenia	6,5</a:t>
            </a:r>
          </a:p>
          <a:p>
            <a:pPr marL="0" indent="0">
              <a:lnSpc>
                <a:spcPct val="100000"/>
              </a:lnSpc>
              <a:spcBef>
                <a:spcPts val="0"/>
              </a:spcBef>
              <a:buNone/>
            </a:pPr>
            <a:r>
              <a:rPr lang="de-DE" sz="2400" dirty="0" err="1"/>
              <a:t>Netherlands</a:t>
            </a:r>
            <a:r>
              <a:rPr lang="de-DE" sz="2400" dirty="0"/>
              <a:t>	6,2</a:t>
            </a:r>
          </a:p>
          <a:p>
            <a:pPr marL="0" indent="0">
              <a:lnSpc>
                <a:spcPct val="100000"/>
              </a:lnSpc>
              <a:spcBef>
                <a:spcPts val="0"/>
              </a:spcBef>
              <a:buNone/>
            </a:pPr>
            <a:r>
              <a:rPr lang="de-DE" sz="2400" dirty="0" err="1"/>
              <a:t>Norway</a:t>
            </a:r>
            <a:r>
              <a:rPr lang="de-DE" sz="2400" dirty="0"/>
              <a:t>	6,2</a:t>
            </a:r>
          </a:p>
        </p:txBody>
      </p:sp>
      <p:sp>
        <p:nvSpPr>
          <p:cNvPr id="3" name="Rechteck 2">
            <a:extLst>
              <a:ext uri="{FF2B5EF4-FFF2-40B4-BE49-F238E27FC236}">
                <a16:creationId xmlns:a16="http://schemas.microsoft.com/office/drawing/2014/main" id="{44F13382-FD53-4A00-B1F9-024B906531D2}"/>
              </a:ext>
            </a:extLst>
          </p:cNvPr>
          <p:cNvSpPr/>
          <p:nvPr/>
        </p:nvSpPr>
        <p:spPr>
          <a:xfrm>
            <a:off x="6090557" y="848096"/>
            <a:ext cx="5078186" cy="6340197"/>
          </a:xfrm>
          <a:prstGeom prst="rect">
            <a:avLst/>
          </a:prstGeom>
        </p:spPr>
        <p:txBody>
          <a:bodyPr wrap="square">
            <a:spAutoFit/>
          </a:bodyPr>
          <a:lstStyle/>
          <a:p>
            <a:r>
              <a:rPr lang="de-DE" sz="2400" dirty="0" err="1"/>
              <a:t>Ireland</a:t>
            </a:r>
            <a:r>
              <a:rPr lang="de-DE" sz="2400" dirty="0"/>
              <a:t>		6,1</a:t>
            </a:r>
          </a:p>
          <a:p>
            <a:r>
              <a:rPr lang="de-DE" sz="2400" dirty="0"/>
              <a:t>Estonia		6</a:t>
            </a:r>
          </a:p>
          <a:p>
            <a:r>
              <a:rPr lang="de-DE" sz="2400" dirty="0" err="1"/>
              <a:t>Latvia</a:t>
            </a:r>
            <a:r>
              <a:rPr lang="de-DE" sz="2400" dirty="0"/>
              <a:t>		6</a:t>
            </a:r>
          </a:p>
          <a:p>
            <a:r>
              <a:rPr lang="de-DE" sz="2400" dirty="0"/>
              <a:t>Unit. Kingdom	6</a:t>
            </a:r>
          </a:p>
          <a:p>
            <a:r>
              <a:rPr lang="de-DE" sz="2400" dirty="0"/>
              <a:t>Czech Rep.	5,9</a:t>
            </a:r>
          </a:p>
          <a:p>
            <a:r>
              <a:rPr lang="de-DE" sz="2400" dirty="0"/>
              <a:t>Iceland		5,9</a:t>
            </a:r>
          </a:p>
          <a:p>
            <a:r>
              <a:rPr lang="de-DE" sz="2400" dirty="0"/>
              <a:t>Spain		5,9</a:t>
            </a:r>
          </a:p>
          <a:p>
            <a:r>
              <a:rPr lang="de-DE" sz="2400" dirty="0"/>
              <a:t>France		5,7</a:t>
            </a:r>
          </a:p>
          <a:p>
            <a:r>
              <a:rPr lang="de-DE" sz="2400" dirty="0" err="1"/>
              <a:t>Sweden</a:t>
            </a:r>
            <a:r>
              <a:rPr lang="de-DE" sz="2400" dirty="0"/>
              <a:t>	5,7</a:t>
            </a:r>
          </a:p>
          <a:p>
            <a:r>
              <a:rPr lang="de-DE" sz="2400" dirty="0" err="1"/>
              <a:t>Switzerland</a:t>
            </a:r>
            <a:r>
              <a:rPr lang="de-DE" sz="2400" dirty="0"/>
              <a:t>	5,7</a:t>
            </a:r>
          </a:p>
          <a:p>
            <a:r>
              <a:rPr lang="de-DE" sz="2400" dirty="0" err="1"/>
              <a:t>Hungary</a:t>
            </a:r>
            <a:r>
              <a:rPr lang="de-DE" sz="2400" dirty="0"/>
              <a:t>	5,6</a:t>
            </a:r>
          </a:p>
          <a:p>
            <a:r>
              <a:rPr lang="de-DE" sz="2400" dirty="0"/>
              <a:t>United States	5,5</a:t>
            </a:r>
          </a:p>
          <a:p>
            <a:r>
              <a:rPr lang="de-DE" sz="2400" dirty="0"/>
              <a:t>Israel		5,2</a:t>
            </a:r>
          </a:p>
          <a:p>
            <a:r>
              <a:rPr lang="de-DE" sz="2400" dirty="0"/>
              <a:t>New Zealand	5,1</a:t>
            </a:r>
          </a:p>
          <a:p>
            <a:r>
              <a:rPr lang="de-DE" sz="2400" dirty="0"/>
              <a:t>Australia	4,2</a:t>
            </a:r>
          </a:p>
          <a:p>
            <a:r>
              <a:rPr lang="de-DE" sz="2400" dirty="0"/>
              <a:t>Turkey		3,9</a:t>
            </a:r>
          </a:p>
          <a:p>
            <a:endParaRPr lang="de-DE" sz="2200" dirty="0"/>
          </a:p>
        </p:txBody>
      </p:sp>
      <p:sp>
        <p:nvSpPr>
          <p:cNvPr id="4" name="Textfeld 3">
            <a:extLst>
              <a:ext uri="{FF2B5EF4-FFF2-40B4-BE49-F238E27FC236}">
                <a16:creationId xmlns:a16="http://schemas.microsoft.com/office/drawing/2014/main" id="{18C31141-7283-44DD-B3B3-8EE107EC4123}"/>
              </a:ext>
            </a:extLst>
          </p:cNvPr>
          <p:cNvSpPr txBox="1"/>
          <p:nvPr/>
        </p:nvSpPr>
        <p:spPr>
          <a:xfrm>
            <a:off x="10140042" y="2563586"/>
            <a:ext cx="1464129" cy="1200329"/>
          </a:xfrm>
          <a:prstGeom prst="rect">
            <a:avLst/>
          </a:prstGeom>
          <a:noFill/>
          <a:ln>
            <a:solidFill>
              <a:schemeClr val="tx1"/>
            </a:solidFill>
          </a:ln>
        </p:spPr>
        <p:txBody>
          <a:bodyPr wrap="square" rtlCol="0">
            <a:spAutoFit/>
          </a:bodyPr>
          <a:lstStyle/>
          <a:p>
            <a:r>
              <a:rPr lang="de-DE" i="1" dirty="0"/>
              <a:t>Quelle: </a:t>
            </a:r>
            <a:r>
              <a:rPr lang="de-DE" i="1" dirty="0" err="1"/>
              <a:t>OECD.Stat</a:t>
            </a:r>
            <a:endParaRPr lang="de-DE" i="1" dirty="0"/>
          </a:p>
          <a:p>
            <a:r>
              <a:rPr lang="de-DE" i="1" dirty="0" err="1"/>
              <a:t>Curative</a:t>
            </a:r>
            <a:r>
              <a:rPr lang="de-DE" i="1" dirty="0"/>
              <a:t> Care</a:t>
            </a:r>
          </a:p>
          <a:p>
            <a:r>
              <a:rPr lang="de-DE" i="1" dirty="0"/>
              <a:t>Jahr 2015</a:t>
            </a:r>
          </a:p>
        </p:txBody>
      </p:sp>
    </p:spTree>
    <p:extLst>
      <p:ext uri="{BB962C8B-B14F-4D97-AF65-F5344CB8AC3E}">
        <p14:creationId xmlns:p14="http://schemas.microsoft.com/office/powerpoint/2010/main" val="2908601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1257" y="34880"/>
            <a:ext cx="11658600" cy="648072"/>
          </a:xfrm>
        </p:spPr>
        <p:txBody>
          <a:bodyPr>
            <a:normAutofit/>
          </a:bodyPr>
          <a:lstStyle/>
          <a:p>
            <a:r>
              <a:rPr lang="de-DE" dirty="0"/>
              <a:t>Internationaler Vergleich – stat. Aufnahmen pro 100.000 E.</a:t>
            </a:r>
            <a:endParaRPr lang="de-DE" b="1" u="sng" dirty="0"/>
          </a:p>
        </p:txBody>
      </p:sp>
      <p:sp>
        <p:nvSpPr>
          <p:cNvPr id="11" name="Foliennummernplatzhalter 10"/>
          <p:cNvSpPr>
            <a:spLocks noGrp="1"/>
          </p:cNvSpPr>
          <p:nvPr>
            <p:ph type="sldNum" sz="quarter" idx="12"/>
          </p:nvPr>
        </p:nvSpPr>
        <p:spPr/>
        <p:txBody>
          <a:bodyPr/>
          <a:lstStyle/>
          <a:p>
            <a:fld id="{14A8394D-840F-4E37-8C0B-B18AE75BD035}" type="slidenum">
              <a:rPr lang="de-DE" smtClean="0"/>
              <a:t>11</a:t>
            </a:fld>
            <a:endParaRPr lang="de-DE"/>
          </a:p>
        </p:txBody>
      </p:sp>
      <p:sp>
        <p:nvSpPr>
          <p:cNvPr id="6" name="Inhaltsplatzhalter 5">
            <a:extLst>
              <a:ext uri="{FF2B5EF4-FFF2-40B4-BE49-F238E27FC236}">
                <a16:creationId xmlns:a16="http://schemas.microsoft.com/office/drawing/2014/main" id="{CCF050A6-8168-4FD3-9504-31AEC067AF3D}"/>
              </a:ext>
            </a:extLst>
          </p:cNvPr>
          <p:cNvSpPr>
            <a:spLocks noGrp="1"/>
          </p:cNvSpPr>
          <p:nvPr>
            <p:ph idx="1"/>
          </p:nvPr>
        </p:nvSpPr>
        <p:spPr>
          <a:xfrm>
            <a:off x="587829" y="848096"/>
            <a:ext cx="3086100" cy="6186309"/>
          </a:xfrm>
        </p:spPr>
        <p:txBody>
          <a:bodyPr>
            <a:normAutofit/>
          </a:bodyPr>
          <a:lstStyle/>
          <a:p>
            <a:pPr marL="0" indent="0">
              <a:lnSpc>
                <a:spcPct val="100000"/>
              </a:lnSpc>
              <a:spcBef>
                <a:spcPts val="0"/>
              </a:spcBef>
              <a:buNone/>
            </a:pPr>
            <a:r>
              <a:rPr lang="de-DE" sz="2400" dirty="0"/>
              <a:t>Austria		23782</a:t>
            </a:r>
          </a:p>
          <a:p>
            <a:pPr marL="0" indent="0">
              <a:lnSpc>
                <a:spcPct val="100000"/>
              </a:lnSpc>
              <a:spcBef>
                <a:spcPts val="0"/>
              </a:spcBef>
              <a:buNone/>
            </a:pPr>
            <a:r>
              <a:rPr lang="de-DE" sz="2400" dirty="0">
                <a:solidFill>
                  <a:srgbClr val="FF0000"/>
                </a:solidFill>
              </a:rPr>
              <a:t>Germany	23495</a:t>
            </a:r>
          </a:p>
          <a:p>
            <a:pPr marL="0" indent="0">
              <a:lnSpc>
                <a:spcPct val="100000"/>
              </a:lnSpc>
              <a:spcBef>
                <a:spcPts val="0"/>
              </a:spcBef>
              <a:buNone/>
            </a:pPr>
            <a:r>
              <a:rPr lang="de-DE" sz="2400" dirty="0" err="1"/>
              <a:t>Lithuania</a:t>
            </a:r>
            <a:r>
              <a:rPr lang="de-DE" sz="2400" dirty="0"/>
              <a:t>	22957</a:t>
            </a:r>
          </a:p>
          <a:p>
            <a:pPr marL="0" indent="0">
              <a:lnSpc>
                <a:spcPct val="100000"/>
              </a:lnSpc>
              <a:spcBef>
                <a:spcPts val="0"/>
              </a:spcBef>
              <a:buNone/>
            </a:pPr>
            <a:r>
              <a:rPr lang="de-DE" sz="2400" dirty="0"/>
              <a:t>Czech Rep.	18709,9</a:t>
            </a:r>
          </a:p>
          <a:p>
            <a:pPr marL="0" indent="0">
              <a:lnSpc>
                <a:spcPct val="100000"/>
              </a:lnSpc>
              <a:spcBef>
                <a:spcPts val="0"/>
              </a:spcBef>
              <a:buNone/>
            </a:pPr>
            <a:r>
              <a:rPr lang="de-DE" sz="2400" dirty="0" err="1"/>
              <a:t>Hungary</a:t>
            </a:r>
            <a:r>
              <a:rPr lang="de-DE" sz="2400" dirty="0"/>
              <a:t>	17384,8</a:t>
            </a:r>
          </a:p>
          <a:p>
            <a:pPr marL="0" indent="0">
              <a:lnSpc>
                <a:spcPct val="100000"/>
              </a:lnSpc>
              <a:spcBef>
                <a:spcPts val="0"/>
              </a:spcBef>
              <a:buNone/>
            </a:pPr>
            <a:r>
              <a:rPr lang="de-DE" sz="2400" dirty="0" err="1"/>
              <a:t>Slovak</a:t>
            </a:r>
            <a:r>
              <a:rPr lang="de-DE" sz="2400" dirty="0"/>
              <a:t> Rep.	17235,8</a:t>
            </a:r>
          </a:p>
          <a:p>
            <a:pPr marL="0" indent="0">
              <a:lnSpc>
                <a:spcPct val="100000"/>
              </a:lnSpc>
              <a:spcBef>
                <a:spcPts val="0"/>
              </a:spcBef>
              <a:buNone/>
            </a:pPr>
            <a:r>
              <a:rPr lang="de-DE" sz="2400" dirty="0"/>
              <a:t>Turkey		17081</a:t>
            </a:r>
          </a:p>
          <a:p>
            <a:pPr marL="0" indent="0">
              <a:lnSpc>
                <a:spcPct val="100000"/>
              </a:lnSpc>
              <a:spcBef>
                <a:spcPts val="0"/>
              </a:spcBef>
              <a:buNone/>
            </a:pPr>
            <a:r>
              <a:rPr lang="de-DE" sz="2400" dirty="0"/>
              <a:t>Slovenia	16796,5</a:t>
            </a:r>
          </a:p>
          <a:p>
            <a:pPr marL="0" indent="0">
              <a:lnSpc>
                <a:spcPct val="100000"/>
              </a:lnSpc>
              <a:spcBef>
                <a:spcPts val="0"/>
              </a:spcBef>
              <a:buNone/>
            </a:pPr>
            <a:r>
              <a:rPr lang="de-DE" sz="2400" dirty="0" err="1"/>
              <a:t>Poland</a:t>
            </a:r>
            <a:r>
              <a:rPr lang="de-DE" sz="2400" dirty="0"/>
              <a:t>		16595,8</a:t>
            </a:r>
          </a:p>
          <a:p>
            <a:pPr marL="0" indent="0">
              <a:lnSpc>
                <a:spcPct val="100000"/>
              </a:lnSpc>
              <a:spcBef>
                <a:spcPts val="0"/>
              </a:spcBef>
              <a:buNone/>
            </a:pPr>
            <a:r>
              <a:rPr lang="de-DE" sz="2400" dirty="0" err="1"/>
              <a:t>Belgium</a:t>
            </a:r>
            <a:r>
              <a:rPr lang="de-DE" sz="2400" dirty="0"/>
              <a:t>	16302,3</a:t>
            </a:r>
          </a:p>
          <a:p>
            <a:pPr marL="0" indent="0">
              <a:lnSpc>
                <a:spcPct val="100000"/>
              </a:lnSpc>
              <a:spcBef>
                <a:spcPts val="0"/>
              </a:spcBef>
              <a:buNone/>
            </a:pPr>
            <a:r>
              <a:rPr lang="de-DE" sz="2400" dirty="0" err="1"/>
              <a:t>Finland</a:t>
            </a:r>
            <a:r>
              <a:rPr lang="de-DE" sz="2400" dirty="0"/>
              <a:t>		16253,8</a:t>
            </a:r>
          </a:p>
          <a:p>
            <a:pPr marL="0" indent="0">
              <a:lnSpc>
                <a:spcPct val="100000"/>
              </a:lnSpc>
              <a:spcBef>
                <a:spcPts val="0"/>
              </a:spcBef>
              <a:buNone/>
            </a:pPr>
            <a:r>
              <a:rPr lang="de-DE" sz="2400" dirty="0"/>
              <a:t>Australia	16157,6</a:t>
            </a:r>
          </a:p>
          <a:p>
            <a:pPr marL="0" indent="0">
              <a:lnSpc>
                <a:spcPct val="100000"/>
              </a:lnSpc>
              <a:spcBef>
                <a:spcPts val="0"/>
              </a:spcBef>
              <a:buNone/>
            </a:pPr>
            <a:r>
              <a:rPr lang="de-DE" sz="2400" dirty="0" err="1"/>
              <a:t>Norway</a:t>
            </a:r>
            <a:r>
              <a:rPr lang="de-DE" sz="2400" dirty="0"/>
              <a:t>	15878,9</a:t>
            </a:r>
          </a:p>
          <a:p>
            <a:pPr marL="0" indent="0">
              <a:lnSpc>
                <a:spcPct val="100000"/>
              </a:lnSpc>
              <a:spcBef>
                <a:spcPts val="0"/>
              </a:spcBef>
              <a:buNone/>
            </a:pPr>
            <a:r>
              <a:rPr lang="de-DE" sz="2400" dirty="0"/>
              <a:t>France		15550,5</a:t>
            </a:r>
          </a:p>
          <a:p>
            <a:pPr marL="0" indent="0">
              <a:lnSpc>
                <a:spcPct val="100000"/>
              </a:lnSpc>
              <a:spcBef>
                <a:spcPts val="0"/>
              </a:spcBef>
              <a:buNone/>
            </a:pPr>
            <a:r>
              <a:rPr lang="de-DE" sz="2400" dirty="0"/>
              <a:t>Estonia		15517,9</a:t>
            </a:r>
          </a:p>
          <a:p>
            <a:pPr marL="0" indent="0">
              <a:lnSpc>
                <a:spcPct val="100000"/>
              </a:lnSpc>
              <a:spcBef>
                <a:spcPts val="0"/>
              </a:spcBef>
              <a:buNone/>
            </a:pPr>
            <a:endParaRPr lang="de-DE" sz="2400" dirty="0"/>
          </a:p>
        </p:txBody>
      </p:sp>
      <p:sp>
        <p:nvSpPr>
          <p:cNvPr id="3" name="Rechteck 2">
            <a:extLst>
              <a:ext uri="{FF2B5EF4-FFF2-40B4-BE49-F238E27FC236}">
                <a16:creationId xmlns:a16="http://schemas.microsoft.com/office/drawing/2014/main" id="{44F13382-FD53-4A00-B1F9-024B906531D2}"/>
              </a:ext>
            </a:extLst>
          </p:cNvPr>
          <p:cNvSpPr/>
          <p:nvPr/>
        </p:nvSpPr>
        <p:spPr>
          <a:xfrm>
            <a:off x="6090557" y="848096"/>
            <a:ext cx="5078186" cy="6340197"/>
          </a:xfrm>
          <a:prstGeom prst="rect">
            <a:avLst/>
          </a:prstGeom>
        </p:spPr>
        <p:txBody>
          <a:bodyPr wrap="square">
            <a:spAutoFit/>
          </a:bodyPr>
          <a:lstStyle/>
          <a:p>
            <a:r>
              <a:rPr lang="de-DE" sz="2400" dirty="0"/>
              <a:t>Israel		15497,4</a:t>
            </a:r>
          </a:p>
          <a:p>
            <a:r>
              <a:rPr lang="de-DE" sz="2400" dirty="0" err="1"/>
              <a:t>Switzerland</a:t>
            </a:r>
            <a:r>
              <a:rPr lang="de-DE" sz="2400" dirty="0"/>
              <a:t>	15098,5</a:t>
            </a:r>
          </a:p>
          <a:p>
            <a:r>
              <a:rPr lang="de-DE" sz="2400" dirty="0" err="1"/>
              <a:t>Sweden</a:t>
            </a:r>
            <a:r>
              <a:rPr lang="de-DE" sz="2400" dirty="0"/>
              <a:t>	14846,7</a:t>
            </a:r>
          </a:p>
          <a:p>
            <a:r>
              <a:rPr lang="de-DE" sz="2400" dirty="0" err="1"/>
              <a:t>Latvia</a:t>
            </a:r>
            <a:r>
              <a:rPr lang="de-DE" sz="2400" dirty="0"/>
              <a:t>		14692,3</a:t>
            </a:r>
          </a:p>
          <a:p>
            <a:r>
              <a:rPr lang="de-DE" sz="2400" dirty="0"/>
              <a:t>Luxembourg	14202</a:t>
            </a:r>
          </a:p>
          <a:p>
            <a:r>
              <a:rPr lang="de-DE" sz="2400" dirty="0"/>
              <a:t>Korea		14105,5</a:t>
            </a:r>
          </a:p>
          <a:p>
            <a:r>
              <a:rPr lang="de-DE" sz="2400" dirty="0" err="1"/>
              <a:t>Ireland</a:t>
            </a:r>
            <a:r>
              <a:rPr lang="de-DE" sz="2400" dirty="0"/>
              <a:t>		13827,9</a:t>
            </a:r>
          </a:p>
          <a:p>
            <a:r>
              <a:rPr lang="de-DE" sz="2400" dirty="0"/>
              <a:t>New Zealand	13252,1</a:t>
            </a:r>
          </a:p>
          <a:p>
            <a:r>
              <a:rPr lang="de-DE" sz="2400" dirty="0"/>
              <a:t>Unit. Kingdom	12577,2</a:t>
            </a:r>
          </a:p>
          <a:p>
            <a:r>
              <a:rPr lang="de-DE" sz="2400" dirty="0"/>
              <a:t>Japan		11615,5</a:t>
            </a:r>
          </a:p>
          <a:p>
            <a:r>
              <a:rPr lang="de-DE" sz="2400" dirty="0"/>
              <a:t>Spain		11184,4</a:t>
            </a:r>
          </a:p>
          <a:p>
            <a:r>
              <a:rPr lang="de-DE" sz="2400" dirty="0"/>
              <a:t>Iceland		11109,5</a:t>
            </a:r>
          </a:p>
          <a:p>
            <a:r>
              <a:rPr lang="de-DE" sz="2400" dirty="0"/>
              <a:t>Portugal	10757,4</a:t>
            </a:r>
          </a:p>
          <a:p>
            <a:r>
              <a:rPr lang="de-DE" sz="2400" dirty="0"/>
              <a:t>Italy		10535,1</a:t>
            </a:r>
          </a:p>
          <a:p>
            <a:r>
              <a:rPr lang="de-DE" sz="2400" dirty="0" err="1"/>
              <a:t>Netherlands</a:t>
            </a:r>
            <a:r>
              <a:rPr lang="de-DE" sz="2400" dirty="0"/>
              <a:t>	9688 *</a:t>
            </a:r>
          </a:p>
          <a:p>
            <a:r>
              <a:rPr lang="de-DE" sz="2400" dirty="0"/>
              <a:t>Canada	8357,9</a:t>
            </a:r>
          </a:p>
          <a:p>
            <a:endParaRPr lang="de-DE" sz="2200" dirty="0"/>
          </a:p>
        </p:txBody>
      </p:sp>
      <p:sp>
        <p:nvSpPr>
          <p:cNvPr id="4" name="Textfeld 3">
            <a:extLst>
              <a:ext uri="{FF2B5EF4-FFF2-40B4-BE49-F238E27FC236}">
                <a16:creationId xmlns:a16="http://schemas.microsoft.com/office/drawing/2014/main" id="{18C31141-7283-44DD-B3B3-8EE107EC4123}"/>
              </a:ext>
            </a:extLst>
          </p:cNvPr>
          <p:cNvSpPr txBox="1"/>
          <p:nvPr/>
        </p:nvSpPr>
        <p:spPr>
          <a:xfrm>
            <a:off x="10140042" y="2563586"/>
            <a:ext cx="1464129" cy="1477328"/>
          </a:xfrm>
          <a:prstGeom prst="rect">
            <a:avLst/>
          </a:prstGeom>
          <a:noFill/>
          <a:ln>
            <a:solidFill>
              <a:schemeClr val="tx1"/>
            </a:solidFill>
          </a:ln>
        </p:spPr>
        <p:txBody>
          <a:bodyPr wrap="square" rtlCol="0">
            <a:spAutoFit/>
          </a:bodyPr>
          <a:lstStyle/>
          <a:p>
            <a:r>
              <a:rPr lang="de-DE" i="1" dirty="0"/>
              <a:t>Quelle: </a:t>
            </a:r>
            <a:r>
              <a:rPr lang="de-DE" i="1" dirty="0" err="1"/>
              <a:t>OECD.Stat</a:t>
            </a:r>
            <a:endParaRPr lang="de-DE" i="1" dirty="0"/>
          </a:p>
          <a:p>
            <a:r>
              <a:rPr lang="de-DE" i="1" dirty="0" err="1"/>
              <a:t>Curative</a:t>
            </a:r>
            <a:r>
              <a:rPr lang="de-DE" i="1" dirty="0"/>
              <a:t> Care</a:t>
            </a:r>
          </a:p>
          <a:p>
            <a:r>
              <a:rPr lang="de-DE" i="1" dirty="0"/>
              <a:t>Jahr 2015</a:t>
            </a:r>
          </a:p>
          <a:p>
            <a:r>
              <a:rPr lang="de-DE" i="1" dirty="0"/>
              <a:t>*2016</a:t>
            </a:r>
          </a:p>
        </p:txBody>
      </p:sp>
    </p:spTree>
    <p:extLst>
      <p:ext uri="{BB962C8B-B14F-4D97-AF65-F5344CB8AC3E}">
        <p14:creationId xmlns:p14="http://schemas.microsoft.com/office/powerpoint/2010/main" val="331586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1257" y="34880"/>
            <a:ext cx="11658600" cy="648072"/>
          </a:xfrm>
        </p:spPr>
        <p:txBody>
          <a:bodyPr>
            <a:normAutofit/>
          </a:bodyPr>
          <a:lstStyle/>
          <a:p>
            <a:r>
              <a:rPr lang="de-DE" dirty="0"/>
              <a:t>Internationaler Vergleich – Belegung in %</a:t>
            </a:r>
            <a:endParaRPr lang="de-DE" b="1" u="sng" dirty="0"/>
          </a:p>
        </p:txBody>
      </p:sp>
      <p:sp>
        <p:nvSpPr>
          <p:cNvPr id="11" name="Foliennummernplatzhalter 10"/>
          <p:cNvSpPr>
            <a:spLocks noGrp="1"/>
          </p:cNvSpPr>
          <p:nvPr>
            <p:ph type="sldNum" sz="quarter" idx="12"/>
          </p:nvPr>
        </p:nvSpPr>
        <p:spPr/>
        <p:txBody>
          <a:bodyPr/>
          <a:lstStyle/>
          <a:p>
            <a:fld id="{14A8394D-840F-4E37-8C0B-B18AE75BD035}" type="slidenum">
              <a:rPr lang="de-DE" smtClean="0"/>
              <a:t>12</a:t>
            </a:fld>
            <a:endParaRPr lang="de-DE"/>
          </a:p>
        </p:txBody>
      </p:sp>
      <p:sp>
        <p:nvSpPr>
          <p:cNvPr id="6" name="Inhaltsplatzhalter 5">
            <a:extLst>
              <a:ext uri="{FF2B5EF4-FFF2-40B4-BE49-F238E27FC236}">
                <a16:creationId xmlns:a16="http://schemas.microsoft.com/office/drawing/2014/main" id="{CCF050A6-8168-4FD3-9504-31AEC067AF3D}"/>
              </a:ext>
            </a:extLst>
          </p:cNvPr>
          <p:cNvSpPr>
            <a:spLocks noGrp="1"/>
          </p:cNvSpPr>
          <p:nvPr>
            <p:ph idx="1"/>
          </p:nvPr>
        </p:nvSpPr>
        <p:spPr>
          <a:xfrm>
            <a:off x="587829" y="848096"/>
            <a:ext cx="3086100" cy="6186309"/>
          </a:xfrm>
        </p:spPr>
        <p:txBody>
          <a:bodyPr>
            <a:normAutofit/>
          </a:bodyPr>
          <a:lstStyle/>
          <a:p>
            <a:pPr marL="0" indent="0">
              <a:lnSpc>
                <a:spcPct val="100000"/>
              </a:lnSpc>
              <a:spcBef>
                <a:spcPts val="0"/>
              </a:spcBef>
              <a:buNone/>
            </a:pPr>
            <a:r>
              <a:rPr lang="de-DE" sz="2400" dirty="0" err="1"/>
              <a:t>Ireland</a:t>
            </a:r>
            <a:r>
              <a:rPr lang="de-DE" sz="2400" dirty="0"/>
              <a:t>		94,2</a:t>
            </a:r>
          </a:p>
          <a:p>
            <a:pPr marL="0" indent="0">
              <a:lnSpc>
                <a:spcPct val="100000"/>
              </a:lnSpc>
              <a:spcBef>
                <a:spcPts val="0"/>
              </a:spcBef>
              <a:buNone/>
            </a:pPr>
            <a:r>
              <a:rPr lang="de-DE" sz="2400" dirty="0"/>
              <a:t>Israel		93,8</a:t>
            </a:r>
          </a:p>
          <a:p>
            <a:pPr marL="0" indent="0">
              <a:lnSpc>
                <a:spcPct val="100000"/>
              </a:lnSpc>
              <a:spcBef>
                <a:spcPts val="0"/>
              </a:spcBef>
              <a:buNone/>
            </a:pPr>
            <a:r>
              <a:rPr lang="de-DE" sz="2400" dirty="0"/>
              <a:t>Canada	91,8</a:t>
            </a:r>
          </a:p>
          <a:p>
            <a:pPr marL="0" indent="0">
              <a:lnSpc>
                <a:spcPct val="100000"/>
              </a:lnSpc>
              <a:spcBef>
                <a:spcPts val="0"/>
              </a:spcBef>
              <a:buNone/>
            </a:pPr>
            <a:r>
              <a:rPr lang="de-DE" sz="2400" dirty="0" err="1"/>
              <a:t>Switzerland</a:t>
            </a:r>
            <a:r>
              <a:rPr lang="de-DE" sz="2400" dirty="0"/>
              <a:t>	84,2</a:t>
            </a:r>
          </a:p>
          <a:p>
            <a:pPr marL="0" indent="0">
              <a:lnSpc>
                <a:spcPct val="100000"/>
              </a:lnSpc>
              <a:spcBef>
                <a:spcPts val="0"/>
              </a:spcBef>
              <a:buNone/>
            </a:pPr>
            <a:r>
              <a:rPr lang="de-DE" sz="2400" dirty="0" err="1"/>
              <a:t>Belgium</a:t>
            </a:r>
            <a:r>
              <a:rPr lang="de-DE" sz="2400" dirty="0"/>
              <a:t>	83,1</a:t>
            </a:r>
          </a:p>
          <a:p>
            <a:pPr marL="0" indent="0">
              <a:lnSpc>
                <a:spcPct val="100000"/>
              </a:lnSpc>
              <a:spcBef>
                <a:spcPts val="0"/>
              </a:spcBef>
              <a:buNone/>
            </a:pPr>
            <a:r>
              <a:rPr lang="de-DE" sz="2400" dirty="0" err="1"/>
              <a:t>Norway</a:t>
            </a:r>
            <a:r>
              <a:rPr lang="de-DE" sz="2400" dirty="0"/>
              <a:t>	80,8</a:t>
            </a:r>
          </a:p>
          <a:p>
            <a:pPr marL="0" indent="0">
              <a:lnSpc>
                <a:spcPct val="100000"/>
              </a:lnSpc>
              <a:spcBef>
                <a:spcPts val="0"/>
              </a:spcBef>
              <a:buNone/>
            </a:pPr>
            <a:r>
              <a:rPr lang="de-DE" sz="2400" dirty="0">
                <a:solidFill>
                  <a:srgbClr val="FF0000"/>
                </a:solidFill>
              </a:rPr>
              <a:t>Germany	80,2</a:t>
            </a:r>
          </a:p>
          <a:p>
            <a:pPr marL="0" indent="0">
              <a:lnSpc>
                <a:spcPct val="100000"/>
              </a:lnSpc>
              <a:spcBef>
                <a:spcPts val="0"/>
              </a:spcBef>
              <a:buNone/>
            </a:pPr>
            <a:r>
              <a:rPr lang="de-DE" sz="2400" dirty="0"/>
              <a:t>Mexico		79,7</a:t>
            </a:r>
          </a:p>
          <a:p>
            <a:pPr marL="0" indent="0">
              <a:lnSpc>
                <a:spcPct val="100000"/>
              </a:lnSpc>
              <a:spcBef>
                <a:spcPts val="0"/>
              </a:spcBef>
              <a:buNone/>
            </a:pPr>
            <a:r>
              <a:rPr lang="de-DE" sz="2400" dirty="0"/>
              <a:t>Italy		78,9*</a:t>
            </a:r>
          </a:p>
          <a:p>
            <a:pPr marL="0" indent="0">
              <a:lnSpc>
                <a:spcPct val="100000"/>
              </a:lnSpc>
              <a:spcBef>
                <a:spcPts val="0"/>
              </a:spcBef>
              <a:buNone/>
            </a:pPr>
            <a:r>
              <a:rPr lang="de-DE" sz="2400" dirty="0"/>
              <a:t>Chile		78,3</a:t>
            </a:r>
          </a:p>
          <a:p>
            <a:pPr marL="0" indent="0">
              <a:lnSpc>
                <a:spcPct val="100000"/>
              </a:lnSpc>
              <a:spcBef>
                <a:spcPts val="0"/>
              </a:spcBef>
              <a:buNone/>
            </a:pPr>
            <a:r>
              <a:rPr lang="de-DE" sz="2400" dirty="0"/>
              <a:t>Spain		76,1</a:t>
            </a:r>
          </a:p>
          <a:p>
            <a:pPr marL="0" indent="0">
              <a:lnSpc>
                <a:spcPct val="100000"/>
              </a:lnSpc>
              <a:spcBef>
                <a:spcPts val="0"/>
              </a:spcBef>
              <a:buNone/>
            </a:pPr>
            <a:r>
              <a:rPr lang="de-DE" sz="2400" dirty="0"/>
              <a:t>France		75,3</a:t>
            </a:r>
          </a:p>
          <a:p>
            <a:pPr marL="0" indent="0">
              <a:lnSpc>
                <a:spcPct val="100000"/>
              </a:lnSpc>
              <a:spcBef>
                <a:spcPts val="0"/>
              </a:spcBef>
              <a:buNone/>
            </a:pPr>
            <a:r>
              <a:rPr lang="de-DE" sz="2400" dirty="0"/>
              <a:t>Japan		74,8</a:t>
            </a:r>
          </a:p>
          <a:p>
            <a:pPr marL="0" indent="0">
              <a:lnSpc>
                <a:spcPct val="100000"/>
              </a:lnSpc>
              <a:spcBef>
                <a:spcPts val="0"/>
              </a:spcBef>
              <a:buNone/>
            </a:pPr>
            <a:endParaRPr lang="de-DE" sz="2400" dirty="0"/>
          </a:p>
        </p:txBody>
      </p:sp>
      <p:sp>
        <p:nvSpPr>
          <p:cNvPr id="3" name="Rechteck 2">
            <a:extLst>
              <a:ext uri="{FF2B5EF4-FFF2-40B4-BE49-F238E27FC236}">
                <a16:creationId xmlns:a16="http://schemas.microsoft.com/office/drawing/2014/main" id="{44F13382-FD53-4A00-B1F9-024B906531D2}"/>
              </a:ext>
            </a:extLst>
          </p:cNvPr>
          <p:cNvSpPr/>
          <p:nvPr/>
        </p:nvSpPr>
        <p:spPr>
          <a:xfrm>
            <a:off x="6090557" y="848096"/>
            <a:ext cx="5078186" cy="5232202"/>
          </a:xfrm>
          <a:prstGeom prst="rect">
            <a:avLst/>
          </a:prstGeom>
        </p:spPr>
        <p:txBody>
          <a:bodyPr wrap="square">
            <a:spAutoFit/>
          </a:bodyPr>
          <a:lstStyle/>
          <a:p>
            <a:r>
              <a:rPr lang="de-DE" sz="2400" dirty="0" err="1"/>
              <a:t>Lithuania</a:t>
            </a:r>
            <a:r>
              <a:rPr lang="de-DE" sz="2400" dirty="0"/>
              <a:t>	74,8</a:t>
            </a:r>
          </a:p>
          <a:p>
            <a:r>
              <a:rPr lang="de-DE" sz="2400" dirty="0"/>
              <a:t>Austria		74,3</a:t>
            </a:r>
          </a:p>
          <a:p>
            <a:r>
              <a:rPr lang="de-DE" sz="2400" dirty="0"/>
              <a:t>Estonia		70,9</a:t>
            </a:r>
          </a:p>
          <a:p>
            <a:r>
              <a:rPr lang="de-DE" sz="2400" dirty="0" err="1"/>
              <a:t>Latvia</a:t>
            </a:r>
            <a:r>
              <a:rPr lang="de-DE" sz="2400" dirty="0"/>
              <a:t>		70,7</a:t>
            </a:r>
          </a:p>
          <a:p>
            <a:r>
              <a:rPr lang="de-DE" sz="2400" dirty="0"/>
              <a:t>Slovenia	70,5</a:t>
            </a:r>
          </a:p>
          <a:p>
            <a:r>
              <a:rPr lang="de-DE" sz="2400" dirty="0"/>
              <a:t>Czech Rep.	70</a:t>
            </a:r>
          </a:p>
          <a:p>
            <a:r>
              <a:rPr lang="de-DE" sz="2400" dirty="0" err="1"/>
              <a:t>Slovak</a:t>
            </a:r>
            <a:r>
              <a:rPr lang="de-DE" sz="2400" dirty="0"/>
              <a:t> Rep.	69,1</a:t>
            </a:r>
          </a:p>
          <a:p>
            <a:r>
              <a:rPr lang="de-DE" sz="2400" dirty="0" err="1"/>
              <a:t>Hungary</a:t>
            </a:r>
            <a:r>
              <a:rPr lang="de-DE" sz="2400" dirty="0"/>
              <a:t>	68,5</a:t>
            </a:r>
          </a:p>
          <a:p>
            <a:r>
              <a:rPr lang="de-DE" sz="2400" dirty="0"/>
              <a:t>Luxembourg	67,4</a:t>
            </a:r>
          </a:p>
          <a:p>
            <a:r>
              <a:rPr lang="de-DE" sz="2400" dirty="0"/>
              <a:t>Turkey		67,3</a:t>
            </a:r>
          </a:p>
          <a:p>
            <a:r>
              <a:rPr lang="de-DE" sz="2400" dirty="0"/>
              <a:t>Portugal	65,1</a:t>
            </a:r>
          </a:p>
          <a:p>
            <a:r>
              <a:rPr lang="de-DE" sz="2400" dirty="0"/>
              <a:t>United States	63,6*</a:t>
            </a:r>
          </a:p>
          <a:p>
            <a:r>
              <a:rPr lang="de-DE" sz="2400" dirty="0" err="1"/>
              <a:t>Netherlands</a:t>
            </a:r>
            <a:r>
              <a:rPr lang="de-DE" sz="2400" dirty="0"/>
              <a:t>	59,2</a:t>
            </a:r>
          </a:p>
          <a:p>
            <a:endParaRPr lang="de-DE" sz="2200" dirty="0"/>
          </a:p>
        </p:txBody>
      </p:sp>
      <p:sp>
        <p:nvSpPr>
          <p:cNvPr id="4" name="Textfeld 3">
            <a:extLst>
              <a:ext uri="{FF2B5EF4-FFF2-40B4-BE49-F238E27FC236}">
                <a16:creationId xmlns:a16="http://schemas.microsoft.com/office/drawing/2014/main" id="{18C31141-7283-44DD-B3B3-8EE107EC4123}"/>
              </a:ext>
            </a:extLst>
          </p:cNvPr>
          <p:cNvSpPr txBox="1"/>
          <p:nvPr/>
        </p:nvSpPr>
        <p:spPr>
          <a:xfrm>
            <a:off x="10140042" y="2563586"/>
            <a:ext cx="1464129" cy="1477328"/>
          </a:xfrm>
          <a:prstGeom prst="rect">
            <a:avLst/>
          </a:prstGeom>
          <a:noFill/>
          <a:ln>
            <a:solidFill>
              <a:schemeClr val="tx1"/>
            </a:solidFill>
          </a:ln>
        </p:spPr>
        <p:txBody>
          <a:bodyPr wrap="square" rtlCol="0">
            <a:spAutoFit/>
          </a:bodyPr>
          <a:lstStyle/>
          <a:p>
            <a:r>
              <a:rPr lang="de-DE" i="1" dirty="0"/>
              <a:t>Quelle: </a:t>
            </a:r>
            <a:r>
              <a:rPr lang="de-DE" i="1" dirty="0" err="1"/>
              <a:t>OECD.Stat</a:t>
            </a:r>
            <a:endParaRPr lang="de-DE" i="1" dirty="0"/>
          </a:p>
          <a:p>
            <a:r>
              <a:rPr lang="de-DE" i="1" dirty="0" err="1"/>
              <a:t>Curative</a:t>
            </a:r>
            <a:r>
              <a:rPr lang="de-DE" i="1" dirty="0"/>
              <a:t> Care</a:t>
            </a:r>
          </a:p>
          <a:p>
            <a:r>
              <a:rPr lang="de-DE" i="1" dirty="0"/>
              <a:t>Jahr 2016 </a:t>
            </a:r>
          </a:p>
          <a:p>
            <a:r>
              <a:rPr lang="de-DE" i="1" dirty="0"/>
              <a:t>* 2016</a:t>
            </a:r>
          </a:p>
        </p:txBody>
      </p:sp>
    </p:spTree>
    <p:extLst>
      <p:ext uri="{BB962C8B-B14F-4D97-AF65-F5344CB8AC3E}">
        <p14:creationId xmlns:p14="http://schemas.microsoft.com/office/powerpoint/2010/main" val="1048956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75657" y="241343"/>
            <a:ext cx="9454243" cy="648072"/>
          </a:xfrm>
        </p:spPr>
        <p:txBody>
          <a:bodyPr>
            <a:normAutofit/>
          </a:bodyPr>
          <a:lstStyle/>
          <a:p>
            <a:r>
              <a:rPr lang="de-DE" dirty="0"/>
              <a:t>Internationale Vergleichszahlen – „Aber“</a:t>
            </a:r>
            <a:endParaRPr lang="de-DE" b="1" u="sng" dirty="0"/>
          </a:p>
        </p:txBody>
      </p:sp>
      <p:sp>
        <p:nvSpPr>
          <p:cNvPr id="11" name="Foliennummernplatzhalter 10"/>
          <p:cNvSpPr>
            <a:spLocks noGrp="1"/>
          </p:cNvSpPr>
          <p:nvPr>
            <p:ph type="sldNum" sz="quarter" idx="12"/>
          </p:nvPr>
        </p:nvSpPr>
        <p:spPr/>
        <p:txBody>
          <a:bodyPr/>
          <a:lstStyle/>
          <a:p>
            <a:fld id="{14A8394D-840F-4E37-8C0B-B18AE75BD035}" type="slidenum">
              <a:rPr lang="de-DE" smtClean="0"/>
              <a:t>13</a:t>
            </a:fld>
            <a:endParaRPr lang="de-DE"/>
          </a:p>
        </p:txBody>
      </p:sp>
      <p:sp>
        <p:nvSpPr>
          <p:cNvPr id="6" name="Inhaltsplatzhalter 5">
            <a:extLst>
              <a:ext uri="{FF2B5EF4-FFF2-40B4-BE49-F238E27FC236}">
                <a16:creationId xmlns:a16="http://schemas.microsoft.com/office/drawing/2014/main" id="{CCF050A6-8168-4FD3-9504-31AEC067AF3D}"/>
              </a:ext>
            </a:extLst>
          </p:cNvPr>
          <p:cNvSpPr>
            <a:spLocks noGrp="1"/>
          </p:cNvSpPr>
          <p:nvPr>
            <p:ph idx="1"/>
          </p:nvPr>
        </p:nvSpPr>
        <p:spPr>
          <a:xfrm>
            <a:off x="571500" y="1306286"/>
            <a:ext cx="10782300" cy="4870677"/>
          </a:xfrm>
        </p:spPr>
        <p:txBody>
          <a:bodyPr>
            <a:normAutofit fontScale="77500" lnSpcReduction="20000"/>
          </a:bodyPr>
          <a:lstStyle/>
          <a:p>
            <a:r>
              <a:rPr lang="de-DE" dirty="0"/>
              <a:t>die unterschiedlichen (geografischen) Voraussetzungen, die die Erreichbarkeit von Krankenhäusern deutlich beeinflussen (Bevölkerungsdichte, Dänemark/Niederlande vs. Schwarzwald/Alpen),</a:t>
            </a:r>
          </a:p>
          <a:p>
            <a:pPr lvl="0"/>
            <a:r>
              <a:rPr lang="de-DE" dirty="0"/>
              <a:t>die unterschiedliche Organisation des Gesundheitswesens als Ganzes (z.B. Sektorentrennung (ambulant/stationär; Möglichkeit von Krankenhäuser, auch ambulant zu behandeln; Existenz von Ambulatorien; Nachsorgeeinrichtungen; </a:t>
            </a:r>
            <a:r>
              <a:rPr lang="de-DE" dirty="0" err="1"/>
              <a:t>Rehamöglichkeiten</a:t>
            </a:r>
            <a:r>
              <a:rPr lang="de-DE" dirty="0"/>
              <a:t>),</a:t>
            </a:r>
          </a:p>
          <a:p>
            <a:r>
              <a:rPr lang="de-DE" dirty="0"/>
              <a:t>die unterschiedlichen langen Wartezeiten auf einen Krankenhaustermin. (Die Niederlande und Dänemark sind bekannt für lange Wartezeiten und für Patiententourismus in die angrenzenden Länder). Auch die OECD kritisiert die Wartezeiten-Problematik in den Niederlanden. </a:t>
            </a:r>
            <a:r>
              <a:rPr lang="en-US" dirty="0"/>
              <a:t>(</a:t>
            </a:r>
            <a:r>
              <a:rPr lang="en-GB" dirty="0"/>
              <a:t>OECD Health Policy Studies: Waiting Time Policies in the Health Sector). </a:t>
            </a:r>
            <a:r>
              <a:rPr lang="de-DE" dirty="0"/>
              <a:t>Gibt man in Google die Begriffe „Niederlande“ oder „Dänemark“, und „Wartezeiten“, „Patiententourismus“ ein, hat man jede Menge Treffer, u.a. „</a:t>
            </a:r>
            <a:r>
              <a:rPr lang="de-DE" i="1" dirty="0"/>
              <a:t>Kliniken buhlen um ausländische Patienten“</a:t>
            </a:r>
            <a:r>
              <a:rPr lang="de-DE" dirty="0"/>
              <a:t>. Die Helios Kliniken haben sogar eine eigene Homepage für niederländische Patienten. </a:t>
            </a:r>
          </a:p>
          <a:p>
            <a:r>
              <a:rPr lang="de-DE" dirty="0"/>
              <a:t>Fraglich ist auch, ob die Liegezeiten nicht zu kurz sind und die Kosten und Probleme nicht auf die Familien und die Nachsorge abgewälzt werden.</a:t>
            </a:r>
          </a:p>
          <a:p>
            <a:r>
              <a:rPr lang="de-DE" dirty="0"/>
              <a:t>Außerdem: Alle diese Vergleiche funktionieren nach dem Motto: Mit weniger geht es ja auch. Die Frage ist aber, mit welcher Qualität.</a:t>
            </a:r>
          </a:p>
          <a:p>
            <a:endParaRPr lang="de-DE" dirty="0"/>
          </a:p>
          <a:p>
            <a:pPr marL="0" indent="0">
              <a:buNone/>
            </a:pPr>
            <a:endParaRPr lang="de-DE" dirty="0"/>
          </a:p>
          <a:p>
            <a:pPr lvl="1"/>
            <a:endParaRPr lang="de-DE" dirty="0"/>
          </a:p>
        </p:txBody>
      </p:sp>
    </p:spTree>
    <p:extLst>
      <p:ext uri="{BB962C8B-B14F-4D97-AF65-F5344CB8AC3E}">
        <p14:creationId xmlns:p14="http://schemas.microsoft.com/office/powerpoint/2010/main" val="1527582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19291" y="790218"/>
            <a:ext cx="11353419" cy="648072"/>
          </a:xfrm>
        </p:spPr>
        <p:txBody>
          <a:bodyPr>
            <a:normAutofit fontScale="90000"/>
          </a:bodyPr>
          <a:lstStyle/>
          <a:p>
            <a:r>
              <a:rPr lang="de-DE" sz="4400" dirty="0"/>
              <a:t>Krankenhausgrößen in Deutschland nach Bettenzahl</a:t>
            </a:r>
            <a:br>
              <a:rPr lang="de-DE" dirty="0"/>
            </a:br>
            <a:endParaRPr lang="de-DE" b="1" u="sng" dirty="0"/>
          </a:p>
        </p:txBody>
      </p:sp>
      <p:sp>
        <p:nvSpPr>
          <p:cNvPr id="11" name="Foliennummernplatzhalter 10"/>
          <p:cNvSpPr>
            <a:spLocks noGrp="1"/>
          </p:cNvSpPr>
          <p:nvPr>
            <p:ph type="sldNum" sz="quarter" idx="12"/>
          </p:nvPr>
        </p:nvSpPr>
        <p:spPr/>
        <p:txBody>
          <a:bodyPr/>
          <a:lstStyle/>
          <a:p>
            <a:fld id="{14A8394D-840F-4E37-8C0B-B18AE75BD035}" type="slidenum">
              <a:rPr lang="de-DE" smtClean="0"/>
              <a:t>14</a:t>
            </a:fld>
            <a:endParaRPr lang="de-DE"/>
          </a:p>
        </p:txBody>
      </p:sp>
      <p:sp>
        <p:nvSpPr>
          <p:cNvPr id="6" name="Inhaltsplatzhalter 5">
            <a:extLst>
              <a:ext uri="{FF2B5EF4-FFF2-40B4-BE49-F238E27FC236}">
                <a16:creationId xmlns:a16="http://schemas.microsoft.com/office/drawing/2014/main" id="{CCF050A6-8168-4FD3-9504-31AEC067AF3D}"/>
              </a:ext>
            </a:extLst>
          </p:cNvPr>
          <p:cNvSpPr>
            <a:spLocks noGrp="1"/>
          </p:cNvSpPr>
          <p:nvPr>
            <p:ph idx="1"/>
          </p:nvPr>
        </p:nvSpPr>
        <p:spPr>
          <a:xfrm>
            <a:off x="838199" y="1825625"/>
            <a:ext cx="11065139" cy="4351338"/>
          </a:xfrm>
        </p:spPr>
        <p:txBody>
          <a:bodyPr/>
          <a:lstStyle/>
          <a:p>
            <a:pPr marL="0" lvl="0" indent="0" algn="r">
              <a:buNone/>
            </a:pPr>
            <a:endParaRPr lang="de-DE" dirty="0"/>
          </a:p>
          <a:p>
            <a:pPr marL="0" lvl="0" indent="0" algn="r">
              <a:buNone/>
            </a:pPr>
            <a:endParaRPr lang="de-DE" sz="1800" b="1" i="1" dirty="0">
              <a:solidFill>
                <a:prstClr val="black"/>
              </a:solidFill>
            </a:endParaRPr>
          </a:p>
          <a:p>
            <a:pPr marL="0" lvl="0" indent="0" algn="r">
              <a:buNone/>
            </a:pPr>
            <a:endParaRPr lang="de-DE" sz="1800" b="1" i="1" dirty="0">
              <a:solidFill>
                <a:prstClr val="black"/>
              </a:solidFill>
            </a:endParaRPr>
          </a:p>
          <a:p>
            <a:pPr marL="0" lvl="0" indent="0" algn="r">
              <a:buNone/>
            </a:pPr>
            <a:r>
              <a:rPr lang="de-DE" sz="1800" b="1" i="1" dirty="0">
                <a:solidFill>
                  <a:prstClr val="black"/>
                </a:solidFill>
              </a:rPr>
              <a:t>(Zahlen aus 2017)</a:t>
            </a:r>
          </a:p>
          <a:p>
            <a:endParaRPr lang="de-DE" dirty="0"/>
          </a:p>
          <a:p>
            <a:r>
              <a:rPr lang="de-DE" dirty="0"/>
              <a:t>68,4% der Krankenhäuser haben unter 300 Betten</a:t>
            </a:r>
          </a:p>
        </p:txBody>
      </p:sp>
      <p:graphicFrame>
        <p:nvGraphicFramePr>
          <p:cNvPr id="3" name="Objekt 2">
            <a:extLst>
              <a:ext uri="{FF2B5EF4-FFF2-40B4-BE49-F238E27FC236}">
                <a16:creationId xmlns:a16="http://schemas.microsoft.com/office/drawing/2014/main" id="{EF2C9DE6-5644-4738-B021-4B577D9F87F5}"/>
              </a:ext>
            </a:extLst>
          </p:cNvPr>
          <p:cNvGraphicFramePr>
            <a:graphicFrameLocks noChangeAspect="1"/>
          </p:cNvGraphicFramePr>
          <p:nvPr>
            <p:extLst>
              <p:ext uri="{D42A27DB-BD31-4B8C-83A1-F6EECF244321}">
                <p14:modId xmlns:p14="http://schemas.microsoft.com/office/powerpoint/2010/main" val="3475408579"/>
              </p:ext>
            </p:extLst>
          </p:nvPr>
        </p:nvGraphicFramePr>
        <p:xfrm>
          <a:off x="549919" y="1944633"/>
          <a:ext cx="11353420" cy="749581"/>
        </p:xfrm>
        <a:graphic>
          <a:graphicData uri="http://schemas.openxmlformats.org/presentationml/2006/ole">
            <mc:AlternateContent xmlns:mc="http://schemas.openxmlformats.org/markup-compatibility/2006">
              <mc:Choice xmlns:v="urn:schemas-microsoft-com:vml" Requires="v">
                <p:oleObj spid="_x0000_s1027" name="Worksheet" r:id="rId4" imgW="5915186" imgH="390458" progId="Excel.Sheet.12">
                  <p:embed/>
                </p:oleObj>
              </mc:Choice>
              <mc:Fallback>
                <p:oleObj name="Worksheet" r:id="rId4" imgW="5915186" imgH="390458" progId="Excel.Sheet.12">
                  <p:embed/>
                  <p:pic>
                    <p:nvPicPr>
                      <p:cNvPr id="3" name="Objekt 2">
                        <a:extLst>
                          <a:ext uri="{FF2B5EF4-FFF2-40B4-BE49-F238E27FC236}">
                            <a16:creationId xmlns:a16="http://schemas.microsoft.com/office/drawing/2014/main" id="{EF2C9DE6-5644-4738-B021-4B577D9F87F5}"/>
                          </a:ext>
                        </a:extLst>
                      </p:cNvPr>
                      <p:cNvPicPr/>
                      <p:nvPr/>
                    </p:nvPicPr>
                    <p:blipFill>
                      <a:blip r:embed="rId5"/>
                      <a:stretch>
                        <a:fillRect/>
                      </a:stretch>
                    </p:blipFill>
                    <p:spPr>
                      <a:xfrm>
                        <a:off x="549919" y="1944633"/>
                        <a:ext cx="11353420" cy="749581"/>
                      </a:xfrm>
                      <a:prstGeom prst="rect">
                        <a:avLst/>
                      </a:prstGeom>
                    </p:spPr>
                  </p:pic>
                </p:oleObj>
              </mc:Fallback>
            </mc:AlternateContent>
          </a:graphicData>
        </a:graphic>
      </p:graphicFrame>
    </p:spTree>
    <p:extLst>
      <p:ext uri="{BB962C8B-B14F-4D97-AF65-F5344CB8AC3E}">
        <p14:creationId xmlns:p14="http://schemas.microsoft.com/office/powerpoint/2010/main" val="3611209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6477" y="241343"/>
            <a:ext cx="10767323" cy="648072"/>
          </a:xfrm>
        </p:spPr>
        <p:txBody>
          <a:bodyPr>
            <a:noAutofit/>
          </a:bodyPr>
          <a:lstStyle/>
          <a:p>
            <a:r>
              <a:rPr lang="de-DE" sz="4000" b="1" u="sng" dirty="0"/>
              <a:t>Das Dilemma von kleinen Krankenhäusern </a:t>
            </a:r>
          </a:p>
        </p:txBody>
      </p:sp>
      <p:sp>
        <p:nvSpPr>
          <p:cNvPr id="11" name="Foliennummernplatzhalter 10"/>
          <p:cNvSpPr>
            <a:spLocks noGrp="1"/>
          </p:cNvSpPr>
          <p:nvPr>
            <p:ph type="sldNum" sz="quarter" idx="12"/>
          </p:nvPr>
        </p:nvSpPr>
        <p:spPr/>
        <p:txBody>
          <a:bodyPr/>
          <a:lstStyle/>
          <a:p>
            <a:fld id="{14A8394D-840F-4E37-8C0B-B18AE75BD035}" type="slidenum">
              <a:rPr lang="de-DE" smtClean="0"/>
              <a:t>15</a:t>
            </a:fld>
            <a:endParaRPr lang="de-DE"/>
          </a:p>
        </p:txBody>
      </p:sp>
      <p:sp>
        <p:nvSpPr>
          <p:cNvPr id="6" name="Inhaltsplatzhalter 5">
            <a:extLst>
              <a:ext uri="{FF2B5EF4-FFF2-40B4-BE49-F238E27FC236}">
                <a16:creationId xmlns:a16="http://schemas.microsoft.com/office/drawing/2014/main" id="{CCF050A6-8168-4FD3-9504-31AEC067AF3D}"/>
              </a:ext>
            </a:extLst>
          </p:cNvPr>
          <p:cNvSpPr>
            <a:spLocks noGrp="1"/>
          </p:cNvSpPr>
          <p:nvPr>
            <p:ph idx="1"/>
          </p:nvPr>
        </p:nvSpPr>
        <p:spPr>
          <a:xfrm>
            <a:off x="838200" y="1478783"/>
            <a:ext cx="10515600" cy="4351338"/>
          </a:xfrm>
        </p:spPr>
        <p:txBody>
          <a:bodyPr>
            <a:normAutofit fontScale="77500" lnSpcReduction="20000"/>
          </a:bodyPr>
          <a:lstStyle/>
          <a:p>
            <a:r>
              <a:rPr lang="de-DE" dirty="0"/>
              <a:t>Es ist wissenschaftlich unbestritten, dass die Zahl der jeweiligen Eingriffe einen wesentlichen Einfluss auf die Qualität der Versorgung hat. Einmal abgesehen vom „begnadeten Chefarzt mit dem goldenen Händchen“ (der nicht so häufig sein dürfte) und vom „Pfuscher mit zwei linken Händen“ (der auch selten ist) steigen Krankheitskenntnisse, Routine, und Geschicklichkeit mit der Zahl der Behandlungen. Auch die technische Ausstattung kommt in einer größeren Klinik mehr Patienten zugute und ist deshalb in der Regel besser. Genauso ist es mit der Expertise anderer Fachrichtungen.</a:t>
            </a:r>
          </a:p>
          <a:p>
            <a:r>
              <a:rPr lang="de-DE" dirty="0"/>
              <a:t>Auf der anderen Seite gewährleisten diese vielen kleinen Krankenhäuser eine wohnortnahe Versorgung und die Flächendeckung. Dies ist ein großer Vorteil für Patientinnen und Patienten sowie deren Angehörige – insbesondere für Ältere oder Patienten mit einem Handicap, Familien mit Kindern und/oder beide Elternteile berufstätig.</a:t>
            </a:r>
          </a:p>
          <a:p>
            <a:r>
              <a:rPr lang="de-DE" b="1" dirty="0"/>
              <a:t>Fazit:</a:t>
            </a:r>
            <a:r>
              <a:rPr lang="de-DE" dirty="0"/>
              <a:t> </a:t>
            </a:r>
            <a:r>
              <a:rPr lang="de-DE" dirty="0">
                <a:solidFill>
                  <a:srgbClr val="FF0000"/>
                </a:solidFill>
              </a:rPr>
              <a:t>Zwischen Flächendeckung und Größe der Krankenhäuser gibt es einen Widerspruch, der sich nicht über die Alternativen Schließung vs. Erhalt auflösen lässt. Es muss nach anderen Lösungen gesucht werden.</a:t>
            </a:r>
          </a:p>
          <a:p>
            <a:endParaRPr lang="de-DE" dirty="0"/>
          </a:p>
        </p:txBody>
      </p:sp>
    </p:spTree>
    <p:extLst>
      <p:ext uri="{BB962C8B-B14F-4D97-AF65-F5344CB8AC3E}">
        <p14:creationId xmlns:p14="http://schemas.microsoft.com/office/powerpoint/2010/main" val="3304981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30829" y="200254"/>
            <a:ext cx="8147957" cy="648072"/>
          </a:xfrm>
        </p:spPr>
        <p:txBody>
          <a:bodyPr>
            <a:normAutofit/>
          </a:bodyPr>
          <a:lstStyle/>
          <a:p>
            <a:r>
              <a:rPr lang="de-DE" b="1" u="sng" dirty="0"/>
              <a:t>Planung bedarfsgerecht</a:t>
            </a:r>
          </a:p>
        </p:txBody>
      </p:sp>
      <p:sp>
        <p:nvSpPr>
          <p:cNvPr id="11" name="Foliennummernplatzhalter 10"/>
          <p:cNvSpPr>
            <a:spLocks noGrp="1"/>
          </p:cNvSpPr>
          <p:nvPr>
            <p:ph type="sldNum" sz="quarter" idx="12"/>
          </p:nvPr>
        </p:nvSpPr>
        <p:spPr/>
        <p:txBody>
          <a:bodyPr/>
          <a:lstStyle/>
          <a:p>
            <a:fld id="{14A8394D-840F-4E37-8C0B-B18AE75BD035}" type="slidenum">
              <a:rPr lang="de-DE" smtClean="0"/>
              <a:t>16</a:t>
            </a:fld>
            <a:endParaRPr lang="de-DE"/>
          </a:p>
        </p:txBody>
      </p:sp>
      <p:sp>
        <p:nvSpPr>
          <p:cNvPr id="6" name="Inhaltsplatzhalter 5">
            <a:extLst>
              <a:ext uri="{FF2B5EF4-FFF2-40B4-BE49-F238E27FC236}">
                <a16:creationId xmlns:a16="http://schemas.microsoft.com/office/drawing/2014/main" id="{CCF050A6-8168-4FD3-9504-31AEC067AF3D}"/>
              </a:ext>
            </a:extLst>
          </p:cNvPr>
          <p:cNvSpPr>
            <a:spLocks noGrp="1"/>
          </p:cNvSpPr>
          <p:nvPr>
            <p:ph idx="1"/>
          </p:nvPr>
        </p:nvSpPr>
        <p:spPr>
          <a:xfrm>
            <a:off x="277587" y="1028700"/>
            <a:ext cx="11325834" cy="5682343"/>
          </a:xfrm>
        </p:spPr>
        <p:txBody>
          <a:bodyPr>
            <a:normAutofit/>
          </a:bodyPr>
          <a:lstStyle/>
          <a:p>
            <a:r>
              <a:rPr lang="de-DE" sz="1900" dirty="0"/>
              <a:t>Die Planung der gesamten Versorgung (ambulant und stationär) liegt bei den Ländern. Die kassenärztlichen Vereinigungen sind überflüssig. Der Sicherstellungsauftrag geht an die Versorgungsregionen (s.u.)</a:t>
            </a:r>
          </a:p>
          <a:p>
            <a:r>
              <a:rPr lang="de-DE" sz="1900" dirty="0"/>
              <a:t>Es werden Versorgungsregionen gebildet, die ggf. auch landkreisübergreifend sind. Entscheidendes Kriterium für eine Versorgungsregion ist die gleichmäßige und zeitnahe Erreichbarkeit aller notwendigen Einrichtungen. In die Planung müssen die tatsächlichen Wegezeiten zur Erreichung eines Krankenhauses (auch unter widrigen Witterungsbedingungen), die Rettungszeiten der Notfallversorgung, die erforderlichen Transportkapazitäten und die Aufrechterhaltung der Grundversorgung vor Ort einbezogen werden. </a:t>
            </a:r>
          </a:p>
          <a:p>
            <a:r>
              <a:rPr lang="de-DE" sz="1900" dirty="0"/>
              <a:t>Die Planung in den Versorgungsregionen erfolgt aufgrund von Planvorgaben des Landes, die wissenschaftlich ermittelt werden und sich auf die Bevölkerungsentwicklung, die Demographie, die Morbiditäts- und Mortalitätsentwicklung und auf Vorgaben für die Erreichbarkeit (sowohl der ambulanten als auch der stationären Einrichtungen als auch der Notfallrettung und der Notarztversorgung) beziehen. Auch die Versorgungsstufen, die Mindestgröße von Abteilungen und Mindestzahlen für Eingriffe werden vorgegeben. Weiterhin werden Spezialeinrichtungen (Transplantationen, Verbrennungen, usw.) und ihre gleichmäßige Verteilung im Land auf Landesebene geplant.</a:t>
            </a:r>
          </a:p>
          <a:p>
            <a:r>
              <a:rPr lang="de-DE" sz="1900" dirty="0"/>
              <a:t>Die Planung in den Versorgungsregionen erfolgt unter Beteiligung aller Betroffenen (Krankenkassen, Krankenhäuser, Hausärzte, Beschäftigte, Patienten, Träger, Kommunen/Landkreise und dem Land).</a:t>
            </a:r>
          </a:p>
          <a:p>
            <a:r>
              <a:rPr lang="de-DE" sz="1900" dirty="0"/>
              <a:t>Es werden die notwendigen Hausarztsitze, Primärversorgungszentren (s.u.) und Krankenhäuser (inklusive Betten und Fachabteilungen) festgelegt. Die regionalen Planungen werden durch das Land zusammengeführt und auf ihre Kompatibilität an den Schnittgrenzen überprüft.</a:t>
            </a:r>
          </a:p>
        </p:txBody>
      </p:sp>
    </p:spTree>
    <p:extLst>
      <p:ext uri="{BB962C8B-B14F-4D97-AF65-F5344CB8AC3E}">
        <p14:creationId xmlns:p14="http://schemas.microsoft.com/office/powerpoint/2010/main" val="4026832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81843" y="357001"/>
            <a:ext cx="8147957" cy="648072"/>
          </a:xfrm>
        </p:spPr>
        <p:txBody>
          <a:bodyPr>
            <a:normAutofit/>
          </a:bodyPr>
          <a:lstStyle/>
          <a:p>
            <a:r>
              <a:rPr lang="de-DE" b="1" u="sng" dirty="0"/>
              <a:t>Planung bedarfsgerecht</a:t>
            </a:r>
          </a:p>
        </p:txBody>
      </p:sp>
      <p:sp>
        <p:nvSpPr>
          <p:cNvPr id="11" name="Foliennummernplatzhalter 10"/>
          <p:cNvSpPr>
            <a:spLocks noGrp="1"/>
          </p:cNvSpPr>
          <p:nvPr>
            <p:ph type="sldNum" sz="quarter" idx="12"/>
          </p:nvPr>
        </p:nvSpPr>
        <p:spPr/>
        <p:txBody>
          <a:bodyPr/>
          <a:lstStyle/>
          <a:p>
            <a:fld id="{14A8394D-840F-4E37-8C0B-B18AE75BD035}" type="slidenum">
              <a:rPr lang="de-DE" smtClean="0"/>
              <a:t>17</a:t>
            </a:fld>
            <a:endParaRPr lang="de-DE"/>
          </a:p>
        </p:txBody>
      </p:sp>
      <p:sp>
        <p:nvSpPr>
          <p:cNvPr id="6" name="Inhaltsplatzhalter 5">
            <a:extLst>
              <a:ext uri="{FF2B5EF4-FFF2-40B4-BE49-F238E27FC236}">
                <a16:creationId xmlns:a16="http://schemas.microsoft.com/office/drawing/2014/main" id="{CCF050A6-8168-4FD3-9504-31AEC067AF3D}"/>
              </a:ext>
            </a:extLst>
          </p:cNvPr>
          <p:cNvSpPr>
            <a:spLocks noGrp="1"/>
          </p:cNvSpPr>
          <p:nvPr>
            <p:ph idx="1"/>
          </p:nvPr>
        </p:nvSpPr>
        <p:spPr>
          <a:xfrm>
            <a:off x="307521" y="1219836"/>
            <a:ext cx="11576957" cy="5171890"/>
          </a:xfrm>
        </p:spPr>
        <p:txBody>
          <a:bodyPr>
            <a:normAutofit fontScale="85000" lnSpcReduction="10000"/>
          </a:bodyPr>
          <a:lstStyle/>
          <a:p>
            <a:r>
              <a:rPr lang="de-DE" dirty="0"/>
              <a:t>Eine alternative Planung bedeutet auch, dass die momentan sehr kleinteilige Krankenhausstruktur in Richtung größere und leistungsfähige Krankenhäuser geändert wird, anders ausgedrückt, dass kleine Krankenhäuser geschlossen werden.</a:t>
            </a:r>
          </a:p>
          <a:p>
            <a:r>
              <a:rPr lang="de-DE" dirty="0"/>
              <a:t>Eine Bettenreduktion ist dabei nicht vorzunehmen, da die Verweildauern schon jetzt zu kurz sind und poststationäre Versorgungprobleme und soziale Probleme bei der Entlassung nicht mehr berücksichtigt werden können - wenn die Entlassung nicht sogar aus medizinischer und rehabilitativer Sicht zu früh erfolgt.</a:t>
            </a:r>
          </a:p>
          <a:p>
            <a:r>
              <a:rPr lang="de-DE" dirty="0"/>
              <a:t>Solche Schließungen erfolge nicht auf der Basis von Wirtschaftlichkeitsüberlegungen, sondern auf der Basis von medizinischen und Versorgungsaspekten. Die Voraussetzung für solche Schließungen ist die vollständige Einrichtung eines Netzes von Primärversorgungszentren (s.u.) die die lokale Versorgung übernehmen können. Ohne adäquate Alternative zur Versorgung keine Schließung einer Klinik.</a:t>
            </a:r>
          </a:p>
          <a:p>
            <a:r>
              <a:rPr lang="de-DE" dirty="0"/>
              <a:t>Wenn durch die Strukturveränderungen Interessen der Beschäftigten betroffen sind, ist die Verhandlung eines Sozialtarifvertrages und ein Interessenausgleich unabdingbar. </a:t>
            </a:r>
            <a:endParaRPr lang="de-DE" sz="3600" dirty="0"/>
          </a:p>
        </p:txBody>
      </p:sp>
    </p:spTree>
    <p:extLst>
      <p:ext uri="{BB962C8B-B14F-4D97-AF65-F5344CB8AC3E}">
        <p14:creationId xmlns:p14="http://schemas.microsoft.com/office/powerpoint/2010/main" val="1640468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32857" y="241343"/>
            <a:ext cx="8147957" cy="648072"/>
          </a:xfrm>
        </p:spPr>
        <p:txBody>
          <a:bodyPr>
            <a:normAutofit/>
          </a:bodyPr>
          <a:lstStyle/>
          <a:p>
            <a:r>
              <a:rPr lang="de-DE" b="1" u="sng" dirty="0"/>
              <a:t>Alternative: Primärversorgungszentren - 1</a:t>
            </a:r>
          </a:p>
        </p:txBody>
      </p:sp>
      <p:sp>
        <p:nvSpPr>
          <p:cNvPr id="11" name="Foliennummernplatzhalter 10"/>
          <p:cNvSpPr>
            <a:spLocks noGrp="1"/>
          </p:cNvSpPr>
          <p:nvPr>
            <p:ph type="sldNum" sz="quarter" idx="12"/>
          </p:nvPr>
        </p:nvSpPr>
        <p:spPr/>
        <p:txBody>
          <a:bodyPr/>
          <a:lstStyle/>
          <a:p>
            <a:fld id="{14A8394D-840F-4E37-8C0B-B18AE75BD035}" type="slidenum">
              <a:rPr lang="de-DE" smtClean="0"/>
              <a:t>18</a:t>
            </a:fld>
            <a:endParaRPr lang="de-DE"/>
          </a:p>
        </p:txBody>
      </p:sp>
      <p:sp>
        <p:nvSpPr>
          <p:cNvPr id="6" name="Inhaltsplatzhalter 5">
            <a:extLst>
              <a:ext uri="{FF2B5EF4-FFF2-40B4-BE49-F238E27FC236}">
                <a16:creationId xmlns:a16="http://schemas.microsoft.com/office/drawing/2014/main" id="{CCF050A6-8168-4FD3-9504-31AEC067AF3D}"/>
              </a:ext>
            </a:extLst>
          </p:cNvPr>
          <p:cNvSpPr>
            <a:spLocks noGrp="1"/>
          </p:cNvSpPr>
          <p:nvPr>
            <p:ph idx="1"/>
          </p:nvPr>
        </p:nvSpPr>
        <p:spPr>
          <a:xfrm>
            <a:off x="428822" y="1097280"/>
            <a:ext cx="10924978" cy="5079683"/>
          </a:xfrm>
        </p:spPr>
        <p:txBody>
          <a:bodyPr>
            <a:normAutofit fontScale="77500" lnSpcReduction="20000"/>
          </a:bodyPr>
          <a:lstStyle/>
          <a:p>
            <a:pPr fontAlgn="ctr"/>
            <a:r>
              <a:rPr lang="de-DE" dirty="0"/>
              <a:t>Primärversorgungszentren sind Einrichtungen der Krankenhäuser vor Ort, die gleichmäßig in der Versorgungsregion verteilt sind. Sie haben Überwachungsbetten und Eingriffsräume. In ihnen sind die wichtigen medizinischen Fachrichtungen auf Facharztniveau vorhanden. Sie sind über Telemedizin an das Krankenhaus angebunden.</a:t>
            </a:r>
          </a:p>
          <a:p>
            <a:pPr fontAlgn="ctr"/>
            <a:r>
              <a:rPr lang="de-DE" dirty="0"/>
              <a:t>Sie hätten dieselbe Funktion wie Aufnahmeeinheiten in großen Krankenhäuser: Für Patientinnen und Patienten, bei denen die Diagnose/Indikation zur stationären Aufnahme/Intervention unklar ist, könnte vor Ort die Abklärung erfolgen und - falls notwendig - die wohnortnahe Überwachung (z.B. bis zum nächsten Morgen) durchgeführt werden.</a:t>
            </a:r>
          </a:p>
          <a:p>
            <a:pPr fontAlgn="ctr"/>
            <a:r>
              <a:rPr lang="de-DE" dirty="0"/>
              <a:t>Verschlechtert sich der Zustand des Patienten, wird er mittels qualifizierten Transports (und nicht im Privatwagen) ins Krankenhaus transportiert. Ist der Zustand am nächsten Morgen besser, kann er wieder nach Hause. Kleinere Eingriffe könnten ebenfalls ambulant durchgeführt werden. Die technische Ausstattung müsste alle wesentlichen Diagnosestellungen ermöglichen (Labor, Röntgen, CT) und könnte über Telemedizin vom Krankenhaus gesteuert werden. </a:t>
            </a:r>
          </a:p>
          <a:p>
            <a:pPr fontAlgn="ctr"/>
            <a:r>
              <a:rPr lang="de-DE" dirty="0"/>
              <a:t>Die Primärversorgungszentren müssen auch die konsequente nachstationäre Versorgung sicherstellen können (z.B. Wundmanagement, Behandlung von Komplikationen, </a:t>
            </a:r>
            <a:r>
              <a:rPr lang="de-DE" dirty="0" err="1"/>
              <a:t>Rehavorbereitung</a:t>
            </a:r>
            <a:r>
              <a:rPr lang="de-DE" dirty="0"/>
              <a:t>, etc.), um dies nicht der Laienpflege Angehöriger überlassen zu müssen und eine erneute Einlieferung in die Notaufnahme zu verhindern (Drehtüreffekt). </a:t>
            </a:r>
          </a:p>
          <a:p>
            <a:endParaRPr lang="de-DE" dirty="0"/>
          </a:p>
        </p:txBody>
      </p:sp>
    </p:spTree>
    <p:extLst>
      <p:ext uri="{BB962C8B-B14F-4D97-AF65-F5344CB8AC3E}">
        <p14:creationId xmlns:p14="http://schemas.microsoft.com/office/powerpoint/2010/main" val="3287493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32857" y="241343"/>
            <a:ext cx="8147957" cy="648072"/>
          </a:xfrm>
        </p:spPr>
        <p:txBody>
          <a:bodyPr>
            <a:normAutofit/>
          </a:bodyPr>
          <a:lstStyle/>
          <a:p>
            <a:r>
              <a:rPr lang="de-DE" b="1" u="sng" dirty="0"/>
              <a:t>Alternative: Primärversorgungszentren - 2</a:t>
            </a:r>
          </a:p>
        </p:txBody>
      </p:sp>
      <p:sp>
        <p:nvSpPr>
          <p:cNvPr id="11" name="Foliennummernplatzhalter 10"/>
          <p:cNvSpPr>
            <a:spLocks noGrp="1"/>
          </p:cNvSpPr>
          <p:nvPr>
            <p:ph type="sldNum" sz="quarter" idx="12"/>
          </p:nvPr>
        </p:nvSpPr>
        <p:spPr/>
        <p:txBody>
          <a:bodyPr/>
          <a:lstStyle/>
          <a:p>
            <a:fld id="{14A8394D-840F-4E37-8C0B-B18AE75BD035}" type="slidenum">
              <a:rPr lang="de-DE" smtClean="0"/>
              <a:t>19</a:t>
            </a:fld>
            <a:endParaRPr lang="de-DE"/>
          </a:p>
        </p:txBody>
      </p:sp>
      <p:sp>
        <p:nvSpPr>
          <p:cNvPr id="6" name="Inhaltsplatzhalter 5">
            <a:extLst>
              <a:ext uri="{FF2B5EF4-FFF2-40B4-BE49-F238E27FC236}">
                <a16:creationId xmlns:a16="http://schemas.microsoft.com/office/drawing/2014/main" id="{CCF050A6-8168-4FD3-9504-31AEC067AF3D}"/>
              </a:ext>
            </a:extLst>
          </p:cNvPr>
          <p:cNvSpPr>
            <a:spLocks noGrp="1"/>
          </p:cNvSpPr>
          <p:nvPr>
            <p:ph idx="1"/>
          </p:nvPr>
        </p:nvSpPr>
        <p:spPr>
          <a:xfrm>
            <a:off x="428822" y="1097280"/>
            <a:ext cx="10924978" cy="5079683"/>
          </a:xfrm>
        </p:spPr>
        <p:txBody>
          <a:bodyPr>
            <a:normAutofit fontScale="85000" lnSpcReduction="20000"/>
          </a:bodyPr>
          <a:lstStyle/>
          <a:p>
            <a:pPr fontAlgn="ctr"/>
            <a:r>
              <a:rPr lang="de-DE" dirty="0"/>
              <a:t>Die Belegschaft dieser Primärversorgungszentren würde vom Krankenhaus gestellt (Rotation und damit Verbesserung der Weiterbildung wg. der unterschiedlichen Perspektive ambulant/stationär).</a:t>
            </a:r>
          </a:p>
          <a:p>
            <a:pPr fontAlgn="ctr"/>
            <a:r>
              <a:rPr lang="de-DE" dirty="0"/>
              <a:t>Sie müssen die volle Berechtigung zur ambulanten Versorgung haben. Dies wäre angesichts des zunehmenden Mangels an niedergelassenen Ärztinnen und Ärzten im ländlichen Raum eine echte Verbesserun.</a:t>
            </a:r>
          </a:p>
          <a:p>
            <a:pPr fontAlgn="ctr"/>
            <a:r>
              <a:rPr lang="de-DE" dirty="0"/>
              <a:t>Aus demselben Grund ist auch der Verweis auf den Notdienst der Niedergelassenen oder auf MVZs nicht zielführend. Dies besonders deshalb, weil jede rein ambulante Versorgung den betroffenen Patienten (mit unklaren und ggf. sich verschlimmernden Beschwerden) und seine Angehörigen im Zweifelsfall mehrmals auf die Reise ins Krankenhaus schicken muss und nicht auf die Technik und das Know-how des Krankenhauses zurückgreifen kann. </a:t>
            </a:r>
          </a:p>
          <a:p>
            <a:pPr fontAlgn="ctr"/>
            <a:r>
              <a:rPr lang="de-DE" dirty="0"/>
              <a:t>Klar ist, dass für eine solche Strukturveränderung gesetzgeberische Hürden überwunden werden müssen. Diese ist aber angesichts der allseits beklagten, völlig unsinnigen und teuren Sektorengrenzen zwischen ambulant und stationär sowieso überfällig.</a:t>
            </a:r>
            <a:endParaRPr lang="de-DE" sz="3600" dirty="0"/>
          </a:p>
          <a:p>
            <a:endParaRPr lang="de-DE" dirty="0"/>
          </a:p>
        </p:txBody>
      </p:sp>
    </p:spTree>
    <p:extLst>
      <p:ext uri="{BB962C8B-B14F-4D97-AF65-F5344CB8AC3E}">
        <p14:creationId xmlns:p14="http://schemas.microsoft.com/office/powerpoint/2010/main" val="79355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pPr algn="ctr">
              <a:spcAft>
                <a:spcPts val="1200"/>
              </a:spcAft>
              <a:defRPr/>
            </a:pPr>
            <a:r>
              <a:rPr lang="de-DE" sz="4000" dirty="0"/>
              <a:t>„Krankenhaussterben“ - 1</a:t>
            </a:r>
          </a:p>
        </p:txBody>
      </p:sp>
      <p:sp>
        <p:nvSpPr>
          <p:cNvPr id="59395" name="Rectangle 3"/>
          <p:cNvSpPr>
            <a:spLocks noGrp="1" noChangeArrowheads="1"/>
          </p:cNvSpPr>
          <p:nvPr>
            <p:ph idx="1"/>
          </p:nvPr>
        </p:nvSpPr>
        <p:spPr>
          <a:xfrm>
            <a:off x="838200" y="1471405"/>
            <a:ext cx="10801350" cy="4351338"/>
          </a:xfrm>
        </p:spPr>
        <p:txBody>
          <a:bodyPr>
            <a:normAutofit fontScale="92500" lnSpcReduction="10000"/>
          </a:bodyPr>
          <a:lstStyle/>
          <a:p>
            <a:pPr>
              <a:defRPr/>
            </a:pPr>
            <a:r>
              <a:rPr lang="de-DE" dirty="0"/>
              <a:t>Laut Prof. Lauterbach </a:t>
            </a:r>
            <a:r>
              <a:rPr lang="de-DE" sz="2400" i="1" dirty="0"/>
              <a:t>(„DRG in deutschen Krankenhäusern“, 2003)</a:t>
            </a:r>
          </a:p>
          <a:p>
            <a:pPr lvl="1" eaLnBrk="1" hangingPunct="1">
              <a:defRPr/>
            </a:pPr>
            <a:r>
              <a:rPr lang="de-DE" dirty="0"/>
              <a:t>1410 von 2242 Allg. Krankenhäusern</a:t>
            </a:r>
          </a:p>
          <a:p>
            <a:pPr lvl="1">
              <a:spcAft>
                <a:spcPts val="1200"/>
              </a:spcAft>
              <a:defRPr/>
            </a:pPr>
            <a:r>
              <a:rPr lang="de-DE" dirty="0"/>
              <a:t>194.000 von 523.114 Betten </a:t>
            </a:r>
          </a:p>
          <a:p>
            <a:pPr lvl="1">
              <a:spcAft>
                <a:spcPts val="1200"/>
              </a:spcAft>
              <a:buFont typeface="Wingdings" panose="05000000000000000000" pitchFamily="2" charset="2"/>
              <a:buChar char="Ø"/>
              <a:defRPr/>
            </a:pPr>
            <a:r>
              <a:rPr lang="de-DE" b="1" dirty="0">
                <a:solidFill>
                  <a:srgbClr val="FF0000"/>
                </a:solidFill>
              </a:rPr>
              <a:t> </a:t>
            </a:r>
            <a:r>
              <a:rPr lang="de-DE" dirty="0">
                <a:solidFill>
                  <a:srgbClr val="FF0000"/>
                </a:solidFill>
              </a:rPr>
              <a:t>überflüssig</a:t>
            </a:r>
            <a:endParaRPr lang="de-DE" dirty="0"/>
          </a:p>
          <a:p>
            <a:pPr>
              <a:spcAft>
                <a:spcPts val="1200"/>
              </a:spcAft>
              <a:defRPr/>
            </a:pPr>
            <a:r>
              <a:rPr lang="de-DE" dirty="0"/>
              <a:t>Tatsächliche Entwicklung 2000 – 2017: </a:t>
            </a:r>
          </a:p>
          <a:p>
            <a:pPr lvl="1">
              <a:spcAft>
                <a:spcPts val="1200"/>
              </a:spcAft>
              <a:defRPr/>
            </a:pPr>
            <a:r>
              <a:rPr lang="de-DE" dirty="0"/>
              <a:t>396 Krankenhäuser geschlossen und 70.349 Betten abgebaut</a:t>
            </a:r>
          </a:p>
          <a:p>
            <a:pPr marL="457200" lvl="1" indent="0">
              <a:spcAft>
                <a:spcPts val="1200"/>
              </a:spcAft>
              <a:buNone/>
              <a:defRPr/>
            </a:pPr>
            <a:endParaRPr lang="de-DE" dirty="0"/>
          </a:p>
          <a:p>
            <a:pPr marL="360000" indent="-360000" eaLnBrk="1" hangingPunct="1">
              <a:buFont typeface="Wingdings" panose="05000000000000000000" pitchFamily="2" charset="2"/>
              <a:buChar char="Ø"/>
              <a:defRPr/>
            </a:pPr>
            <a:r>
              <a:rPr lang="de-DE" dirty="0">
                <a:solidFill>
                  <a:srgbClr val="FF0000"/>
                </a:solidFill>
              </a:rPr>
              <a:t>DRGs sind kein Mittel der Qualitätssicherung, sondern ein gigantisches Krankenhausschließungsprogramm nach rein betriebswirtschaftlichen Kriterien</a:t>
            </a:r>
          </a:p>
          <a:p>
            <a:pPr eaLnBrk="1" hangingPunct="1">
              <a:defRPr/>
            </a:pPr>
            <a:endParaRPr lang="de-DE" dirty="0"/>
          </a:p>
        </p:txBody>
      </p:sp>
      <p:sp>
        <p:nvSpPr>
          <p:cNvPr id="4" name="Foliennummernplatzhalter 3"/>
          <p:cNvSpPr>
            <a:spLocks noGrp="1"/>
          </p:cNvSpPr>
          <p:nvPr>
            <p:ph type="sldNum" sz="quarter" idx="12"/>
          </p:nvPr>
        </p:nvSpPr>
        <p:spPr/>
        <p:txBody>
          <a:bodyPr/>
          <a:lstStyle/>
          <a:p>
            <a:fld id="{B0DC4106-D9F5-4DCC-B15D-428545D275B1}" type="slidenum">
              <a:rPr lang="de-DE" smtClean="0"/>
              <a:pPr/>
              <a:t>2</a:t>
            </a:fld>
            <a:endParaRPr lang="de-DE"/>
          </a:p>
        </p:txBody>
      </p:sp>
    </p:spTree>
    <p:extLst>
      <p:ext uri="{BB962C8B-B14F-4D97-AF65-F5344CB8AC3E}">
        <p14:creationId xmlns:p14="http://schemas.microsoft.com/office/powerpoint/2010/main" val="3100323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32857" y="241343"/>
            <a:ext cx="8147957" cy="648072"/>
          </a:xfrm>
        </p:spPr>
        <p:txBody>
          <a:bodyPr>
            <a:normAutofit/>
          </a:bodyPr>
          <a:lstStyle/>
          <a:p>
            <a:r>
              <a:rPr lang="de-DE" b="1" u="sng" dirty="0"/>
              <a:t>Alternative: Primärversorgungszentren -3</a:t>
            </a:r>
          </a:p>
        </p:txBody>
      </p:sp>
      <p:sp>
        <p:nvSpPr>
          <p:cNvPr id="11" name="Foliennummernplatzhalter 10"/>
          <p:cNvSpPr>
            <a:spLocks noGrp="1"/>
          </p:cNvSpPr>
          <p:nvPr>
            <p:ph type="sldNum" sz="quarter" idx="12"/>
          </p:nvPr>
        </p:nvSpPr>
        <p:spPr/>
        <p:txBody>
          <a:bodyPr/>
          <a:lstStyle/>
          <a:p>
            <a:fld id="{14A8394D-840F-4E37-8C0B-B18AE75BD035}" type="slidenum">
              <a:rPr lang="de-DE" smtClean="0"/>
              <a:t>20</a:t>
            </a:fld>
            <a:endParaRPr lang="de-DE"/>
          </a:p>
        </p:txBody>
      </p:sp>
      <p:sp>
        <p:nvSpPr>
          <p:cNvPr id="6" name="Inhaltsplatzhalter 5">
            <a:extLst>
              <a:ext uri="{FF2B5EF4-FFF2-40B4-BE49-F238E27FC236}">
                <a16:creationId xmlns:a16="http://schemas.microsoft.com/office/drawing/2014/main" id="{CCF050A6-8168-4FD3-9504-31AEC067AF3D}"/>
              </a:ext>
            </a:extLst>
          </p:cNvPr>
          <p:cNvSpPr>
            <a:spLocks noGrp="1"/>
          </p:cNvSpPr>
          <p:nvPr>
            <p:ph idx="1"/>
          </p:nvPr>
        </p:nvSpPr>
        <p:spPr>
          <a:xfrm>
            <a:off x="576792" y="1178988"/>
            <a:ext cx="10679036" cy="4789597"/>
          </a:xfrm>
        </p:spPr>
        <p:txBody>
          <a:bodyPr>
            <a:normAutofit fontScale="92500" lnSpcReduction="20000"/>
          </a:bodyPr>
          <a:lstStyle/>
          <a:p>
            <a:pPr fontAlgn="ctr"/>
            <a:r>
              <a:rPr lang="de-DE" dirty="0"/>
              <a:t>Da sich die Rettungszeiten bei Notfällen (incl. Anfahrt, Transport ins Krankenhaus und Rückkehr zum Standort) in jedem Fall verlängern, müssen ggf. mehrere Standorte für die Notfallrettung (mit Notarzt) in der Fläche eingerichtet werden. Auch die Transportkapazitäten insgesamt müssen bei einer Klinikschließung an das daraus resultierende höhere Transportaufkommen angepasst werden. Weitere Anfahrten in die Klinik binden die Rettungsmittel länger an die Versorgung eines einzelnen Patienten.</a:t>
            </a:r>
            <a:endParaRPr lang="de-DE" sz="3600" dirty="0"/>
          </a:p>
          <a:p>
            <a:pPr fontAlgn="ctr"/>
            <a:r>
              <a:rPr lang="de-DE" dirty="0"/>
              <a:t>Längere Zeiten für Anfahrt, Transport ins Krankenhaus und Rückkehr zum Standort sowie die Ausdehnung der zu versorgenden Fläche bedeuten auch, dass die Wahrscheinlichkeit eines gleichzeitigen zweiten Notfalles steigt. Dies erfordert ggf. die Bereitstellung eines weiteren Notarztteams, wenn sich die Versorgung nicht verschlechtern soll.</a:t>
            </a:r>
            <a:endParaRPr lang="de-DE" sz="3600" dirty="0"/>
          </a:p>
          <a:p>
            <a:pPr fontAlgn="ctr"/>
            <a:r>
              <a:rPr lang="de-DE" dirty="0"/>
              <a:t>Für Patienten und Angehörige müssen Shuttleservices zum Krankenhaus eingerichtet werden, wenn und insoweit eine Beförderung mit öffentlichen Verkehrsmitteln nicht möglich oder zu umständlich ist.</a:t>
            </a:r>
            <a:endParaRPr lang="de-DE" sz="3600" dirty="0"/>
          </a:p>
          <a:p>
            <a:endParaRPr lang="de-DE" dirty="0"/>
          </a:p>
        </p:txBody>
      </p:sp>
    </p:spTree>
    <p:extLst>
      <p:ext uri="{BB962C8B-B14F-4D97-AF65-F5344CB8AC3E}">
        <p14:creationId xmlns:p14="http://schemas.microsoft.com/office/powerpoint/2010/main" val="3405858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pPr algn="ctr">
              <a:spcAft>
                <a:spcPts val="1200"/>
              </a:spcAft>
              <a:defRPr/>
            </a:pPr>
            <a:r>
              <a:rPr lang="de-DE" sz="4000" dirty="0"/>
              <a:t>„Krankenhaussterben“ - 2</a:t>
            </a:r>
          </a:p>
        </p:txBody>
      </p:sp>
      <p:sp>
        <p:nvSpPr>
          <p:cNvPr id="59395" name="Rectangle 3"/>
          <p:cNvSpPr>
            <a:spLocks noGrp="1" noChangeArrowheads="1"/>
          </p:cNvSpPr>
          <p:nvPr>
            <p:ph idx="1"/>
          </p:nvPr>
        </p:nvSpPr>
        <p:spPr>
          <a:xfrm>
            <a:off x="277585" y="1471404"/>
            <a:ext cx="11576957" cy="5272296"/>
          </a:xfrm>
        </p:spPr>
        <p:txBody>
          <a:bodyPr>
            <a:normAutofit fontScale="85000" lnSpcReduction="10000"/>
          </a:bodyPr>
          <a:lstStyle/>
          <a:p>
            <a:pPr marL="0" indent="0" eaLnBrk="1" hangingPunct="1">
              <a:spcAft>
                <a:spcPts val="600"/>
              </a:spcAft>
              <a:buNone/>
              <a:defRPr/>
            </a:pPr>
            <a:r>
              <a:rPr lang="de-DE" sz="3300" b="1" dirty="0"/>
              <a:t>Sachverständigenrat zur Begutachtung d. Entwicklung im Gesundheitswesen</a:t>
            </a:r>
          </a:p>
          <a:p>
            <a:pPr>
              <a:spcAft>
                <a:spcPts val="600"/>
              </a:spcAft>
            </a:pPr>
            <a:r>
              <a:rPr lang="de-DE" sz="2700" b="1" u="sng" dirty="0"/>
              <a:t>1988: </a:t>
            </a:r>
            <a:r>
              <a:rPr lang="de-DE" sz="2700" dirty="0"/>
              <a:t>Der Abbau von Akutbetten und die wünschenswerte Umstrukturierung des Versorgungsangebotes wird nur unter Druck und bei entsprechenden wirtschaftlichen Anreizen erfolgen …</a:t>
            </a:r>
          </a:p>
          <a:p>
            <a:pPr>
              <a:spcAft>
                <a:spcPts val="600"/>
              </a:spcAft>
            </a:pPr>
            <a:r>
              <a:rPr lang="de-DE" sz="2700" b="1" u="sng" dirty="0"/>
              <a:t>1992: </a:t>
            </a:r>
            <a:r>
              <a:rPr lang="de-DE" sz="2700" dirty="0"/>
              <a:t>In einem freiheitlichen System kann dieser Vollzug allerdings nur schwer durch gesetzliche Vorgaben erfolgen, sondern er muss vielmehr durch finanzielle Anreize (“Goldene Zügel") umgesetzt werden. Letzteres stellte die staatliche Investitionsförderung dar, ...</a:t>
            </a:r>
          </a:p>
          <a:p>
            <a:r>
              <a:rPr lang="de-DE" sz="2700" b="1" u="sng" dirty="0"/>
              <a:t>2014: </a:t>
            </a:r>
            <a:r>
              <a:rPr lang="de-DE" sz="2700" dirty="0"/>
              <a:t>Es bleibt zu konstatieren, dass im Krankenhaussektor aktuell regionale </a:t>
            </a:r>
            <a:r>
              <a:rPr lang="de-DE" sz="2700" dirty="0" err="1"/>
              <a:t>Überkapazitaten</a:t>
            </a:r>
            <a:r>
              <a:rPr lang="de-DE" sz="2700" dirty="0"/>
              <a:t> und nicht drohende Unterversorgung das dominierende Problem sind.(…) Wenngleich in besonders überversorgten Regionen auch echte Standortschließungen wünschenswert waren, ist die Entwicklung von Verbundstrukturen im Zuge von Zusammenschlüssen nicht gering zu schätzen. Wenn Krankenhäuser sich zu einer wirtschaftlichen Einheit zusammenschließen, können in der Regel Effizienzreserven erschlossen werden und der Träger hat einen erheblichen Anreiz, nicht wirtschaftliche Kapazitäten innerhalb seines Verbundes mittelfristig abzubauen.</a:t>
            </a:r>
          </a:p>
        </p:txBody>
      </p:sp>
      <p:sp>
        <p:nvSpPr>
          <p:cNvPr id="4" name="Foliennummernplatzhalter 3"/>
          <p:cNvSpPr>
            <a:spLocks noGrp="1"/>
          </p:cNvSpPr>
          <p:nvPr>
            <p:ph type="sldNum" sz="quarter" idx="12"/>
          </p:nvPr>
        </p:nvSpPr>
        <p:spPr/>
        <p:txBody>
          <a:bodyPr/>
          <a:lstStyle/>
          <a:p>
            <a:fld id="{B0DC4106-D9F5-4DCC-B15D-428545D275B1}" type="slidenum">
              <a:rPr lang="de-DE" smtClean="0"/>
              <a:pPr/>
              <a:t>3</a:t>
            </a:fld>
            <a:endParaRPr lang="de-DE"/>
          </a:p>
        </p:txBody>
      </p:sp>
    </p:spTree>
    <p:extLst>
      <p:ext uri="{BB962C8B-B14F-4D97-AF65-F5344CB8AC3E}">
        <p14:creationId xmlns:p14="http://schemas.microsoft.com/office/powerpoint/2010/main" val="2336708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pPr algn="ctr">
              <a:spcAft>
                <a:spcPts val="1200"/>
              </a:spcAft>
              <a:defRPr/>
            </a:pPr>
            <a:r>
              <a:rPr lang="de-DE" sz="4000" dirty="0"/>
              <a:t>„Krankenhaussterben“ -3</a:t>
            </a:r>
          </a:p>
        </p:txBody>
      </p:sp>
      <p:sp>
        <p:nvSpPr>
          <p:cNvPr id="59395" name="Rectangle 3"/>
          <p:cNvSpPr>
            <a:spLocks noGrp="1" noChangeArrowheads="1"/>
          </p:cNvSpPr>
          <p:nvPr>
            <p:ph idx="1"/>
          </p:nvPr>
        </p:nvSpPr>
        <p:spPr>
          <a:xfrm>
            <a:off x="838200" y="1471405"/>
            <a:ext cx="10801350" cy="4351338"/>
          </a:xfrm>
        </p:spPr>
        <p:txBody>
          <a:bodyPr>
            <a:normAutofit/>
          </a:bodyPr>
          <a:lstStyle/>
          <a:p>
            <a:pPr marL="0" indent="0" eaLnBrk="1" hangingPunct="1">
              <a:buNone/>
              <a:defRPr/>
            </a:pPr>
            <a:r>
              <a:rPr lang="de-DE" b="1" dirty="0"/>
              <a:t>Leopoldina (nationale Akademie der Wissenschaften) - 2016</a:t>
            </a:r>
          </a:p>
          <a:p>
            <a:pPr>
              <a:defRPr/>
            </a:pPr>
            <a:r>
              <a:rPr lang="de-DE" b="1" dirty="0"/>
              <a:t>„Zum Verhältnis von Medizin und Ökonomie im deutschen Gesundheitssystem“:</a:t>
            </a:r>
          </a:p>
          <a:p>
            <a:pPr>
              <a:defRPr/>
            </a:pPr>
            <a:r>
              <a:rPr lang="de-DE" i="1" dirty="0"/>
              <a:t>„Würden wir die dänische Krankenhausdichte auf Deutschland übertragen, hätten wir nur etwa 320 Krankenhäuser.“</a:t>
            </a:r>
          </a:p>
          <a:p>
            <a:r>
              <a:rPr lang="de-DE" i="1" dirty="0"/>
              <a:t>„Das heißt: wäre Deutschland „durchschnittlich“, hätte es nur insgesamt rund 320.000 Betten, also rund 35% weniger.“</a:t>
            </a:r>
          </a:p>
        </p:txBody>
      </p:sp>
      <p:sp>
        <p:nvSpPr>
          <p:cNvPr id="4" name="Foliennummernplatzhalter 3"/>
          <p:cNvSpPr>
            <a:spLocks noGrp="1"/>
          </p:cNvSpPr>
          <p:nvPr>
            <p:ph type="sldNum" sz="quarter" idx="12"/>
          </p:nvPr>
        </p:nvSpPr>
        <p:spPr/>
        <p:txBody>
          <a:bodyPr/>
          <a:lstStyle/>
          <a:p>
            <a:fld id="{B0DC4106-D9F5-4DCC-B15D-428545D275B1}" type="slidenum">
              <a:rPr lang="de-DE" smtClean="0"/>
              <a:pPr/>
              <a:t>4</a:t>
            </a:fld>
            <a:endParaRPr lang="de-DE"/>
          </a:p>
        </p:txBody>
      </p:sp>
    </p:spTree>
    <p:extLst>
      <p:ext uri="{BB962C8B-B14F-4D97-AF65-F5344CB8AC3E}">
        <p14:creationId xmlns:p14="http://schemas.microsoft.com/office/powerpoint/2010/main" val="302490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pPr algn="ctr">
              <a:spcAft>
                <a:spcPts val="1200"/>
              </a:spcAft>
              <a:defRPr/>
            </a:pPr>
            <a:r>
              <a:rPr lang="de-DE" sz="4000" dirty="0"/>
              <a:t>„Krankenhaussterben“ -4</a:t>
            </a:r>
          </a:p>
        </p:txBody>
      </p:sp>
      <p:sp>
        <p:nvSpPr>
          <p:cNvPr id="59395" name="Rectangle 3"/>
          <p:cNvSpPr>
            <a:spLocks noGrp="1" noChangeArrowheads="1"/>
          </p:cNvSpPr>
          <p:nvPr>
            <p:ph idx="1"/>
          </p:nvPr>
        </p:nvSpPr>
        <p:spPr>
          <a:xfrm>
            <a:off x="838200" y="1471405"/>
            <a:ext cx="10801350" cy="4351338"/>
          </a:xfrm>
        </p:spPr>
        <p:txBody>
          <a:bodyPr>
            <a:normAutofit lnSpcReduction="10000"/>
          </a:bodyPr>
          <a:lstStyle/>
          <a:p>
            <a:pPr marL="0" indent="0" eaLnBrk="1" hangingPunct="1">
              <a:buNone/>
              <a:defRPr/>
            </a:pPr>
            <a:r>
              <a:rPr lang="de-DE" b="1" dirty="0"/>
              <a:t>Gutachten des Wissenschaftlichen Beirats beim BMF - 2018</a:t>
            </a:r>
          </a:p>
          <a:p>
            <a:pPr marL="0" indent="0" eaLnBrk="1" hangingPunct="1">
              <a:buNone/>
              <a:defRPr/>
            </a:pPr>
            <a:r>
              <a:rPr lang="de-DE" b="1" dirty="0"/>
              <a:t>„Über- und Fehlversorgung in deutschen Krankenhäusern“</a:t>
            </a:r>
          </a:p>
          <a:p>
            <a:pPr marL="0" indent="0">
              <a:buNone/>
            </a:pPr>
            <a:r>
              <a:rPr lang="de-DE" i="1" dirty="0"/>
              <a:t>„Demgemäß sollte also Über- und Fehlversorgung im deutschen Krankenhauswesen durch eine Doppelstrategie bekämpft werden. Mit selektivvertraglichem Versorgungsmanagement sollten die Möglichkeiten der Krankenhäuser eingeschränkt werden, Leistungen über das medizinisch indizierte Maß hinaus zu erbringen. Mit einer veränderten Finanzierung sollten andererseits die Investitionsmittel stärker dahin gelenkt werden, wo sie den höchsten medizinischen Nutzen versprechen. Nicht benötigte, vor allem zu kleine Einrichtungen sollten sich zur Aufgabe gedrängt sehen.“</a:t>
            </a:r>
            <a:endParaRPr lang="de-DE" b="1" i="1" dirty="0"/>
          </a:p>
        </p:txBody>
      </p:sp>
      <p:sp>
        <p:nvSpPr>
          <p:cNvPr id="4" name="Foliennummernplatzhalter 3"/>
          <p:cNvSpPr>
            <a:spLocks noGrp="1"/>
          </p:cNvSpPr>
          <p:nvPr>
            <p:ph type="sldNum" sz="quarter" idx="12"/>
          </p:nvPr>
        </p:nvSpPr>
        <p:spPr/>
        <p:txBody>
          <a:bodyPr/>
          <a:lstStyle/>
          <a:p>
            <a:fld id="{B0DC4106-D9F5-4DCC-B15D-428545D275B1}" type="slidenum">
              <a:rPr lang="de-DE" smtClean="0"/>
              <a:pPr/>
              <a:t>5</a:t>
            </a:fld>
            <a:endParaRPr lang="de-DE"/>
          </a:p>
        </p:txBody>
      </p:sp>
    </p:spTree>
    <p:extLst>
      <p:ext uri="{BB962C8B-B14F-4D97-AF65-F5344CB8AC3E}">
        <p14:creationId xmlns:p14="http://schemas.microsoft.com/office/powerpoint/2010/main" val="111552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81200" y="524290"/>
            <a:ext cx="8229600" cy="1143000"/>
          </a:xfrm>
        </p:spPr>
        <p:txBody>
          <a:bodyPr>
            <a:normAutofit fontScale="90000"/>
          </a:bodyPr>
          <a:lstStyle/>
          <a:p>
            <a:r>
              <a:rPr lang="de-DE" dirty="0"/>
              <a:t>§ 12 Förderung von Vorhaben zur Verbesserung von Versorgungsstrukturen</a:t>
            </a:r>
            <a:r>
              <a:rPr lang="de-DE" dirty="0">
                <a:solidFill>
                  <a:srgbClr val="0070C0"/>
                </a:solidFill>
              </a:rPr>
              <a:t> </a:t>
            </a:r>
            <a:r>
              <a:rPr lang="de-DE" i="1" dirty="0">
                <a:solidFill>
                  <a:srgbClr val="00B050"/>
                </a:solidFill>
              </a:rPr>
              <a:t>(Abwrackprämie)</a:t>
            </a:r>
            <a:br>
              <a:rPr lang="de-DE" i="1" dirty="0">
                <a:solidFill>
                  <a:srgbClr val="00B050"/>
                </a:solidFill>
              </a:rPr>
            </a:br>
            <a:endParaRPr lang="de-DE" i="1" dirty="0">
              <a:solidFill>
                <a:srgbClr val="00B050"/>
              </a:solidFill>
            </a:endParaRPr>
          </a:p>
        </p:txBody>
      </p:sp>
      <p:sp>
        <p:nvSpPr>
          <p:cNvPr id="3" name="Inhaltsplatzhalter 2"/>
          <p:cNvSpPr>
            <a:spLocks noGrp="1"/>
          </p:cNvSpPr>
          <p:nvPr>
            <p:ph idx="1"/>
          </p:nvPr>
        </p:nvSpPr>
        <p:spPr>
          <a:xfrm>
            <a:off x="548244" y="1667290"/>
            <a:ext cx="10751127" cy="5616624"/>
          </a:xfrm>
        </p:spPr>
        <p:txBody>
          <a:bodyPr>
            <a:normAutofit/>
          </a:bodyPr>
          <a:lstStyle/>
          <a:p>
            <a:pPr marL="514350" indent="-514350">
              <a:buAutoNum type="arabicParenBoth"/>
            </a:pPr>
            <a:r>
              <a:rPr lang="de-DE" sz="2400" dirty="0"/>
              <a:t>Zur Förderung von Vorhaben der Länder zur Verbesserung der Strukturen in der Krankenhausversorgung wird (…) aus Mitteln der Liquiditätsreserve des Gesundheitsfonds ein Fonds in Höhe von insgesamt 500 Millionen Euro errichtet (Strukturfonds). (…)</a:t>
            </a:r>
          </a:p>
          <a:p>
            <a:pPr marL="457200" lvl="1" indent="0">
              <a:buNone/>
            </a:pPr>
            <a:r>
              <a:rPr lang="de-DE" dirty="0"/>
              <a:t>Zweck des Strukturfonds ist insbesondere der </a:t>
            </a:r>
            <a:r>
              <a:rPr lang="de-DE" dirty="0">
                <a:solidFill>
                  <a:srgbClr val="FF0000"/>
                </a:solidFill>
              </a:rPr>
              <a:t>Abbau von Überkapazitäten, die Konzentration von stationären Versorgungsangeboten und Standorten sowie die Umwandlung von Krankenhäusern in nicht akutstationäre örtliche Versorgungseinrichtungen</a:t>
            </a:r>
            <a:r>
              <a:rPr lang="de-DE" dirty="0"/>
              <a:t> (…)</a:t>
            </a:r>
          </a:p>
          <a:p>
            <a:pPr marL="457200" lvl="1" indent="0">
              <a:buNone/>
            </a:pPr>
            <a:br>
              <a:rPr lang="de-DE" dirty="0"/>
            </a:br>
            <a:r>
              <a:rPr lang="de-DE" i="1" dirty="0"/>
              <a:t>Jedes Land kann seinen Anteil abrufen (Königsteiner Schlüssel) wenn es eine Kofinanzierung in gleicher Höhe erbringt, ohne seine laufenden Investitionskosten zu kürzen</a:t>
            </a:r>
          </a:p>
          <a:p>
            <a:pPr lvl="1">
              <a:buFont typeface="Wingdings" panose="05000000000000000000" pitchFamily="2" charset="2"/>
              <a:buChar char="Ø"/>
            </a:pPr>
            <a:r>
              <a:rPr lang="de-DE" sz="2800" b="1" i="1" dirty="0">
                <a:solidFill>
                  <a:srgbClr val="00B050"/>
                </a:solidFill>
              </a:rPr>
              <a:t>Bisher 1600 Betten abgebaut</a:t>
            </a:r>
          </a:p>
          <a:p>
            <a:pPr lvl="1">
              <a:buFont typeface="Wingdings" panose="05000000000000000000" pitchFamily="2" charset="2"/>
              <a:buChar char="Ø"/>
            </a:pPr>
            <a:r>
              <a:rPr lang="de-DE" sz="2800" b="1" i="1" dirty="0">
                <a:solidFill>
                  <a:srgbClr val="00B050"/>
                </a:solidFill>
              </a:rPr>
              <a:t>Geplant: Verlängerung bis 2022</a:t>
            </a:r>
          </a:p>
        </p:txBody>
      </p:sp>
      <p:sp>
        <p:nvSpPr>
          <p:cNvPr id="4" name="Foliennummernplatzhalt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9B4F43-F875-4DDC-A304-8751A6B7BB1B}" type="slidenum">
              <a:rPr kumimoji="0" lang="de-D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de-D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15338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14500" y="524290"/>
            <a:ext cx="8147957" cy="648072"/>
          </a:xfrm>
        </p:spPr>
        <p:txBody>
          <a:bodyPr>
            <a:normAutofit/>
          </a:bodyPr>
          <a:lstStyle/>
          <a:p>
            <a:r>
              <a:rPr lang="de-DE" dirty="0"/>
              <a:t>„</a:t>
            </a:r>
            <a:r>
              <a:rPr lang="de-DE" b="1" u="sng" dirty="0"/>
              <a:t>Planung“ marktkonform</a:t>
            </a:r>
          </a:p>
        </p:txBody>
      </p:sp>
      <p:sp>
        <p:nvSpPr>
          <p:cNvPr id="11" name="Foliennummernplatzhalter 10"/>
          <p:cNvSpPr>
            <a:spLocks noGrp="1"/>
          </p:cNvSpPr>
          <p:nvPr>
            <p:ph type="sldNum" sz="quarter" idx="12"/>
          </p:nvPr>
        </p:nvSpPr>
        <p:spPr/>
        <p:txBody>
          <a:bodyPr/>
          <a:lstStyle/>
          <a:p>
            <a:fld id="{14A8394D-840F-4E37-8C0B-B18AE75BD035}" type="slidenum">
              <a:rPr lang="de-DE" smtClean="0"/>
              <a:t>7</a:t>
            </a:fld>
            <a:endParaRPr lang="de-DE"/>
          </a:p>
        </p:txBody>
      </p:sp>
      <p:sp>
        <p:nvSpPr>
          <p:cNvPr id="6" name="Inhaltsplatzhalter 5">
            <a:extLst>
              <a:ext uri="{FF2B5EF4-FFF2-40B4-BE49-F238E27FC236}">
                <a16:creationId xmlns:a16="http://schemas.microsoft.com/office/drawing/2014/main" id="{CCF050A6-8168-4FD3-9504-31AEC067AF3D}"/>
              </a:ext>
            </a:extLst>
          </p:cNvPr>
          <p:cNvSpPr>
            <a:spLocks noGrp="1"/>
          </p:cNvSpPr>
          <p:nvPr>
            <p:ph idx="1"/>
          </p:nvPr>
        </p:nvSpPr>
        <p:spPr>
          <a:xfrm>
            <a:off x="587829" y="1420586"/>
            <a:ext cx="10923814" cy="4756377"/>
          </a:xfrm>
        </p:spPr>
        <p:txBody>
          <a:bodyPr>
            <a:normAutofit fontScale="92500" lnSpcReduction="10000"/>
          </a:bodyPr>
          <a:lstStyle/>
          <a:p>
            <a:r>
              <a:rPr lang="de-DE" dirty="0"/>
              <a:t>Die DRGs sind Preise, also ein finanzielles, marktwirtschaftliches Steuerungsinstrument.</a:t>
            </a:r>
          </a:p>
          <a:p>
            <a:r>
              <a:rPr lang="de-DE" dirty="0"/>
              <a:t>Sie sind „blind“ für die Versorgungsnotwendigkeiten der Bevölkerung im ländlichen Raum.</a:t>
            </a:r>
          </a:p>
          <a:p>
            <a:r>
              <a:rPr lang="de-DE" dirty="0"/>
              <a:t>Sie vollziehen den Abbauprozess unter betriebswirtschaftlichen Prämissen (Kostensenkungs- und Fallzahlsteigerungswettbewerb) und ohne Rücksicht auf die Notwendigkeiten einer qualitativ hochstehenden und flächendeckenden Versorgung.</a:t>
            </a:r>
          </a:p>
          <a:p>
            <a:r>
              <a:rPr lang="de-DE" dirty="0"/>
              <a:t>Die betriebswirtschaftliche Steuerung ist das Gegenteil einer sinnvollen, sachorientierten Planung der Daseinsvorsorge.</a:t>
            </a:r>
          </a:p>
          <a:p>
            <a:r>
              <a:rPr lang="de-DE" dirty="0"/>
              <a:t>Es fehlt die Frage danach was notwendig ist und die Entscheidung, dass Notwendiges zu finanzieren ist, auch wenn sich kein Erlös damit erzielen lässt. </a:t>
            </a:r>
          </a:p>
          <a:p>
            <a:endParaRPr lang="de-DE" dirty="0"/>
          </a:p>
        </p:txBody>
      </p:sp>
    </p:spTree>
    <p:extLst>
      <p:ext uri="{BB962C8B-B14F-4D97-AF65-F5344CB8AC3E}">
        <p14:creationId xmlns:p14="http://schemas.microsoft.com/office/powerpoint/2010/main" val="3726196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1257" y="241343"/>
            <a:ext cx="11658600" cy="648072"/>
          </a:xfrm>
        </p:spPr>
        <p:txBody>
          <a:bodyPr>
            <a:normAutofit fontScale="90000"/>
          </a:bodyPr>
          <a:lstStyle/>
          <a:p>
            <a:r>
              <a:rPr lang="de-DE" dirty="0"/>
              <a:t>Internationaler Vergleich – „General Hospitals“ pro Mio. Einwohner</a:t>
            </a:r>
            <a:endParaRPr lang="de-DE" b="1" u="sng" dirty="0"/>
          </a:p>
        </p:txBody>
      </p:sp>
      <p:sp>
        <p:nvSpPr>
          <p:cNvPr id="11" name="Foliennummernplatzhalter 10"/>
          <p:cNvSpPr>
            <a:spLocks noGrp="1"/>
          </p:cNvSpPr>
          <p:nvPr>
            <p:ph type="sldNum" sz="quarter" idx="12"/>
          </p:nvPr>
        </p:nvSpPr>
        <p:spPr/>
        <p:txBody>
          <a:bodyPr/>
          <a:lstStyle/>
          <a:p>
            <a:fld id="{14A8394D-840F-4E37-8C0B-B18AE75BD035}" type="slidenum">
              <a:rPr lang="de-DE" smtClean="0"/>
              <a:t>8</a:t>
            </a:fld>
            <a:endParaRPr lang="de-DE"/>
          </a:p>
        </p:txBody>
      </p:sp>
      <p:sp>
        <p:nvSpPr>
          <p:cNvPr id="6" name="Inhaltsplatzhalter 5">
            <a:extLst>
              <a:ext uri="{FF2B5EF4-FFF2-40B4-BE49-F238E27FC236}">
                <a16:creationId xmlns:a16="http://schemas.microsoft.com/office/drawing/2014/main" id="{CCF050A6-8168-4FD3-9504-31AEC067AF3D}"/>
              </a:ext>
            </a:extLst>
          </p:cNvPr>
          <p:cNvSpPr>
            <a:spLocks noGrp="1"/>
          </p:cNvSpPr>
          <p:nvPr>
            <p:ph idx="1"/>
          </p:nvPr>
        </p:nvSpPr>
        <p:spPr>
          <a:xfrm>
            <a:off x="555171" y="1061357"/>
            <a:ext cx="3641272" cy="5555300"/>
          </a:xfrm>
        </p:spPr>
        <p:txBody>
          <a:bodyPr>
            <a:normAutofit fontScale="77500" lnSpcReduction="20000"/>
          </a:bodyPr>
          <a:lstStyle/>
          <a:p>
            <a:pPr marL="0" indent="0">
              <a:lnSpc>
                <a:spcPct val="120000"/>
              </a:lnSpc>
              <a:spcBef>
                <a:spcPts val="0"/>
              </a:spcBef>
              <a:buNone/>
            </a:pPr>
            <a:r>
              <a:rPr lang="de-DE" dirty="0"/>
              <a:t>Japan		58,35</a:t>
            </a:r>
          </a:p>
          <a:p>
            <a:pPr marL="0" indent="0">
              <a:lnSpc>
                <a:spcPct val="120000"/>
              </a:lnSpc>
              <a:spcBef>
                <a:spcPts val="0"/>
              </a:spcBef>
              <a:buNone/>
            </a:pPr>
            <a:r>
              <a:rPr lang="de-DE" dirty="0"/>
              <a:t>Australia	39,29</a:t>
            </a:r>
          </a:p>
          <a:p>
            <a:pPr marL="0" indent="0">
              <a:lnSpc>
                <a:spcPct val="120000"/>
              </a:lnSpc>
              <a:spcBef>
                <a:spcPts val="0"/>
              </a:spcBef>
              <a:buNone/>
            </a:pPr>
            <a:r>
              <a:rPr lang="de-DE" dirty="0"/>
              <a:t>Korea		35,85</a:t>
            </a:r>
          </a:p>
          <a:p>
            <a:pPr marL="0" indent="0">
              <a:lnSpc>
                <a:spcPct val="120000"/>
              </a:lnSpc>
              <a:spcBef>
                <a:spcPts val="0"/>
              </a:spcBef>
              <a:buNone/>
            </a:pPr>
            <a:r>
              <a:rPr lang="de-DE" dirty="0"/>
              <a:t>France		29,3</a:t>
            </a:r>
          </a:p>
          <a:p>
            <a:pPr marL="0" indent="0">
              <a:lnSpc>
                <a:spcPct val="120000"/>
              </a:lnSpc>
              <a:spcBef>
                <a:spcPts val="0"/>
              </a:spcBef>
              <a:buNone/>
            </a:pPr>
            <a:r>
              <a:rPr lang="de-DE" dirty="0" err="1"/>
              <a:t>Poland</a:t>
            </a:r>
            <a:r>
              <a:rPr lang="de-DE" dirty="0"/>
              <a:t>		25,46</a:t>
            </a:r>
          </a:p>
          <a:p>
            <a:pPr marL="0" indent="0">
              <a:lnSpc>
                <a:spcPct val="120000"/>
              </a:lnSpc>
              <a:spcBef>
                <a:spcPts val="0"/>
              </a:spcBef>
              <a:buNone/>
            </a:pPr>
            <a:r>
              <a:rPr lang="de-DE" dirty="0" err="1"/>
              <a:t>Lithuania</a:t>
            </a:r>
            <a:r>
              <a:rPr lang="de-DE" dirty="0"/>
              <a:t>	25,13</a:t>
            </a:r>
          </a:p>
          <a:p>
            <a:pPr marL="0" indent="0">
              <a:lnSpc>
                <a:spcPct val="120000"/>
              </a:lnSpc>
              <a:spcBef>
                <a:spcPts val="0"/>
              </a:spcBef>
              <a:buNone/>
            </a:pPr>
            <a:r>
              <a:rPr lang="de-DE" dirty="0" err="1"/>
              <a:t>Finland</a:t>
            </a:r>
            <a:r>
              <a:rPr lang="de-DE" dirty="0"/>
              <a:t>		24,27</a:t>
            </a:r>
          </a:p>
          <a:p>
            <a:pPr marL="0" indent="0">
              <a:lnSpc>
                <a:spcPct val="120000"/>
              </a:lnSpc>
              <a:spcBef>
                <a:spcPts val="0"/>
              </a:spcBef>
              <a:buNone/>
            </a:pPr>
            <a:r>
              <a:rPr lang="de-DE" dirty="0"/>
              <a:t>Iceland		24,18</a:t>
            </a:r>
          </a:p>
          <a:p>
            <a:pPr marL="0" indent="0">
              <a:lnSpc>
                <a:spcPct val="120000"/>
              </a:lnSpc>
              <a:spcBef>
                <a:spcPts val="0"/>
              </a:spcBef>
              <a:buNone/>
            </a:pPr>
            <a:r>
              <a:rPr lang="de-DE" dirty="0">
                <a:solidFill>
                  <a:srgbClr val="FF0000"/>
                </a:solidFill>
              </a:rPr>
              <a:t>Germany	19,82</a:t>
            </a:r>
          </a:p>
          <a:p>
            <a:pPr marL="0" indent="0">
              <a:lnSpc>
                <a:spcPct val="120000"/>
              </a:lnSpc>
              <a:spcBef>
                <a:spcPts val="0"/>
              </a:spcBef>
              <a:buNone/>
            </a:pPr>
            <a:r>
              <a:rPr lang="de-DE" dirty="0"/>
              <a:t>Turkey		17,98</a:t>
            </a:r>
          </a:p>
          <a:p>
            <a:pPr marL="0" indent="0">
              <a:lnSpc>
                <a:spcPct val="120000"/>
              </a:lnSpc>
              <a:spcBef>
                <a:spcPts val="0"/>
              </a:spcBef>
              <a:buNone/>
            </a:pPr>
            <a:r>
              <a:rPr lang="de-DE" dirty="0"/>
              <a:t>Portugal	16,32</a:t>
            </a:r>
          </a:p>
          <a:p>
            <a:pPr marL="0" indent="0">
              <a:lnSpc>
                <a:spcPct val="120000"/>
              </a:lnSpc>
              <a:spcBef>
                <a:spcPts val="0"/>
              </a:spcBef>
              <a:buNone/>
            </a:pPr>
            <a:r>
              <a:rPr lang="de-DE" dirty="0"/>
              <a:t>Estonia		15,96</a:t>
            </a:r>
          </a:p>
          <a:p>
            <a:pPr marL="0" indent="0">
              <a:lnSpc>
                <a:spcPct val="120000"/>
              </a:lnSpc>
              <a:spcBef>
                <a:spcPts val="0"/>
              </a:spcBef>
              <a:buNone/>
            </a:pPr>
            <a:r>
              <a:rPr lang="de-DE" dirty="0" err="1"/>
              <a:t>Greece</a:t>
            </a:r>
            <a:r>
              <a:rPr lang="de-DE" dirty="0"/>
              <a:t>		15,9</a:t>
            </a:r>
          </a:p>
          <a:p>
            <a:pPr marL="0" indent="0">
              <a:lnSpc>
                <a:spcPct val="120000"/>
              </a:lnSpc>
              <a:spcBef>
                <a:spcPts val="0"/>
              </a:spcBef>
              <a:buNone/>
            </a:pPr>
            <a:r>
              <a:rPr lang="de-DE" dirty="0"/>
              <a:t>Italy		15,63</a:t>
            </a:r>
          </a:p>
          <a:p>
            <a:pPr marL="0" indent="0">
              <a:lnSpc>
                <a:spcPct val="120000"/>
              </a:lnSpc>
              <a:spcBef>
                <a:spcPts val="0"/>
              </a:spcBef>
              <a:buNone/>
            </a:pPr>
            <a:r>
              <a:rPr lang="de-DE" dirty="0"/>
              <a:t>Czech Rep.	14,7</a:t>
            </a:r>
          </a:p>
          <a:p>
            <a:endParaRPr lang="de-DE" dirty="0"/>
          </a:p>
        </p:txBody>
      </p:sp>
      <p:sp>
        <p:nvSpPr>
          <p:cNvPr id="3" name="Rechteck 2">
            <a:extLst>
              <a:ext uri="{FF2B5EF4-FFF2-40B4-BE49-F238E27FC236}">
                <a16:creationId xmlns:a16="http://schemas.microsoft.com/office/drawing/2014/main" id="{44F13382-FD53-4A00-B1F9-024B906531D2}"/>
              </a:ext>
            </a:extLst>
          </p:cNvPr>
          <p:cNvSpPr/>
          <p:nvPr/>
        </p:nvSpPr>
        <p:spPr>
          <a:xfrm>
            <a:off x="6090557" y="1061357"/>
            <a:ext cx="5078186" cy="5509200"/>
          </a:xfrm>
          <a:prstGeom prst="rect">
            <a:avLst/>
          </a:prstGeom>
        </p:spPr>
        <p:txBody>
          <a:bodyPr wrap="square">
            <a:spAutoFit/>
          </a:bodyPr>
          <a:lstStyle/>
          <a:p>
            <a:r>
              <a:rPr lang="de-DE" sz="2200" dirty="0" err="1"/>
              <a:t>Latvia</a:t>
            </a:r>
            <a:r>
              <a:rPr lang="de-DE" sz="2200" dirty="0"/>
              <a:t>		14,66</a:t>
            </a:r>
          </a:p>
          <a:p>
            <a:r>
              <a:rPr lang="de-DE" sz="2200" dirty="0"/>
              <a:t>United States	13,88</a:t>
            </a:r>
          </a:p>
          <a:p>
            <a:r>
              <a:rPr lang="de-DE" sz="2200" dirty="0"/>
              <a:t>Austria		13,77</a:t>
            </a:r>
          </a:p>
          <a:p>
            <a:r>
              <a:rPr lang="de-DE" sz="2200" dirty="0" err="1"/>
              <a:t>Slovak</a:t>
            </a:r>
            <a:r>
              <a:rPr lang="de-DE" sz="2200" dirty="0"/>
              <a:t> Rep.	13,46</a:t>
            </a:r>
          </a:p>
          <a:p>
            <a:r>
              <a:rPr lang="de-DE" sz="2200" dirty="0"/>
              <a:t>Chile		13,38</a:t>
            </a:r>
          </a:p>
          <a:p>
            <a:r>
              <a:rPr lang="de-DE" sz="2200" dirty="0"/>
              <a:t>Canada		13,34</a:t>
            </a:r>
          </a:p>
          <a:p>
            <a:r>
              <a:rPr lang="de-DE" sz="2200" dirty="0" err="1"/>
              <a:t>Switzerland</a:t>
            </a:r>
            <a:r>
              <a:rPr lang="de-DE" sz="2200" dirty="0"/>
              <a:t>	12,8</a:t>
            </a:r>
          </a:p>
          <a:p>
            <a:r>
              <a:rPr lang="de-DE" sz="2200" dirty="0"/>
              <a:t>New Zealand	12,62</a:t>
            </a:r>
          </a:p>
          <a:p>
            <a:r>
              <a:rPr lang="de-DE" sz="2200" dirty="0"/>
              <a:t>Spain		12,01</a:t>
            </a:r>
          </a:p>
          <a:p>
            <a:r>
              <a:rPr lang="de-DE" sz="2200" dirty="0" err="1"/>
              <a:t>Ireland</a:t>
            </a:r>
            <a:r>
              <a:rPr lang="de-DE" sz="2200" dirty="0"/>
              <a:t>		11,78*</a:t>
            </a:r>
          </a:p>
          <a:p>
            <a:r>
              <a:rPr lang="de-DE" sz="2200" dirty="0"/>
              <a:t>Unit. Kingdom	11,78</a:t>
            </a:r>
          </a:p>
          <a:p>
            <a:r>
              <a:rPr lang="de-DE" sz="2200" dirty="0" err="1"/>
              <a:t>Belgium</a:t>
            </a:r>
            <a:r>
              <a:rPr lang="de-DE" sz="2200" dirty="0"/>
              <a:t>	10,29</a:t>
            </a:r>
          </a:p>
          <a:p>
            <a:r>
              <a:rPr lang="de-DE" sz="2200" dirty="0"/>
              <a:t>Luxembourg	8,78</a:t>
            </a:r>
          </a:p>
          <a:p>
            <a:r>
              <a:rPr lang="de-DE" sz="2200" dirty="0"/>
              <a:t>Slovenia	5,82</a:t>
            </a:r>
          </a:p>
          <a:p>
            <a:r>
              <a:rPr lang="de-DE" sz="2200" dirty="0"/>
              <a:t>Israel		5,25</a:t>
            </a:r>
          </a:p>
          <a:p>
            <a:r>
              <a:rPr lang="de-DE" sz="2200" dirty="0" err="1"/>
              <a:t>Netherlands</a:t>
            </a:r>
            <a:r>
              <a:rPr lang="de-DE" sz="2200" dirty="0"/>
              <a:t>	4,78</a:t>
            </a:r>
          </a:p>
        </p:txBody>
      </p:sp>
      <p:sp>
        <p:nvSpPr>
          <p:cNvPr id="7" name="Textfeld 6">
            <a:extLst>
              <a:ext uri="{FF2B5EF4-FFF2-40B4-BE49-F238E27FC236}">
                <a16:creationId xmlns:a16="http://schemas.microsoft.com/office/drawing/2014/main" id="{233AF36A-C629-4C9F-9150-A3285329C84B}"/>
              </a:ext>
            </a:extLst>
          </p:cNvPr>
          <p:cNvSpPr txBox="1"/>
          <p:nvPr/>
        </p:nvSpPr>
        <p:spPr>
          <a:xfrm>
            <a:off x="10140042" y="2563586"/>
            <a:ext cx="1289957" cy="1200329"/>
          </a:xfrm>
          <a:prstGeom prst="rect">
            <a:avLst/>
          </a:prstGeom>
          <a:noFill/>
          <a:ln>
            <a:solidFill>
              <a:schemeClr val="tx1"/>
            </a:solidFill>
          </a:ln>
        </p:spPr>
        <p:txBody>
          <a:bodyPr wrap="square" rtlCol="0">
            <a:spAutoFit/>
          </a:bodyPr>
          <a:lstStyle/>
          <a:p>
            <a:r>
              <a:rPr lang="de-DE" i="1" dirty="0"/>
              <a:t>Quelle: </a:t>
            </a:r>
            <a:r>
              <a:rPr lang="de-DE" i="1" dirty="0" err="1"/>
              <a:t>OECD.Stat</a:t>
            </a:r>
            <a:endParaRPr lang="de-DE" i="1" dirty="0"/>
          </a:p>
          <a:p>
            <a:r>
              <a:rPr lang="de-DE" i="1" dirty="0"/>
              <a:t>Jahr 2015</a:t>
            </a:r>
          </a:p>
          <a:p>
            <a:r>
              <a:rPr lang="de-DE" i="1" dirty="0"/>
              <a:t>* 2016</a:t>
            </a:r>
          </a:p>
        </p:txBody>
      </p:sp>
    </p:spTree>
    <p:extLst>
      <p:ext uri="{BB962C8B-B14F-4D97-AF65-F5344CB8AC3E}">
        <p14:creationId xmlns:p14="http://schemas.microsoft.com/office/powerpoint/2010/main" val="2257301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1257" y="241343"/>
            <a:ext cx="11658600" cy="648072"/>
          </a:xfrm>
        </p:spPr>
        <p:txBody>
          <a:bodyPr>
            <a:normAutofit/>
          </a:bodyPr>
          <a:lstStyle/>
          <a:p>
            <a:r>
              <a:rPr lang="de-DE" dirty="0"/>
              <a:t>Internationaler Vergleich – Betten pro 100.000 Einwohner</a:t>
            </a:r>
            <a:endParaRPr lang="de-DE" b="1" u="sng" dirty="0"/>
          </a:p>
        </p:txBody>
      </p:sp>
      <p:sp>
        <p:nvSpPr>
          <p:cNvPr id="11" name="Foliennummernplatzhalter 10"/>
          <p:cNvSpPr>
            <a:spLocks noGrp="1"/>
          </p:cNvSpPr>
          <p:nvPr>
            <p:ph type="sldNum" sz="quarter" idx="12"/>
          </p:nvPr>
        </p:nvSpPr>
        <p:spPr/>
        <p:txBody>
          <a:bodyPr/>
          <a:lstStyle/>
          <a:p>
            <a:fld id="{14A8394D-840F-4E37-8C0B-B18AE75BD035}" type="slidenum">
              <a:rPr lang="de-DE" smtClean="0"/>
              <a:t>9</a:t>
            </a:fld>
            <a:endParaRPr lang="de-DE"/>
          </a:p>
        </p:txBody>
      </p:sp>
      <p:sp>
        <p:nvSpPr>
          <p:cNvPr id="6" name="Inhaltsplatzhalter 5">
            <a:extLst>
              <a:ext uri="{FF2B5EF4-FFF2-40B4-BE49-F238E27FC236}">
                <a16:creationId xmlns:a16="http://schemas.microsoft.com/office/drawing/2014/main" id="{CCF050A6-8168-4FD3-9504-31AEC067AF3D}"/>
              </a:ext>
            </a:extLst>
          </p:cNvPr>
          <p:cNvSpPr>
            <a:spLocks noGrp="1"/>
          </p:cNvSpPr>
          <p:nvPr>
            <p:ph idx="1"/>
          </p:nvPr>
        </p:nvSpPr>
        <p:spPr>
          <a:xfrm>
            <a:off x="555171" y="1045026"/>
            <a:ext cx="3086100" cy="6645731"/>
          </a:xfrm>
        </p:spPr>
        <p:txBody>
          <a:bodyPr>
            <a:normAutofit fontScale="32500" lnSpcReduction="20000"/>
          </a:bodyPr>
          <a:lstStyle/>
          <a:p>
            <a:pPr marL="0" indent="0">
              <a:lnSpc>
                <a:spcPct val="120000"/>
              </a:lnSpc>
              <a:spcBef>
                <a:spcPts val="0"/>
              </a:spcBef>
              <a:buNone/>
            </a:pPr>
            <a:r>
              <a:rPr lang="de-DE" sz="6800" dirty="0"/>
              <a:t>Japan		7,85</a:t>
            </a:r>
          </a:p>
          <a:p>
            <a:pPr marL="0" indent="0">
              <a:lnSpc>
                <a:spcPct val="120000"/>
              </a:lnSpc>
              <a:spcBef>
                <a:spcPts val="0"/>
              </a:spcBef>
              <a:buNone/>
            </a:pPr>
            <a:r>
              <a:rPr lang="de-DE" sz="6800" dirty="0"/>
              <a:t>Korea		7,02</a:t>
            </a:r>
          </a:p>
          <a:p>
            <a:pPr marL="0" indent="0">
              <a:lnSpc>
                <a:spcPct val="120000"/>
              </a:lnSpc>
              <a:spcBef>
                <a:spcPts val="0"/>
              </a:spcBef>
              <a:buNone/>
            </a:pPr>
            <a:r>
              <a:rPr lang="de-DE" sz="6800" dirty="0">
                <a:solidFill>
                  <a:srgbClr val="FF0000"/>
                </a:solidFill>
              </a:rPr>
              <a:t>Germany	6,11</a:t>
            </a:r>
          </a:p>
          <a:p>
            <a:pPr marL="0" indent="0">
              <a:lnSpc>
                <a:spcPct val="120000"/>
              </a:lnSpc>
              <a:spcBef>
                <a:spcPts val="0"/>
              </a:spcBef>
              <a:buNone/>
            </a:pPr>
            <a:r>
              <a:rPr lang="de-DE" sz="6800" dirty="0" err="1"/>
              <a:t>Lithuania</a:t>
            </a:r>
            <a:r>
              <a:rPr lang="de-DE" sz="6800" dirty="0"/>
              <a:t>	6,08</a:t>
            </a:r>
          </a:p>
          <a:p>
            <a:pPr marL="0" indent="0">
              <a:lnSpc>
                <a:spcPct val="120000"/>
              </a:lnSpc>
              <a:spcBef>
                <a:spcPts val="0"/>
              </a:spcBef>
              <a:buNone/>
            </a:pPr>
            <a:r>
              <a:rPr lang="de-DE" sz="6800" dirty="0"/>
              <a:t>Austria		5,65</a:t>
            </a:r>
          </a:p>
          <a:p>
            <a:pPr marL="0" indent="0">
              <a:lnSpc>
                <a:spcPct val="120000"/>
              </a:lnSpc>
              <a:spcBef>
                <a:spcPts val="0"/>
              </a:spcBef>
              <a:buNone/>
            </a:pPr>
            <a:r>
              <a:rPr lang="de-DE" sz="6800" dirty="0" err="1"/>
              <a:t>Belgium</a:t>
            </a:r>
            <a:r>
              <a:rPr lang="de-DE" sz="6800" dirty="0"/>
              <a:t>	5,18</a:t>
            </a:r>
          </a:p>
          <a:p>
            <a:pPr marL="0" indent="0">
              <a:lnSpc>
                <a:spcPct val="120000"/>
              </a:lnSpc>
              <a:spcBef>
                <a:spcPts val="0"/>
              </a:spcBef>
              <a:buNone/>
            </a:pPr>
            <a:r>
              <a:rPr lang="de-DE" sz="6800" dirty="0" err="1"/>
              <a:t>Poland</a:t>
            </a:r>
            <a:r>
              <a:rPr lang="de-DE" sz="6800" dirty="0"/>
              <a:t>		4,91</a:t>
            </a:r>
          </a:p>
          <a:p>
            <a:pPr marL="0" indent="0">
              <a:lnSpc>
                <a:spcPct val="120000"/>
              </a:lnSpc>
              <a:spcBef>
                <a:spcPts val="0"/>
              </a:spcBef>
              <a:buNone/>
            </a:pPr>
            <a:r>
              <a:rPr lang="de-DE" sz="6800" dirty="0" err="1"/>
              <a:t>Slovak</a:t>
            </a:r>
            <a:r>
              <a:rPr lang="de-DE" sz="6800" dirty="0"/>
              <a:t> Rep.	4,87</a:t>
            </a:r>
          </a:p>
          <a:p>
            <a:pPr marL="0" indent="0">
              <a:lnSpc>
                <a:spcPct val="120000"/>
              </a:lnSpc>
              <a:spcBef>
                <a:spcPts val="0"/>
              </a:spcBef>
              <a:buNone/>
            </a:pPr>
            <a:r>
              <a:rPr lang="de-DE" sz="6800" dirty="0" err="1"/>
              <a:t>Hungary</a:t>
            </a:r>
            <a:r>
              <a:rPr lang="de-DE" sz="6800" dirty="0"/>
              <a:t>	4,28</a:t>
            </a:r>
          </a:p>
          <a:p>
            <a:pPr marL="0" indent="0">
              <a:lnSpc>
                <a:spcPct val="120000"/>
              </a:lnSpc>
              <a:spcBef>
                <a:spcPts val="0"/>
              </a:spcBef>
              <a:buNone/>
            </a:pPr>
            <a:r>
              <a:rPr lang="de-DE" sz="6800" dirty="0"/>
              <a:t>Czech Rep.	4,25</a:t>
            </a:r>
          </a:p>
          <a:p>
            <a:pPr marL="0" indent="0">
              <a:lnSpc>
                <a:spcPct val="120000"/>
              </a:lnSpc>
              <a:spcBef>
                <a:spcPts val="0"/>
              </a:spcBef>
              <a:buNone/>
            </a:pPr>
            <a:r>
              <a:rPr lang="de-DE" sz="6800" dirty="0"/>
              <a:t>Slovenia	4,22</a:t>
            </a:r>
          </a:p>
          <a:p>
            <a:pPr marL="0" indent="0">
              <a:lnSpc>
                <a:spcPct val="120000"/>
              </a:lnSpc>
              <a:spcBef>
                <a:spcPts val="0"/>
              </a:spcBef>
              <a:buNone/>
            </a:pPr>
            <a:r>
              <a:rPr lang="de-DE" sz="6800" dirty="0"/>
              <a:t>Luxembourg	4,03</a:t>
            </a:r>
          </a:p>
          <a:p>
            <a:pPr marL="0" indent="0">
              <a:lnSpc>
                <a:spcPct val="120000"/>
              </a:lnSpc>
              <a:spcBef>
                <a:spcPts val="0"/>
              </a:spcBef>
              <a:buNone/>
            </a:pPr>
            <a:r>
              <a:rPr lang="de-DE" sz="6800" dirty="0" err="1"/>
              <a:t>Switzerland</a:t>
            </a:r>
            <a:r>
              <a:rPr lang="de-DE" sz="6800" dirty="0"/>
              <a:t>	3,72</a:t>
            </a:r>
          </a:p>
          <a:p>
            <a:pPr marL="0" indent="0">
              <a:lnSpc>
                <a:spcPct val="120000"/>
              </a:lnSpc>
              <a:spcBef>
                <a:spcPts val="0"/>
              </a:spcBef>
              <a:buNone/>
            </a:pPr>
            <a:r>
              <a:rPr lang="de-DE" sz="6800" dirty="0"/>
              <a:t>Estonia		3,68</a:t>
            </a:r>
          </a:p>
          <a:p>
            <a:pPr marL="0" indent="0">
              <a:lnSpc>
                <a:spcPct val="120000"/>
              </a:lnSpc>
              <a:spcBef>
                <a:spcPts val="0"/>
              </a:spcBef>
              <a:buNone/>
            </a:pPr>
            <a:r>
              <a:rPr lang="de-DE" sz="6800" dirty="0" err="1"/>
              <a:t>Greece</a:t>
            </a:r>
            <a:r>
              <a:rPr lang="de-DE" sz="6800" dirty="0"/>
              <a:t>		3,6</a:t>
            </a:r>
          </a:p>
          <a:p>
            <a:pPr marL="0" indent="0">
              <a:lnSpc>
                <a:spcPct val="120000"/>
              </a:lnSpc>
              <a:spcBef>
                <a:spcPts val="0"/>
              </a:spcBef>
              <a:buNone/>
            </a:pPr>
            <a:r>
              <a:rPr lang="de-DE" sz="6800" dirty="0" err="1"/>
              <a:t>Latvia</a:t>
            </a:r>
            <a:r>
              <a:rPr lang="de-DE" sz="6800" dirty="0"/>
              <a:t>		3,39</a:t>
            </a:r>
          </a:p>
          <a:p>
            <a:endParaRPr lang="de-DE" dirty="0"/>
          </a:p>
        </p:txBody>
      </p:sp>
      <p:sp>
        <p:nvSpPr>
          <p:cNvPr id="3" name="Rechteck 2">
            <a:extLst>
              <a:ext uri="{FF2B5EF4-FFF2-40B4-BE49-F238E27FC236}">
                <a16:creationId xmlns:a16="http://schemas.microsoft.com/office/drawing/2014/main" id="{44F13382-FD53-4A00-B1F9-024B906531D2}"/>
              </a:ext>
            </a:extLst>
          </p:cNvPr>
          <p:cNvSpPr/>
          <p:nvPr/>
        </p:nvSpPr>
        <p:spPr>
          <a:xfrm>
            <a:off x="6090557" y="938398"/>
            <a:ext cx="5078186" cy="5847755"/>
          </a:xfrm>
          <a:prstGeom prst="rect">
            <a:avLst/>
          </a:prstGeom>
        </p:spPr>
        <p:txBody>
          <a:bodyPr wrap="square">
            <a:spAutoFit/>
          </a:bodyPr>
          <a:lstStyle/>
          <a:p>
            <a:r>
              <a:rPr lang="de-DE" sz="2200" dirty="0" err="1"/>
              <a:t>Norway</a:t>
            </a:r>
            <a:r>
              <a:rPr lang="de-DE" sz="2200" dirty="0"/>
              <a:t>		3,36</a:t>
            </a:r>
          </a:p>
          <a:p>
            <a:r>
              <a:rPr lang="de-DE" sz="2200" dirty="0"/>
              <a:t>Portugal	3,23</a:t>
            </a:r>
          </a:p>
          <a:p>
            <a:r>
              <a:rPr lang="de-DE" sz="2200" dirty="0"/>
              <a:t>France		3,21</a:t>
            </a:r>
          </a:p>
          <a:p>
            <a:r>
              <a:rPr lang="de-DE" sz="2200" dirty="0" err="1"/>
              <a:t>Netherlands</a:t>
            </a:r>
            <a:r>
              <a:rPr lang="de-DE" sz="2200" dirty="0"/>
              <a:t>	3,2*</a:t>
            </a:r>
          </a:p>
          <a:p>
            <a:r>
              <a:rPr lang="de-DE" sz="2200" dirty="0" err="1"/>
              <a:t>Finland</a:t>
            </a:r>
            <a:r>
              <a:rPr lang="de-DE" sz="2200" dirty="0"/>
              <a:t>		3,05</a:t>
            </a:r>
          </a:p>
          <a:p>
            <a:r>
              <a:rPr lang="de-DE" sz="2200" dirty="0" err="1"/>
              <a:t>Ireland</a:t>
            </a:r>
            <a:r>
              <a:rPr lang="de-DE" sz="2200" dirty="0"/>
              <a:t>		2,82</a:t>
            </a:r>
          </a:p>
          <a:p>
            <a:r>
              <a:rPr lang="de-DE" sz="2200" dirty="0"/>
              <a:t>New Zealand	2,69</a:t>
            </a:r>
          </a:p>
          <a:p>
            <a:r>
              <a:rPr lang="de-DE" sz="2200" dirty="0"/>
              <a:t>Turkey		2,65</a:t>
            </a:r>
          </a:p>
          <a:p>
            <a:r>
              <a:rPr lang="de-DE" sz="2200" dirty="0"/>
              <a:t>Italy		2,64</a:t>
            </a:r>
          </a:p>
          <a:p>
            <a:r>
              <a:rPr lang="de-DE" sz="2200" dirty="0"/>
              <a:t>Iceland		2,62</a:t>
            </a:r>
          </a:p>
          <a:p>
            <a:r>
              <a:rPr lang="de-DE" sz="2200" dirty="0" err="1"/>
              <a:t>Denmark</a:t>
            </a:r>
            <a:r>
              <a:rPr lang="de-DE" sz="2200" dirty="0"/>
              <a:t>	2,46</a:t>
            </a:r>
          </a:p>
          <a:p>
            <a:r>
              <a:rPr lang="de-DE" sz="2200" dirty="0"/>
              <a:t>United States	2,46</a:t>
            </a:r>
          </a:p>
          <a:p>
            <a:r>
              <a:rPr lang="de-DE" sz="2200" dirty="0"/>
              <a:t>Spain		2,41</a:t>
            </a:r>
          </a:p>
          <a:p>
            <a:r>
              <a:rPr lang="de-DE" sz="2200" dirty="0"/>
              <a:t>Israel		2,28</a:t>
            </a:r>
          </a:p>
          <a:p>
            <a:r>
              <a:rPr lang="de-DE" sz="2200" dirty="0" err="1"/>
              <a:t>Sweden</a:t>
            </a:r>
            <a:r>
              <a:rPr lang="de-DE" sz="2200" dirty="0"/>
              <a:t>		2,26</a:t>
            </a:r>
          </a:p>
          <a:p>
            <a:r>
              <a:rPr lang="de-DE" sz="2200" dirty="0"/>
              <a:t>Canada		2,02</a:t>
            </a:r>
          </a:p>
          <a:p>
            <a:endParaRPr lang="de-DE" sz="2200" dirty="0"/>
          </a:p>
        </p:txBody>
      </p:sp>
      <p:sp>
        <p:nvSpPr>
          <p:cNvPr id="4" name="Textfeld 3">
            <a:extLst>
              <a:ext uri="{FF2B5EF4-FFF2-40B4-BE49-F238E27FC236}">
                <a16:creationId xmlns:a16="http://schemas.microsoft.com/office/drawing/2014/main" id="{18C31141-7283-44DD-B3B3-8EE107EC4123}"/>
              </a:ext>
            </a:extLst>
          </p:cNvPr>
          <p:cNvSpPr txBox="1"/>
          <p:nvPr/>
        </p:nvSpPr>
        <p:spPr>
          <a:xfrm>
            <a:off x="10140042" y="2563586"/>
            <a:ext cx="1779815" cy="1477328"/>
          </a:xfrm>
          <a:prstGeom prst="rect">
            <a:avLst/>
          </a:prstGeom>
          <a:noFill/>
          <a:ln>
            <a:solidFill>
              <a:schemeClr val="tx1"/>
            </a:solidFill>
          </a:ln>
        </p:spPr>
        <p:txBody>
          <a:bodyPr wrap="square" rtlCol="0">
            <a:spAutoFit/>
          </a:bodyPr>
          <a:lstStyle/>
          <a:p>
            <a:r>
              <a:rPr lang="de-DE" i="1" dirty="0"/>
              <a:t>Quelle: </a:t>
            </a:r>
            <a:r>
              <a:rPr lang="de-DE" i="1" dirty="0" err="1"/>
              <a:t>OECD.Stat</a:t>
            </a:r>
            <a:endParaRPr lang="de-DE" i="1" dirty="0"/>
          </a:p>
          <a:p>
            <a:r>
              <a:rPr lang="de-DE" i="1" dirty="0" err="1"/>
              <a:t>Curative</a:t>
            </a:r>
            <a:r>
              <a:rPr lang="de-DE" i="1" dirty="0"/>
              <a:t> Care</a:t>
            </a:r>
          </a:p>
          <a:p>
            <a:r>
              <a:rPr lang="de-DE" i="1" dirty="0"/>
              <a:t>Jahr 2015</a:t>
            </a:r>
          </a:p>
          <a:p>
            <a:r>
              <a:rPr lang="de-DE" i="1" dirty="0"/>
              <a:t> * 2016</a:t>
            </a:r>
          </a:p>
        </p:txBody>
      </p:sp>
    </p:spTree>
    <p:extLst>
      <p:ext uri="{BB962C8B-B14F-4D97-AF65-F5344CB8AC3E}">
        <p14:creationId xmlns:p14="http://schemas.microsoft.com/office/powerpoint/2010/main" val="317870275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2043</Words>
  <Application>Microsoft Office PowerPoint</Application>
  <PresentationFormat>Breitbild</PresentationFormat>
  <Paragraphs>295</Paragraphs>
  <Slides>20</Slides>
  <Notes>19</Notes>
  <HiddenSlides>0</HiddenSlides>
  <MMClips>0</MMClips>
  <ScaleCrop>false</ScaleCrop>
  <HeadingPairs>
    <vt:vector size="8" baseType="variant">
      <vt:variant>
        <vt:lpstr>Verwendete Schriftarten</vt:lpstr>
      </vt:variant>
      <vt:variant>
        <vt:i4>4</vt:i4>
      </vt:variant>
      <vt:variant>
        <vt:lpstr>Design</vt:lpstr>
      </vt:variant>
      <vt:variant>
        <vt:i4>2</vt:i4>
      </vt:variant>
      <vt:variant>
        <vt:lpstr>Eingebettete OLE-Server</vt:lpstr>
      </vt:variant>
      <vt:variant>
        <vt:i4>1</vt:i4>
      </vt:variant>
      <vt:variant>
        <vt:lpstr>Folientitel</vt:lpstr>
      </vt:variant>
      <vt:variant>
        <vt:i4>20</vt:i4>
      </vt:variant>
    </vt:vector>
  </HeadingPairs>
  <TitlesOfParts>
    <vt:vector size="27" baseType="lpstr">
      <vt:lpstr>Arial</vt:lpstr>
      <vt:lpstr>Calibri</vt:lpstr>
      <vt:lpstr>Calibri Light</vt:lpstr>
      <vt:lpstr>Wingdings</vt:lpstr>
      <vt:lpstr>Office</vt:lpstr>
      <vt:lpstr>1_Office</vt:lpstr>
      <vt:lpstr>Worksheet</vt:lpstr>
      <vt:lpstr>  Workshop I/1 Krankenhausplanung – bedarfsgerecht oder marktgesteuert?</vt:lpstr>
      <vt:lpstr>„Krankenhaussterben“ - 1</vt:lpstr>
      <vt:lpstr>„Krankenhaussterben“ - 2</vt:lpstr>
      <vt:lpstr>„Krankenhaussterben“ -3</vt:lpstr>
      <vt:lpstr>„Krankenhaussterben“ -4</vt:lpstr>
      <vt:lpstr>§ 12 Förderung von Vorhaben zur Verbesserung von Versorgungsstrukturen (Abwrackprämie) </vt:lpstr>
      <vt:lpstr>„Planung“ marktkonform</vt:lpstr>
      <vt:lpstr>Internationaler Vergleich – „General Hospitals“ pro Mio. Einwohner</vt:lpstr>
      <vt:lpstr>Internationaler Vergleich – Betten pro 100.000 Einwohner</vt:lpstr>
      <vt:lpstr>Internationaler Vergleich – Verweildauer</vt:lpstr>
      <vt:lpstr>Internationaler Vergleich – stat. Aufnahmen pro 100.000 E.</vt:lpstr>
      <vt:lpstr>Internationaler Vergleich – Belegung in %</vt:lpstr>
      <vt:lpstr>Internationale Vergleichszahlen – „Aber“</vt:lpstr>
      <vt:lpstr>Krankenhausgrößen in Deutschland nach Bettenzahl </vt:lpstr>
      <vt:lpstr>Das Dilemma von kleinen Krankenhäusern </vt:lpstr>
      <vt:lpstr>Planung bedarfsgerecht</vt:lpstr>
      <vt:lpstr>Planung bedarfsgerecht</vt:lpstr>
      <vt:lpstr>Alternative: Primärversorgungszentren - 1</vt:lpstr>
      <vt:lpstr>Alternative: Primärversorgungszentren - 2</vt:lpstr>
      <vt:lpstr>Alternative: Primärversorgungszentren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Krankenhaus statt Fabrik</dc:title>
  <dc:creator>Thomas Böhm</dc:creator>
  <cp:lastModifiedBy>Thomas Böhm</cp:lastModifiedBy>
  <cp:revision>15</cp:revision>
  <dcterms:created xsi:type="dcterms:W3CDTF">2017-02-19T11:55:43Z</dcterms:created>
  <dcterms:modified xsi:type="dcterms:W3CDTF">2018-10-20T16:35:52Z</dcterms:modified>
</cp:coreProperties>
</file>