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33"/>
  </p:notesMasterIdLst>
  <p:sldIdLst>
    <p:sldId id="256" r:id="rId4"/>
    <p:sldId id="464" r:id="rId5"/>
    <p:sldId id="469" r:id="rId6"/>
    <p:sldId id="442" r:id="rId7"/>
    <p:sldId id="462" r:id="rId8"/>
    <p:sldId id="470" r:id="rId9"/>
    <p:sldId id="471" r:id="rId10"/>
    <p:sldId id="445" r:id="rId11"/>
    <p:sldId id="472" r:id="rId12"/>
    <p:sldId id="473" r:id="rId13"/>
    <p:sldId id="474" r:id="rId14"/>
    <p:sldId id="446" r:id="rId15"/>
    <p:sldId id="404" r:id="rId16"/>
    <p:sldId id="467" r:id="rId17"/>
    <p:sldId id="478" r:id="rId18"/>
    <p:sldId id="476" r:id="rId19"/>
    <p:sldId id="477" r:id="rId20"/>
    <p:sldId id="408" r:id="rId21"/>
    <p:sldId id="455" r:id="rId22"/>
    <p:sldId id="449" r:id="rId23"/>
    <p:sldId id="463" r:id="rId24"/>
    <p:sldId id="461" r:id="rId25"/>
    <p:sldId id="459" r:id="rId26"/>
    <p:sldId id="460" r:id="rId27"/>
    <p:sldId id="468" r:id="rId28"/>
    <p:sldId id="475" r:id="rId29"/>
    <p:sldId id="456" r:id="rId30"/>
    <p:sldId id="451" r:id="rId31"/>
    <p:sldId id="452" r:id="rId32"/>
  </p:sldIdLst>
  <p:sldSz cx="12192000" cy="6858000"/>
  <p:notesSz cx="6858000" cy="9144000"/>
  <p:defaultTextStyle>
    <a:defPPr>
      <a:defRPr lang="de-DE"/>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nfred F" initials="MF" lastIdx="24" clrIdx="0"/>
  <p:cmAuthor id="1" name="Arndt Dohmen" initials="AD"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776" y="-11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Tabelle1.xlsx"/><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Tabelle2.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Tabelle3.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Tabelle4.xlsx"/><Relationship Id="rId3"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err="1"/>
              <a:t>Verweildauer-Entwicklung</a:t>
            </a:r>
            <a:r>
              <a:rPr lang="en-US" sz="1600" b="1" dirty="0"/>
              <a:t> in 5-Jahres-Schritten, alle KHs  </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3"/>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8-C243-4277-B424-0844BFB373E4}"/>
              </c:ext>
            </c:extLst>
          </c:dPt>
          <c:dPt>
            <c:idx val="4"/>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C243-4277-B424-0844BFB373E4}"/>
              </c:ext>
            </c:extLst>
          </c:dPt>
          <c:dPt>
            <c:idx val="5"/>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C243-4277-B424-0844BFB373E4}"/>
              </c:ext>
            </c:extLst>
          </c:dPt>
          <c:dPt>
            <c:idx val="6"/>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5-C243-4277-B424-0844BFB373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 VWD (3)'!$B$1:$N$1</c:f>
              <c:numCache>
                <c:formatCode>General</c:formatCode>
                <c:ptCount val="13"/>
                <c:pt idx="0">
                  <c:v>1956.0</c:v>
                </c:pt>
                <c:pt idx="1">
                  <c:v>1960.0</c:v>
                </c:pt>
                <c:pt idx="2">
                  <c:v>1965.0</c:v>
                </c:pt>
                <c:pt idx="3">
                  <c:v>1970.0</c:v>
                </c:pt>
                <c:pt idx="4">
                  <c:v>1975.0</c:v>
                </c:pt>
                <c:pt idx="5">
                  <c:v>1980.0</c:v>
                </c:pt>
                <c:pt idx="6">
                  <c:v>1985.0</c:v>
                </c:pt>
                <c:pt idx="7">
                  <c:v>1990.0</c:v>
                </c:pt>
                <c:pt idx="8">
                  <c:v>1995.0</c:v>
                </c:pt>
                <c:pt idx="9">
                  <c:v>2000.0</c:v>
                </c:pt>
                <c:pt idx="10">
                  <c:v>2005.0</c:v>
                </c:pt>
                <c:pt idx="11">
                  <c:v>2010.0</c:v>
                </c:pt>
                <c:pt idx="12">
                  <c:v>2015.0</c:v>
                </c:pt>
              </c:numCache>
            </c:numRef>
          </c:cat>
          <c:val>
            <c:numRef>
              <c:f>' VWD (3)'!$B$2:$N$2</c:f>
              <c:numCache>
                <c:formatCode>General</c:formatCode>
                <c:ptCount val="13"/>
                <c:pt idx="0">
                  <c:v>30.1</c:v>
                </c:pt>
                <c:pt idx="1">
                  <c:v>28.7</c:v>
                </c:pt>
                <c:pt idx="2">
                  <c:v>27.4</c:v>
                </c:pt>
                <c:pt idx="3">
                  <c:v>24.9</c:v>
                </c:pt>
                <c:pt idx="4">
                  <c:v>22.2</c:v>
                </c:pt>
                <c:pt idx="5">
                  <c:v>19.7</c:v>
                </c:pt>
                <c:pt idx="6">
                  <c:v>18.0</c:v>
                </c:pt>
                <c:pt idx="7">
                  <c:v>14.8</c:v>
                </c:pt>
                <c:pt idx="8">
                  <c:v>12.1</c:v>
                </c:pt>
                <c:pt idx="9">
                  <c:v>10.1</c:v>
                </c:pt>
                <c:pt idx="10">
                  <c:v>8.6</c:v>
                </c:pt>
                <c:pt idx="11">
                  <c:v>7.9</c:v>
                </c:pt>
                <c:pt idx="12">
                  <c:v>7.3</c:v>
                </c:pt>
              </c:numCache>
            </c:numRef>
          </c:val>
          <c:extLst xmlns:c16r2="http://schemas.microsoft.com/office/drawing/2015/06/chart">
            <c:ext xmlns:c16="http://schemas.microsoft.com/office/drawing/2014/chart" uri="{C3380CC4-5D6E-409C-BE32-E72D297353CC}">
              <c16:uniqueId val="{00000007-C243-4277-B424-0844BFB373E4}"/>
            </c:ext>
          </c:extLst>
        </c:ser>
        <c:dLbls>
          <c:dLblPos val="outEnd"/>
          <c:showLegendKey val="0"/>
          <c:showVal val="1"/>
          <c:showCatName val="0"/>
          <c:showSerName val="0"/>
          <c:showPercent val="0"/>
          <c:showBubbleSize val="0"/>
        </c:dLbls>
        <c:gapWidth val="219"/>
        <c:overlap val="-27"/>
        <c:axId val="-2143115112"/>
        <c:axId val="2147122680"/>
      </c:barChart>
      <c:catAx>
        <c:axId val="-2143115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147122680"/>
        <c:crosses val="autoZero"/>
        <c:auto val="1"/>
        <c:lblAlgn val="ctr"/>
        <c:lblOffset val="100"/>
        <c:noMultiLvlLbl val="0"/>
      </c:catAx>
      <c:valAx>
        <c:axId val="2147122680"/>
        <c:scaling>
          <c:orientation val="minMax"/>
          <c:min val="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14311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73250266793574"/>
          <c:y val="0.0359550561797753"/>
          <c:w val="0.879876438522108"/>
          <c:h val="0.923149960187561"/>
        </c:manualLayout>
      </c:layout>
      <c:barChart>
        <c:barDir val="bar"/>
        <c:grouping val="clustered"/>
        <c:varyColors val="0"/>
        <c:dLbls>
          <c:dLblPos val="inEnd"/>
          <c:showLegendKey val="0"/>
          <c:showVal val="1"/>
          <c:showCatName val="0"/>
          <c:showSerName val="0"/>
          <c:showPercent val="0"/>
          <c:showBubbleSize val="0"/>
        </c:dLbls>
        <c:gapWidth val="100"/>
        <c:axId val="-2091218984"/>
        <c:axId val="-2096902888"/>
      </c:barChart>
      <c:catAx>
        <c:axId val="-209121898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de-DE"/>
          </a:p>
        </c:txPr>
        <c:crossAx val="-2096902888"/>
        <c:crosses val="autoZero"/>
        <c:auto val="1"/>
        <c:lblAlgn val="ctr"/>
        <c:lblOffset val="100"/>
        <c:noMultiLvlLbl val="0"/>
      </c:catAx>
      <c:valAx>
        <c:axId val="-2096902888"/>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e-DE"/>
          </a:p>
        </c:txPr>
        <c:crossAx val="-2091218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dLbls>
          <c:dLblPos val="outEnd"/>
          <c:showLegendKey val="0"/>
          <c:showVal val="1"/>
          <c:showCatName val="0"/>
          <c:showSerName val="0"/>
          <c:showPercent val="0"/>
          <c:showBubbleSize val="0"/>
        </c:dLbls>
        <c:gapWidth val="100"/>
        <c:axId val="-2094778072"/>
        <c:axId val="-2117623528"/>
      </c:barChart>
      <c:catAx>
        <c:axId val="-209477807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e-DE"/>
          </a:p>
        </c:txPr>
        <c:crossAx val="-2117623528"/>
        <c:crosses val="autoZero"/>
        <c:auto val="1"/>
        <c:lblAlgn val="ctr"/>
        <c:lblOffset val="100"/>
        <c:noMultiLvlLbl val="0"/>
      </c:catAx>
      <c:valAx>
        <c:axId val="-2117623528"/>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e-DE"/>
          </a:p>
        </c:txPr>
        <c:crossAx val="-2094778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208150322120537"/>
          <c:y val="0.00679182600259312"/>
          <c:w val="0.868611240315262"/>
          <c:h val="0.90865595639223"/>
        </c:manualLayout>
      </c:layout>
      <c:barChart>
        <c:barDir val="bar"/>
        <c:grouping val="clustered"/>
        <c:varyColors val="0"/>
        <c:ser>
          <c:idx val="0"/>
          <c:order val="0"/>
          <c:invertIfNegative val="0"/>
          <c:dLbls>
            <c:spPr>
              <a:noFill/>
              <a:ln>
                <a:noFill/>
              </a:ln>
              <a:effectLst/>
            </c:spPr>
            <c:txPr>
              <a:bodyPr rot="0" vert="horz"/>
              <a:lstStyle/>
              <a:p>
                <a:pPr>
                  <a:defRPr/>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Tabelle1!$A$2:$A$13</c:f>
              <c:strCache>
                <c:ptCount val="12"/>
                <c:pt idx="0">
                  <c:v>Norwegen</c:v>
                </c:pt>
                <c:pt idx="1">
                  <c:v>Irland</c:v>
                </c:pt>
                <c:pt idx="2">
                  <c:v>Niederlande</c:v>
                </c:pt>
                <c:pt idx="3">
                  <c:v>Schweden</c:v>
                </c:pt>
                <c:pt idx="4">
                  <c:v>Schweiz</c:v>
                </c:pt>
                <c:pt idx="5">
                  <c:v>Finnland</c:v>
                </c:pt>
                <c:pt idx="6">
                  <c:v>Großbritanien</c:v>
                </c:pt>
                <c:pt idx="7">
                  <c:v>Griechenland</c:v>
                </c:pt>
                <c:pt idx="8">
                  <c:v>Polen</c:v>
                </c:pt>
                <c:pt idx="9">
                  <c:v>Belgien</c:v>
                </c:pt>
                <c:pt idx="10">
                  <c:v>Spanien</c:v>
                </c:pt>
                <c:pt idx="11">
                  <c:v>Deutschland</c:v>
                </c:pt>
              </c:strCache>
            </c:strRef>
          </c:cat>
          <c:val>
            <c:numRef>
              <c:f>Tabelle1!$B$2:$B$13</c:f>
              <c:numCache>
                <c:formatCode>General</c:formatCode>
                <c:ptCount val="12"/>
                <c:pt idx="0">
                  <c:v>5.4</c:v>
                </c:pt>
                <c:pt idx="1">
                  <c:v>6.9</c:v>
                </c:pt>
                <c:pt idx="2">
                  <c:v>7.0</c:v>
                </c:pt>
                <c:pt idx="3">
                  <c:v>7.7</c:v>
                </c:pt>
                <c:pt idx="4">
                  <c:v>7.9</c:v>
                </c:pt>
                <c:pt idx="5">
                  <c:v>8.3</c:v>
                </c:pt>
                <c:pt idx="6">
                  <c:v>8.6</c:v>
                </c:pt>
                <c:pt idx="7">
                  <c:v>10.2</c:v>
                </c:pt>
                <c:pt idx="8">
                  <c:v>10.5</c:v>
                </c:pt>
                <c:pt idx="9">
                  <c:v>10.7</c:v>
                </c:pt>
                <c:pt idx="10">
                  <c:v>12.6</c:v>
                </c:pt>
                <c:pt idx="11">
                  <c:v>13.0</c:v>
                </c:pt>
              </c:numCache>
            </c:numRef>
          </c:val>
          <c:extLst xmlns:c16r2="http://schemas.microsoft.com/office/drawing/2015/06/chart">
            <c:ext xmlns:c16="http://schemas.microsoft.com/office/drawing/2014/chart" uri="{C3380CC4-5D6E-409C-BE32-E72D297353CC}">
              <c16:uniqueId val="{00000000-E38D-4ED4-9ACE-EEE9CA890DFC}"/>
            </c:ext>
          </c:extLst>
        </c:ser>
        <c:dLbls>
          <c:dLblPos val="outEnd"/>
          <c:showLegendKey val="0"/>
          <c:showVal val="1"/>
          <c:showCatName val="0"/>
          <c:showSerName val="0"/>
          <c:showPercent val="0"/>
          <c:showBubbleSize val="0"/>
        </c:dLbls>
        <c:gapWidth val="182"/>
        <c:axId val="-2091014264"/>
        <c:axId val="-2096921240"/>
      </c:barChart>
      <c:catAx>
        <c:axId val="-2091014264"/>
        <c:scaling>
          <c:orientation val="minMax"/>
        </c:scaling>
        <c:delete val="0"/>
        <c:axPos val="l"/>
        <c:numFmt formatCode="General" sourceLinked="1"/>
        <c:majorTickMark val="none"/>
        <c:minorTickMark val="none"/>
        <c:tickLblPos val="nextTo"/>
        <c:txPr>
          <a:bodyPr rot="-60000000" vert="horz"/>
          <a:lstStyle/>
          <a:p>
            <a:pPr>
              <a:defRPr/>
            </a:pPr>
            <a:endParaRPr lang="de-DE"/>
          </a:p>
        </c:txPr>
        <c:crossAx val="-2096921240"/>
        <c:crosses val="autoZero"/>
        <c:auto val="1"/>
        <c:lblAlgn val="ctr"/>
        <c:lblOffset val="100"/>
        <c:noMultiLvlLbl val="0"/>
      </c:catAx>
      <c:valAx>
        <c:axId val="-2096921240"/>
        <c:scaling>
          <c:orientation val="minMax"/>
        </c:scaling>
        <c:delete val="0"/>
        <c:axPos val="b"/>
        <c:majorGridlines/>
        <c:numFmt formatCode="General" sourceLinked="1"/>
        <c:majorTickMark val="none"/>
        <c:minorTickMark val="none"/>
        <c:tickLblPos val="nextTo"/>
        <c:txPr>
          <a:bodyPr rot="-60000000" vert="horz"/>
          <a:lstStyle/>
          <a:p>
            <a:pPr>
              <a:defRPr/>
            </a:pPr>
            <a:endParaRPr lang="de-DE"/>
          </a:p>
        </c:txPr>
        <c:crossAx val="-2091014264"/>
        <c:crosses val="autoZero"/>
        <c:crossBetween val="between"/>
      </c:valAx>
    </c:plotArea>
    <c:plotVisOnly val="1"/>
    <c:dispBlanksAs val="gap"/>
    <c:showDLblsOverMax val="0"/>
  </c:chart>
  <c:txPr>
    <a:bodyPr/>
    <a:lstStyle/>
    <a:p>
      <a:pPr>
        <a:defRPr sz="1800"/>
      </a:pPr>
      <a:endParaRPr lang="de-DE"/>
    </a:p>
  </c:txPr>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73250266793574"/>
          <c:y val="0.0359550561797753"/>
          <c:w val="0.879876438522108"/>
          <c:h val="0.923149960187561"/>
        </c:manualLayout>
      </c:layout>
      <c:barChart>
        <c:barDir val="bar"/>
        <c:grouping val="clustered"/>
        <c:varyColors val="0"/>
        <c:dLbls>
          <c:dLblPos val="inEnd"/>
          <c:showLegendKey val="0"/>
          <c:showVal val="1"/>
          <c:showCatName val="0"/>
          <c:showSerName val="0"/>
          <c:showPercent val="0"/>
          <c:showBubbleSize val="0"/>
        </c:dLbls>
        <c:gapWidth val="100"/>
        <c:axId val="-2118730776"/>
        <c:axId val="-2118727096"/>
      </c:barChart>
      <c:catAx>
        <c:axId val="-211873077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de-DE"/>
          </a:p>
        </c:txPr>
        <c:crossAx val="-2118727096"/>
        <c:crosses val="autoZero"/>
        <c:auto val="1"/>
        <c:lblAlgn val="ctr"/>
        <c:lblOffset val="100"/>
        <c:noMultiLvlLbl val="0"/>
      </c:catAx>
      <c:valAx>
        <c:axId val="-2118727096"/>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e-DE"/>
          </a:p>
        </c:txPr>
        <c:crossAx val="-2118730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dLbls>
          <c:dLblPos val="outEnd"/>
          <c:showLegendKey val="0"/>
          <c:showVal val="1"/>
          <c:showCatName val="0"/>
          <c:showSerName val="0"/>
          <c:showPercent val="0"/>
          <c:showBubbleSize val="0"/>
        </c:dLbls>
        <c:gapWidth val="100"/>
        <c:axId val="-2118692584"/>
        <c:axId val="-2118688920"/>
      </c:barChart>
      <c:catAx>
        <c:axId val="-211869258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e-DE"/>
          </a:p>
        </c:txPr>
        <c:crossAx val="-2118688920"/>
        <c:crosses val="autoZero"/>
        <c:auto val="1"/>
        <c:lblAlgn val="ctr"/>
        <c:lblOffset val="100"/>
        <c:noMultiLvlLbl val="0"/>
      </c:catAx>
      <c:valAx>
        <c:axId val="-2118688920"/>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e-DE"/>
          </a:p>
        </c:txPr>
        <c:crossAx val="-2118692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465217219028"/>
          <c:y val="0.0427362201453747"/>
          <c:w val="0.868611240315262"/>
          <c:h val="0.90865595639223"/>
        </c:manualLayout>
      </c:layout>
      <c:barChart>
        <c:barDir val="bar"/>
        <c:grouping val="clustered"/>
        <c:varyColors val="0"/>
        <c:dLbls>
          <c:dLblPos val="outEnd"/>
          <c:showLegendKey val="0"/>
          <c:showVal val="1"/>
          <c:showCatName val="0"/>
          <c:showSerName val="0"/>
          <c:showPercent val="0"/>
          <c:showBubbleSize val="0"/>
        </c:dLbls>
        <c:gapWidth val="182"/>
        <c:axId val="-2118653112"/>
        <c:axId val="-2118649528"/>
      </c:barChart>
      <c:catAx>
        <c:axId val="-2118653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e-DE"/>
          </a:p>
        </c:txPr>
        <c:crossAx val="-2118649528"/>
        <c:crosses val="autoZero"/>
        <c:auto val="1"/>
        <c:lblAlgn val="ctr"/>
        <c:lblOffset val="100"/>
        <c:noMultiLvlLbl val="0"/>
      </c:catAx>
      <c:valAx>
        <c:axId val="-2118649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118653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2">
    <c:autoUpdate val="0"/>
  </c:externalData>
  <c:userShapes r:id="rId3"/>
</c:chartSpace>
</file>

<file path=ppt/drawings/_rels/drawing3.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0.34901</cdr:x>
      <cdr:y>0.21576</cdr:y>
    </cdr:from>
    <cdr:to>
      <cdr:x>0.43596</cdr:x>
      <cdr:y>0.4259</cdr:y>
    </cdr:to>
    <cdr:sp macro="" textlink="">
      <cdr:nvSpPr>
        <cdr:cNvPr id="2" name="Textfeld 1"/>
        <cdr:cNvSpPr txBox="1"/>
      </cdr:nvSpPr>
      <cdr:spPr>
        <a:xfrm xmlns:a="http://schemas.openxmlformats.org/drawingml/2006/main">
          <a:off x="3670004" y="93884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dirty="0">
              <a:solidFill>
                <a:srgbClr val="FF0000"/>
              </a:solidFill>
            </a:rPr>
            <a:t>r</a:t>
          </a:r>
          <a:r>
            <a:rPr lang="de-DE" sz="1100" dirty="0">
              <a:solidFill>
                <a:srgbClr val="FF0000"/>
              </a:solidFill>
            </a:rPr>
            <a:t>ot: Zeit der Finanzierung  nach dem Selbstkostendeckungsprinzip</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0.92451</cdr:y>
    </cdr:from>
    <cdr:to>
      <cdr:x>0.35504</cdr:x>
      <cdr:y>1</cdr:y>
    </cdr:to>
    <cdr:sp macro="" textlink="">
      <cdr:nvSpPr>
        <cdr:cNvPr id="2" name="Textfeld 1"/>
        <cdr:cNvSpPr txBox="1"/>
      </cdr:nvSpPr>
      <cdr:spPr>
        <a:xfrm xmlns:a="http://schemas.openxmlformats.org/drawingml/2006/main">
          <a:off x="-1072450" y="5224868"/>
          <a:ext cx="3077398" cy="4266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100" b="1" i="1" dirty="0" smtClean="0"/>
            <a:t>                                                                                             </a:t>
          </a:r>
          <a:r>
            <a:rPr lang="de-DE" sz="1200" b="1" i="1" dirty="0" smtClean="0"/>
            <a:t>Patienten </a:t>
          </a:r>
          <a:r>
            <a:rPr lang="de-DE" sz="1200" b="1" i="1" dirty="0"/>
            <a:t>pro ausgebildeter Pflegekraft auf Station in einer Tagschicht</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8586626" cy="4754749"/>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836ECF27-3C6B-6545-8D74-7FD065C957E2}" type="datetimeFigureOut">
              <a:rPr lang="de-DE"/>
              <a:pPr>
                <a:defRPr/>
              </a:pPr>
              <a:t>18.10.18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24AA1490-FEBF-8145-80B8-EE40C298BB03}" type="slidenum">
              <a:rPr lang="de-DE"/>
              <a:pPr>
                <a:defRPr/>
              </a:pPr>
              <a:t>‹Nr.›</a:t>
            </a:fld>
            <a:endParaRPr lang="de-DE"/>
          </a:p>
        </p:txBody>
      </p:sp>
    </p:spTree>
    <p:extLst>
      <p:ext uri="{BB962C8B-B14F-4D97-AF65-F5344CB8AC3E}">
        <p14:creationId xmlns:p14="http://schemas.microsoft.com/office/powerpoint/2010/main" val="694483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1D4C4F-CFFB-465D-8C32-0D3AA827B28A}" type="slidenum">
              <a:rPr lang="de-DE" smtClean="0">
                <a:solidFill>
                  <a:prstClr val="black"/>
                </a:solidFill>
                <a:latin typeface="Calibri"/>
              </a:rPr>
              <a:pPr/>
              <a:t>8</a:t>
            </a:fld>
            <a:endParaRPr lang="de-DE">
              <a:solidFill>
                <a:prstClr val="black"/>
              </a:solidFill>
              <a:latin typeface="Calibri"/>
            </a:endParaRPr>
          </a:p>
        </p:txBody>
      </p:sp>
    </p:spTree>
    <p:extLst>
      <p:ext uri="{BB962C8B-B14F-4D97-AF65-F5344CB8AC3E}">
        <p14:creationId xmlns:p14="http://schemas.microsoft.com/office/powerpoint/2010/main" val="185106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741122-0B31-4347-A09C-22A227B8949E}" type="slidenum">
              <a:rPr lang="de-DE" smtClean="0"/>
              <a:t>16</a:t>
            </a:fld>
            <a:endParaRPr lang="de-DE"/>
          </a:p>
        </p:txBody>
      </p:sp>
    </p:spTree>
    <p:extLst>
      <p:ext uri="{BB962C8B-B14F-4D97-AF65-F5344CB8AC3E}">
        <p14:creationId xmlns:p14="http://schemas.microsoft.com/office/powerpoint/2010/main" val="287432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1D4C4F-CFFB-465D-8C32-0D3AA827B28A}" type="slidenum">
              <a:rPr lang="de-DE" smtClean="0">
                <a:solidFill>
                  <a:prstClr val="black"/>
                </a:solidFill>
                <a:latin typeface="Calibri"/>
              </a:rPr>
              <a:pPr/>
              <a:t>20</a:t>
            </a:fld>
            <a:endParaRPr lang="de-DE">
              <a:solidFill>
                <a:prstClr val="black"/>
              </a:solidFill>
              <a:latin typeface="Calibri"/>
            </a:endParaRPr>
          </a:p>
        </p:txBody>
      </p:sp>
    </p:spTree>
    <p:extLst>
      <p:ext uri="{BB962C8B-B14F-4D97-AF65-F5344CB8AC3E}">
        <p14:creationId xmlns:p14="http://schemas.microsoft.com/office/powerpoint/2010/main" val="152923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p:txBody>
          <a:bodyPr/>
          <a:lstStyle/>
          <a:p>
            <a:fld id="{6C1D4C4F-CFFB-465D-8C32-0D3AA827B28A}" type="slidenum">
              <a:rPr lang="de-DE" smtClean="0"/>
              <a:pPr/>
              <a:t>21</a:t>
            </a:fld>
            <a:endParaRPr lang="de-DE"/>
          </a:p>
        </p:txBody>
      </p:sp>
    </p:spTree>
    <p:extLst>
      <p:ext uri="{BB962C8B-B14F-4D97-AF65-F5344CB8AC3E}">
        <p14:creationId xmlns:p14="http://schemas.microsoft.com/office/powerpoint/2010/main" val="786160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p:txBody>
          <a:bodyPr/>
          <a:lstStyle/>
          <a:p>
            <a:fld id="{6C1D4C4F-CFFB-465D-8C32-0D3AA827B28A}" type="slidenum">
              <a:rPr lang="de-DE" smtClean="0"/>
              <a:pPr/>
              <a:t>22</a:t>
            </a:fld>
            <a:endParaRPr lang="de-DE"/>
          </a:p>
        </p:txBody>
      </p:sp>
    </p:spTree>
    <p:extLst>
      <p:ext uri="{BB962C8B-B14F-4D97-AF65-F5344CB8AC3E}">
        <p14:creationId xmlns:p14="http://schemas.microsoft.com/office/powerpoint/2010/main" val="78616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4AA1490-FEBF-8145-80B8-EE40C298BB03}" type="slidenum">
              <a:rPr lang="de-DE" smtClean="0"/>
              <a:pPr>
                <a:defRPr/>
              </a:pPr>
              <a:t>28</a:t>
            </a:fld>
            <a:endParaRPr lang="de-DE"/>
          </a:p>
        </p:txBody>
      </p:sp>
    </p:spTree>
    <p:extLst>
      <p:ext uri="{BB962C8B-B14F-4D97-AF65-F5344CB8AC3E}">
        <p14:creationId xmlns:p14="http://schemas.microsoft.com/office/powerpoint/2010/main" val="110215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pPr>
              <a:defRPr/>
            </a:pPr>
            <a:fld id="{365EE95D-B313-D746-BF28-F3D891CCBB53}" type="datetimeFigureOut">
              <a:rPr lang="de-DE"/>
              <a:pPr>
                <a:defRPr/>
              </a:pPr>
              <a:t>18.10.18</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FE9D7F4-A9B2-A54D-A069-854517569610}" type="slidenum">
              <a:rPr lang="de-DE"/>
              <a:pPr>
                <a:defRPr/>
              </a:pPr>
              <a:t>‹Nr.›</a:t>
            </a:fld>
            <a:endParaRPr lang="de-DE"/>
          </a:p>
        </p:txBody>
      </p:sp>
    </p:spTree>
    <p:extLst>
      <p:ext uri="{BB962C8B-B14F-4D97-AF65-F5344CB8AC3E}">
        <p14:creationId xmlns:p14="http://schemas.microsoft.com/office/powerpoint/2010/main" val="173654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21BE8611-7739-9344-8118-BF6F1637B279}" type="datetimeFigureOut">
              <a:rPr lang="de-DE"/>
              <a:pPr>
                <a:defRPr/>
              </a:pPr>
              <a:t>18.10.18</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B1F20F8-C4BF-8B4C-B843-365AE8C13181}" type="slidenum">
              <a:rPr lang="de-DE"/>
              <a:pPr>
                <a:defRPr/>
              </a:pPr>
              <a:t>‹Nr.›</a:t>
            </a:fld>
            <a:endParaRPr lang="de-DE"/>
          </a:p>
        </p:txBody>
      </p:sp>
    </p:spTree>
    <p:extLst>
      <p:ext uri="{BB962C8B-B14F-4D97-AF65-F5344CB8AC3E}">
        <p14:creationId xmlns:p14="http://schemas.microsoft.com/office/powerpoint/2010/main" val="196394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114843E1-CCE6-2648-AC27-D907B32F9CCB}" type="datetimeFigureOut">
              <a:rPr lang="de-DE"/>
              <a:pPr>
                <a:defRPr/>
              </a:pPr>
              <a:t>18.10.18</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8EA1354-7562-E34D-AE90-11946E2C4F54}" type="slidenum">
              <a:rPr lang="de-DE"/>
              <a:pPr>
                <a:defRPr/>
              </a:pPr>
              <a:t>‹Nr.›</a:t>
            </a:fld>
            <a:endParaRPr lang="de-DE"/>
          </a:p>
        </p:txBody>
      </p:sp>
    </p:spTree>
    <p:extLst>
      <p:ext uri="{BB962C8B-B14F-4D97-AF65-F5344CB8AC3E}">
        <p14:creationId xmlns:p14="http://schemas.microsoft.com/office/powerpoint/2010/main" val="1620804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b="1">
                <a:latin typeface="+mn-lt"/>
              </a:defRPr>
            </a:lvl1pPr>
          </a:lstStyle>
          <a:p>
            <a:r>
              <a:rPr lang="de-DE" dirty="0"/>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BB6F5719-E964-43A0-B7DF-3503F92364F3}"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574120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normAutofit/>
          </a:bodyPr>
          <a:lstStyle>
            <a:lvl1pPr algn="ctr">
              <a:defRPr lang="de-DE" sz="3600" b="1" u="sng" kern="1200" dirty="0">
                <a:solidFill>
                  <a:schemeClr val="tx1"/>
                </a:solidFill>
                <a:latin typeface="+mn-lt"/>
                <a:ea typeface="+mn-ea"/>
                <a:cs typeface="+mn-cs"/>
              </a:defRPr>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382CD1C-D3FA-4DEF-89FF-9BDCE4705466}"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latin typeface="Calibri"/>
            </a:endParaRPr>
          </a:p>
        </p:txBody>
      </p:sp>
      <p:pic>
        <p:nvPicPr>
          <p:cNvPr id="9" name="Grafik 8"/>
          <p:cNvPicPr>
            <a:picLocks noChangeAspect="1"/>
          </p:cNvPicPr>
          <p:nvPr userDrawn="1"/>
        </p:nvPicPr>
        <p:blipFill>
          <a:blip r:embed="rId2"/>
          <a:stretch>
            <a:fillRect/>
          </a:stretch>
        </p:blipFill>
        <p:spPr>
          <a:xfrm>
            <a:off x="10644749" y="6176963"/>
            <a:ext cx="1547251" cy="678619"/>
          </a:xfrm>
          <a:prstGeom prst="rect">
            <a:avLst/>
          </a:prstGeom>
        </p:spPr>
      </p:pic>
      <p:sp>
        <p:nvSpPr>
          <p:cNvPr id="6" name="Foliennummernplatzhalter 5"/>
          <p:cNvSpPr>
            <a:spLocks noGrp="1"/>
          </p:cNvSpPr>
          <p:nvPr>
            <p:ph type="sldNum" sz="quarter" idx="12"/>
          </p:nvPr>
        </p:nvSpPr>
        <p:spPr>
          <a:xfrm>
            <a:off x="9448800" y="5968585"/>
            <a:ext cx="2743200" cy="365125"/>
          </a:xfrm>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358108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lgn="ctr">
              <a:defRPr sz="6000" b="1">
                <a:latin typeface="+mn-lt"/>
              </a:defRPr>
            </a:lvl1pPr>
          </a:lstStyle>
          <a:p>
            <a:r>
              <a:rPr lang="de-DE" dirty="0"/>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92DA4224-FADE-4D92-BC2F-B9D357BB184C}"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3197743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5A31E4B-8CA9-4E69-A602-DB90731AB3E3}"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latin typeface="Calibri"/>
            </a:endParaRPr>
          </a:p>
        </p:txBody>
      </p:sp>
      <p:sp>
        <p:nvSpPr>
          <p:cNvPr id="7" name="Foliennummernplatzhalter 6"/>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441546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AE94DF8-95AC-4649-B456-348F03766930}"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latin typeface="Calibri"/>
            </a:endParaRPr>
          </a:p>
        </p:txBody>
      </p:sp>
      <p:sp>
        <p:nvSpPr>
          <p:cNvPr id="9" name="Foliennummernplatzhalter 8"/>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1154198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D026576-D7AA-4467-B63A-E740EF3BD799}"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latin typeface="Calibri"/>
            </a:endParaRPr>
          </a:p>
        </p:txBody>
      </p:sp>
      <p:sp>
        <p:nvSpPr>
          <p:cNvPr id="5" name="Foliennummernplatzhalter 4"/>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348489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9BFF0D6-ACC3-4507-8090-B8F019E3330B}"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latin typeface="Calibri"/>
            </a:endParaRPr>
          </a:p>
        </p:txBody>
      </p:sp>
      <p:sp>
        <p:nvSpPr>
          <p:cNvPr id="4" name="Foliennummernplatzhalter 3"/>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1741893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655718D1-CA9C-4B6A-82E6-0D1175B047B6}"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latin typeface="Calibri"/>
            </a:endParaRPr>
          </a:p>
        </p:txBody>
      </p:sp>
      <p:sp>
        <p:nvSpPr>
          <p:cNvPr id="7" name="Foliennummernplatzhalter 6"/>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1854504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F90AB42F-3B4B-A04D-92EA-02BC2FF4651C}" type="datetimeFigureOut">
              <a:rPr lang="de-DE"/>
              <a:pPr>
                <a:defRPr/>
              </a:pPr>
              <a:t>18.10.18</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9AD96CE7-BE29-D24D-A980-668C5C965254}" type="slidenum">
              <a:rPr lang="de-DE"/>
              <a:pPr>
                <a:defRPr/>
              </a:pPr>
              <a:t>‹Nr.›</a:t>
            </a:fld>
            <a:endParaRPr lang="de-DE"/>
          </a:p>
        </p:txBody>
      </p:sp>
    </p:spTree>
    <p:extLst>
      <p:ext uri="{BB962C8B-B14F-4D97-AF65-F5344CB8AC3E}">
        <p14:creationId xmlns:p14="http://schemas.microsoft.com/office/powerpoint/2010/main" val="1873963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A780E733-55CD-4D75-A419-95117412CCCD}"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latin typeface="Calibri"/>
            </a:endParaRPr>
          </a:p>
        </p:txBody>
      </p:sp>
      <p:sp>
        <p:nvSpPr>
          <p:cNvPr id="7" name="Foliennummernplatzhalter 6"/>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645628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C95D8AB-8B75-426F-8E2D-10ADC4A91E0B}"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119142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CDCBAC8-AAB3-47FC-918E-FE7032A11614}"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1380128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b="1">
                <a:latin typeface="+mn-lt"/>
              </a:defRPr>
            </a:lvl1pPr>
          </a:lstStyle>
          <a:p>
            <a:r>
              <a:rPr lang="de-DE" dirty="0"/>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BB6F5719-E964-43A0-B7DF-3503F92364F3}"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3333072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normAutofit/>
          </a:bodyPr>
          <a:lstStyle>
            <a:lvl1pPr algn="ctr">
              <a:defRPr lang="de-DE" sz="3600" b="1" u="sng" kern="1200" dirty="0">
                <a:solidFill>
                  <a:schemeClr val="tx1"/>
                </a:solidFill>
                <a:latin typeface="+mn-lt"/>
                <a:ea typeface="+mn-ea"/>
                <a:cs typeface="+mn-cs"/>
              </a:defRPr>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382CD1C-D3FA-4DEF-89FF-9BDCE4705466}"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latin typeface="Calibri"/>
            </a:endParaRPr>
          </a:p>
        </p:txBody>
      </p:sp>
      <p:pic>
        <p:nvPicPr>
          <p:cNvPr id="9" name="Grafik 8"/>
          <p:cNvPicPr>
            <a:picLocks noChangeAspect="1"/>
          </p:cNvPicPr>
          <p:nvPr userDrawn="1"/>
        </p:nvPicPr>
        <p:blipFill>
          <a:blip r:embed="rId2"/>
          <a:stretch>
            <a:fillRect/>
          </a:stretch>
        </p:blipFill>
        <p:spPr>
          <a:xfrm>
            <a:off x="10644749" y="6176963"/>
            <a:ext cx="1547251" cy="678619"/>
          </a:xfrm>
          <a:prstGeom prst="rect">
            <a:avLst/>
          </a:prstGeom>
        </p:spPr>
      </p:pic>
      <p:sp>
        <p:nvSpPr>
          <p:cNvPr id="6" name="Foliennummernplatzhalter 5"/>
          <p:cNvSpPr>
            <a:spLocks noGrp="1"/>
          </p:cNvSpPr>
          <p:nvPr>
            <p:ph type="sldNum" sz="quarter" idx="12"/>
          </p:nvPr>
        </p:nvSpPr>
        <p:spPr>
          <a:xfrm>
            <a:off x="9448800" y="5968585"/>
            <a:ext cx="2743200" cy="365125"/>
          </a:xfrm>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1414571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lgn="ctr">
              <a:defRPr sz="6000" b="1">
                <a:latin typeface="+mn-lt"/>
              </a:defRPr>
            </a:lvl1pPr>
          </a:lstStyle>
          <a:p>
            <a:r>
              <a:rPr lang="de-DE" dirty="0"/>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92DA4224-FADE-4D92-BC2F-B9D357BB184C}"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209583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5A31E4B-8CA9-4E69-A602-DB90731AB3E3}"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latin typeface="Calibri"/>
            </a:endParaRPr>
          </a:p>
        </p:txBody>
      </p:sp>
      <p:sp>
        <p:nvSpPr>
          <p:cNvPr id="7" name="Foliennummernplatzhalter 6"/>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3905982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AE94DF8-95AC-4649-B456-348F03766930}"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latin typeface="Calibri"/>
            </a:endParaRPr>
          </a:p>
        </p:txBody>
      </p:sp>
      <p:sp>
        <p:nvSpPr>
          <p:cNvPr id="9" name="Foliennummernplatzhalter 8"/>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3947934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D026576-D7AA-4467-B63A-E740EF3BD799}"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latin typeface="Calibri"/>
            </a:endParaRPr>
          </a:p>
        </p:txBody>
      </p:sp>
      <p:sp>
        <p:nvSpPr>
          <p:cNvPr id="5" name="Foliennummernplatzhalter 4"/>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2296345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9BFF0D6-ACC3-4507-8090-B8F019E3330B}"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latin typeface="Calibri"/>
            </a:endParaRPr>
          </a:p>
        </p:txBody>
      </p:sp>
      <p:sp>
        <p:nvSpPr>
          <p:cNvPr id="4" name="Foliennummernplatzhalter 3"/>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56576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lvl1pPr>
              <a:defRPr/>
            </a:lvl1pPr>
          </a:lstStyle>
          <a:p>
            <a:pPr>
              <a:defRPr/>
            </a:pPr>
            <a:fld id="{16DD1C0C-DC4B-4E49-9CCB-9D2583DA3F85}" type="datetimeFigureOut">
              <a:rPr lang="de-DE"/>
              <a:pPr>
                <a:defRPr/>
              </a:pPr>
              <a:t>18.10.18</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9CD05D3-E3E2-B04B-A01C-72BA638FB382}" type="slidenum">
              <a:rPr lang="de-DE"/>
              <a:pPr>
                <a:defRPr/>
              </a:pPr>
              <a:t>‹Nr.›</a:t>
            </a:fld>
            <a:endParaRPr lang="de-DE"/>
          </a:p>
        </p:txBody>
      </p:sp>
    </p:spTree>
    <p:extLst>
      <p:ext uri="{BB962C8B-B14F-4D97-AF65-F5344CB8AC3E}">
        <p14:creationId xmlns:p14="http://schemas.microsoft.com/office/powerpoint/2010/main" val="2109425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655718D1-CA9C-4B6A-82E6-0D1175B047B6}"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latin typeface="Calibri"/>
            </a:endParaRPr>
          </a:p>
        </p:txBody>
      </p:sp>
      <p:sp>
        <p:nvSpPr>
          <p:cNvPr id="7" name="Foliennummernplatzhalter 6"/>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2031856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A780E733-55CD-4D75-A419-95117412CCCD}"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latin typeface="Calibri"/>
            </a:endParaRPr>
          </a:p>
        </p:txBody>
      </p:sp>
      <p:sp>
        <p:nvSpPr>
          <p:cNvPr id="7" name="Foliennummernplatzhalter 6"/>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3188272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C95D8AB-8B75-426F-8E2D-10ADC4A91E0B}"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3939993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CDCBAC8-AAB3-47FC-918E-FE7032A11614}" type="datetime1">
              <a:rPr lang="de-DE" smtClean="0">
                <a:solidFill>
                  <a:prstClr val="black">
                    <a:tint val="75000"/>
                  </a:prstClr>
                </a:solidFill>
                <a:latin typeface="Calibri"/>
              </a:rPr>
              <a:pPr/>
              <a:t>18.10.18</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228676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588D2DCD-C6EF-9848-A79A-3CCF1F2CA321}" type="datetimeFigureOut">
              <a:rPr lang="de-DE"/>
              <a:pPr>
                <a:defRPr/>
              </a:pPr>
              <a:t>18.10.18</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D224FCF0-F663-B14D-9494-7A853B81257C}" type="slidenum">
              <a:rPr lang="de-DE"/>
              <a:pPr>
                <a:defRPr/>
              </a:pPr>
              <a:t>‹Nr.›</a:t>
            </a:fld>
            <a:endParaRPr lang="de-DE"/>
          </a:p>
        </p:txBody>
      </p:sp>
    </p:spTree>
    <p:extLst>
      <p:ext uri="{BB962C8B-B14F-4D97-AF65-F5344CB8AC3E}">
        <p14:creationId xmlns:p14="http://schemas.microsoft.com/office/powerpoint/2010/main" val="2813813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9841F27C-6FC7-C843-AC80-EFFB53ABA07C}" type="datetimeFigureOut">
              <a:rPr lang="de-DE"/>
              <a:pPr>
                <a:defRPr/>
              </a:pPr>
              <a:t>18.10.18</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C862BE3B-D353-4947-A1CE-EFED7A137A68}" type="slidenum">
              <a:rPr lang="de-DE"/>
              <a:pPr>
                <a:defRPr/>
              </a:pPr>
              <a:t>‹Nr.›</a:t>
            </a:fld>
            <a:endParaRPr lang="de-DE"/>
          </a:p>
        </p:txBody>
      </p:sp>
    </p:spTree>
    <p:extLst>
      <p:ext uri="{BB962C8B-B14F-4D97-AF65-F5344CB8AC3E}">
        <p14:creationId xmlns:p14="http://schemas.microsoft.com/office/powerpoint/2010/main" val="320796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70C4D938-5B58-D340-AB0C-F3BE3D7A08E5}" type="datetimeFigureOut">
              <a:rPr lang="de-DE"/>
              <a:pPr>
                <a:defRPr/>
              </a:pPr>
              <a:t>18.10.18</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D6281C4B-3C20-D449-B94D-6C790B2C9A02}" type="slidenum">
              <a:rPr lang="de-DE"/>
              <a:pPr>
                <a:defRPr/>
              </a:pPr>
              <a:t>‹Nr.›</a:t>
            </a:fld>
            <a:endParaRPr lang="de-DE"/>
          </a:p>
        </p:txBody>
      </p:sp>
    </p:spTree>
    <p:extLst>
      <p:ext uri="{BB962C8B-B14F-4D97-AF65-F5344CB8AC3E}">
        <p14:creationId xmlns:p14="http://schemas.microsoft.com/office/powerpoint/2010/main" val="1736124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1E73E354-AC05-4E4E-98D8-23741A576332}" type="datetimeFigureOut">
              <a:rPr lang="de-DE"/>
              <a:pPr>
                <a:defRPr/>
              </a:pPr>
              <a:t>18.10.18</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B232D9B0-0277-B54F-80DD-C80E44C1886F}" type="slidenum">
              <a:rPr lang="de-DE"/>
              <a:pPr>
                <a:defRPr/>
              </a:pPr>
              <a:t>‹Nr.›</a:t>
            </a:fld>
            <a:endParaRPr lang="de-DE"/>
          </a:p>
        </p:txBody>
      </p:sp>
    </p:spTree>
    <p:extLst>
      <p:ext uri="{BB962C8B-B14F-4D97-AF65-F5344CB8AC3E}">
        <p14:creationId xmlns:p14="http://schemas.microsoft.com/office/powerpoint/2010/main" val="167192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3"/>
          <p:cNvSpPr>
            <a:spLocks noGrp="1"/>
          </p:cNvSpPr>
          <p:nvPr>
            <p:ph type="dt" sz="half" idx="10"/>
          </p:nvPr>
        </p:nvSpPr>
        <p:spPr/>
        <p:txBody>
          <a:bodyPr/>
          <a:lstStyle>
            <a:lvl1pPr>
              <a:defRPr/>
            </a:lvl1pPr>
          </a:lstStyle>
          <a:p>
            <a:pPr>
              <a:defRPr/>
            </a:pPr>
            <a:fld id="{238B770D-56AD-C54F-9417-DE455CCFAEB3}" type="datetimeFigureOut">
              <a:rPr lang="de-DE"/>
              <a:pPr>
                <a:defRPr/>
              </a:pPr>
              <a:t>18.10.18</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1DDE6F4A-B79C-BA46-9551-86C268ECD030}" type="slidenum">
              <a:rPr lang="de-DE"/>
              <a:pPr>
                <a:defRPr/>
              </a:pPr>
              <a:t>‹Nr.›</a:t>
            </a:fld>
            <a:endParaRPr lang="de-DE"/>
          </a:p>
        </p:txBody>
      </p:sp>
    </p:spTree>
    <p:extLst>
      <p:ext uri="{BB962C8B-B14F-4D97-AF65-F5344CB8AC3E}">
        <p14:creationId xmlns:p14="http://schemas.microsoft.com/office/powerpoint/2010/main" val="2683893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3"/>
          <p:cNvSpPr>
            <a:spLocks noGrp="1"/>
          </p:cNvSpPr>
          <p:nvPr>
            <p:ph type="dt" sz="half" idx="10"/>
          </p:nvPr>
        </p:nvSpPr>
        <p:spPr/>
        <p:txBody>
          <a:bodyPr/>
          <a:lstStyle>
            <a:lvl1pPr>
              <a:defRPr/>
            </a:lvl1pPr>
          </a:lstStyle>
          <a:p>
            <a:pPr>
              <a:defRPr/>
            </a:pPr>
            <a:fld id="{6B9BDA8B-DBB7-694D-B576-5A6CC72697E1}" type="datetimeFigureOut">
              <a:rPr lang="de-DE"/>
              <a:pPr>
                <a:defRPr/>
              </a:pPr>
              <a:t>18.10.18</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1FF95063-1B91-C843-990E-293A358325A9}" type="slidenum">
              <a:rPr lang="de-DE"/>
              <a:pPr>
                <a:defRPr/>
              </a:pPr>
              <a:t>‹Nr.›</a:t>
            </a:fld>
            <a:endParaRPr lang="de-DE"/>
          </a:p>
        </p:txBody>
      </p:sp>
    </p:spTree>
    <p:extLst>
      <p:ext uri="{BB962C8B-B14F-4D97-AF65-F5344CB8AC3E}">
        <p14:creationId xmlns:p14="http://schemas.microsoft.com/office/powerpoint/2010/main" val="19660586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Textplatzhalt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C227D31E-EA52-0345-9D7A-928F3B814B8B}" type="datetimeFigureOut">
              <a:rPr lang="de-DE"/>
              <a:pPr>
                <a:defRPr/>
              </a:pPr>
              <a:t>18.10.18</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9768610A-33DA-8440-9EA5-33EE5B96AED2}"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63F4206-EB55-4407-8BE9-926151EF64A0}" type="datetime1">
              <a:rPr lang="de-DE" smtClean="0">
                <a:solidFill>
                  <a:prstClr val="black">
                    <a:tint val="75000"/>
                  </a:prstClr>
                </a:solidFill>
                <a:latin typeface="Calibri"/>
                <a:ea typeface="+mn-ea"/>
                <a:cs typeface="+mn-cs"/>
              </a:rPr>
              <a:pPr fontAlgn="auto">
                <a:spcBef>
                  <a:spcPts val="0"/>
                </a:spcBef>
                <a:spcAft>
                  <a:spcPts val="0"/>
                </a:spcAft>
              </a:pPr>
              <a:t>18.10.18</a:t>
            </a:fld>
            <a:endParaRPr lang="de-DE">
              <a:solidFill>
                <a:prstClr val="black">
                  <a:tint val="75000"/>
                </a:prstClr>
              </a:solidFill>
              <a:latin typeface="Calibri"/>
              <a:ea typeface="+mn-ea"/>
              <a:cs typeface="+mn-cs"/>
            </a:endParaRP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de-DE">
              <a:solidFill>
                <a:prstClr val="black">
                  <a:tint val="75000"/>
                </a:prstClr>
              </a:solidFill>
              <a:latin typeface="Calibri"/>
              <a:ea typeface="+mn-ea"/>
              <a:cs typeface="+mn-cs"/>
            </a:endParaRP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0DC4106-D9F5-4DCC-B15D-428545D275B1}" type="slidenum">
              <a:rPr lang="de-DE" smtClean="0">
                <a:solidFill>
                  <a:prstClr val="black">
                    <a:tint val="75000"/>
                  </a:prstClr>
                </a:solidFill>
                <a:latin typeface="Calibri"/>
                <a:ea typeface="+mn-ea"/>
                <a:cs typeface="+mn-cs"/>
              </a:rPr>
              <a:pPr fontAlgn="auto">
                <a:spcBef>
                  <a:spcPts val="0"/>
                </a:spcBef>
                <a:spcAft>
                  <a:spcPts val="0"/>
                </a:spcAft>
              </a:pPr>
              <a:t>‹Nr.›</a:t>
            </a:fld>
            <a:endParaRPr lang="de-DE">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807872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63F4206-EB55-4407-8BE9-926151EF64A0}" type="datetime1">
              <a:rPr lang="de-DE" smtClean="0">
                <a:solidFill>
                  <a:prstClr val="black">
                    <a:tint val="75000"/>
                  </a:prstClr>
                </a:solidFill>
                <a:latin typeface="Calibri"/>
                <a:ea typeface="+mn-ea"/>
                <a:cs typeface="+mn-cs"/>
              </a:rPr>
              <a:pPr fontAlgn="auto">
                <a:spcBef>
                  <a:spcPts val="0"/>
                </a:spcBef>
                <a:spcAft>
                  <a:spcPts val="0"/>
                </a:spcAft>
              </a:pPr>
              <a:t>18.10.18</a:t>
            </a:fld>
            <a:endParaRPr lang="de-DE">
              <a:solidFill>
                <a:prstClr val="black">
                  <a:tint val="75000"/>
                </a:prstClr>
              </a:solidFill>
              <a:latin typeface="Calibri"/>
              <a:ea typeface="+mn-ea"/>
              <a:cs typeface="+mn-cs"/>
            </a:endParaRP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de-DE">
              <a:solidFill>
                <a:prstClr val="black">
                  <a:tint val="75000"/>
                </a:prstClr>
              </a:solidFill>
              <a:latin typeface="Calibri"/>
              <a:ea typeface="+mn-ea"/>
              <a:cs typeface="+mn-cs"/>
            </a:endParaRP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0DC4106-D9F5-4DCC-B15D-428545D275B1}" type="slidenum">
              <a:rPr lang="de-DE" smtClean="0">
                <a:solidFill>
                  <a:prstClr val="black">
                    <a:tint val="75000"/>
                  </a:prstClr>
                </a:solidFill>
                <a:latin typeface="Calibri"/>
                <a:ea typeface="+mn-ea"/>
                <a:cs typeface="+mn-cs"/>
              </a:rPr>
              <a:pPr fontAlgn="auto">
                <a:spcBef>
                  <a:spcPts val="0"/>
                </a:spcBef>
                <a:spcAft>
                  <a:spcPts val="0"/>
                </a:spcAft>
              </a:pPr>
              <a:t>‹Nr.›</a:t>
            </a:fld>
            <a:endParaRPr lang="de-DE">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467409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image" Target="../media/image10.jpeg"/><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69301" y="3525444"/>
            <a:ext cx="11002257" cy="2797200"/>
          </a:xfrm>
        </p:spPr>
        <p:txBody>
          <a:bodyPr rtlCol="0">
            <a:normAutofit fontScale="90000"/>
          </a:bodyPr>
          <a:lstStyle/>
          <a:p>
            <a:pPr fontAlgn="auto">
              <a:lnSpc>
                <a:spcPct val="150000"/>
              </a:lnSpc>
              <a:spcAft>
                <a:spcPts val="0"/>
              </a:spcAft>
              <a:defRPr/>
            </a:pPr>
            <a:r>
              <a:rPr lang="de-DE" sz="3600" b="1" dirty="0" smtClean="0">
                <a:latin typeface="Arial" panose="020B0604020202020204" pitchFamily="34" charset="0"/>
                <a:ea typeface="+mj-ea"/>
                <a:cs typeface="Arial" panose="020B0604020202020204" pitchFamily="34" charset="0"/>
              </a:rPr>
              <a:t>Einführung in die KH-Finanzierung</a:t>
            </a:r>
            <a:r>
              <a:rPr lang="de-DE" sz="4000" b="1" dirty="0">
                <a:latin typeface="Arial" panose="020B0604020202020204" pitchFamily="34" charset="0"/>
                <a:ea typeface="+mj-ea"/>
                <a:cs typeface="Arial" panose="020B0604020202020204" pitchFamily="34" charset="0"/>
              </a:rPr>
              <a:t/>
            </a:r>
            <a:br>
              <a:rPr lang="de-DE" sz="4000" b="1" dirty="0">
                <a:latin typeface="Arial" panose="020B0604020202020204" pitchFamily="34" charset="0"/>
                <a:ea typeface="+mj-ea"/>
                <a:cs typeface="Arial" panose="020B0604020202020204" pitchFamily="34" charset="0"/>
              </a:rPr>
            </a:br>
            <a:r>
              <a:rPr lang="de-DE" sz="1600" b="1" dirty="0">
                <a:latin typeface="Arial" panose="020B0604020202020204" pitchFamily="34" charset="0"/>
                <a:ea typeface="+mj-ea"/>
                <a:cs typeface="Arial" panose="020B0604020202020204" pitchFamily="34" charset="0"/>
              </a:rPr>
              <a:t/>
            </a:r>
            <a:br>
              <a:rPr lang="de-DE" sz="1600" b="1" dirty="0">
                <a:latin typeface="Arial" panose="020B0604020202020204" pitchFamily="34" charset="0"/>
                <a:ea typeface="+mj-ea"/>
                <a:cs typeface="Arial" panose="020B0604020202020204" pitchFamily="34" charset="0"/>
              </a:rPr>
            </a:br>
            <a:r>
              <a:rPr lang="de-DE" sz="1800" b="1" dirty="0" smtClean="0">
                <a:latin typeface="Arial" charset="0"/>
                <a:ea typeface="MS PGothic" charset="0"/>
                <a:cs typeface="+mj-cs"/>
              </a:rPr>
              <a:t>Dr</a:t>
            </a:r>
            <a:r>
              <a:rPr lang="de-DE" sz="1800" b="1" dirty="0">
                <a:latin typeface="Arial" charset="0"/>
                <a:ea typeface="MS PGothic" charset="0"/>
                <a:cs typeface="+mj-cs"/>
              </a:rPr>
              <a:t>. Peter Hoffmann</a:t>
            </a:r>
            <a:br>
              <a:rPr lang="de-DE" sz="1800" b="1" dirty="0">
                <a:latin typeface="Arial" charset="0"/>
                <a:ea typeface="MS PGothic" charset="0"/>
                <a:cs typeface="+mj-cs"/>
              </a:rPr>
            </a:br>
            <a:r>
              <a:rPr lang="de-DE" sz="1800" b="1" dirty="0" smtClean="0">
                <a:latin typeface="Arial" charset="0"/>
                <a:ea typeface="MS PGothic" charset="0"/>
                <a:cs typeface="+mj-cs"/>
              </a:rPr>
              <a:t>vdää </a:t>
            </a:r>
            <a:r>
              <a:rPr lang="de-DE" sz="1800" b="1" dirty="0" smtClean="0">
                <a:latin typeface="Arial" charset="0"/>
                <a:ea typeface="MS PGothic" charset="0"/>
                <a:cs typeface="+mj-cs"/>
              </a:rPr>
              <a:t/>
            </a:r>
            <a:br>
              <a:rPr lang="de-DE" sz="1800" b="1" dirty="0" smtClean="0">
                <a:latin typeface="Arial" charset="0"/>
                <a:ea typeface="MS PGothic" charset="0"/>
                <a:cs typeface="+mj-cs"/>
              </a:rPr>
            </a:br>
            <a:r>
              <a:rPr lang="de-DE" sz="1800" b="1" dirty="0" smtClean="0">
                <a:latin typeface="Arial" charset="0"/>
                <a:ea typeface="MS PGothic" charset="0"/>
                <a:cs typeface="+mj-cs"/>
              </a:rPr>
              <a:t>Bündnis Krankenhaus statt Fabrik </a:t>
            </a:r>
            <a:r>
              <a:rPr lang="de-DE" sz="1800" dirty="0" smtClean="0">
                <a:latin typeface="Arial" charset="0"/>
                <a:ea typeface="MS PGothic" charset="0"/>
                <a:cs typeface="+mj-cs"/>
              </a:rPr>
              <a:t/>
            </a:r>
            <a:br>
              <a:rPr lang="de-DE" sz="1800" dirty="0" smtClean="0">
                <a:latin typeface="Arial" charset="0"/>
                <a:ea typeface="MS PGothic" charset="0"/>
                <a:cs typeface="+mj-cs"/>
              </a:rPr>
            </a:br>
            <a:endParaRPr lang="de-DE" sz="1800" b="1" dirty="0">
              <a:latin typeface="Arial" panose="020B0604020202020204" pitchFamily="34" charset="0"/>
              <a:ea typeface="+mj-ea"/>
              <a:cs typeface="Arial" panose="020B0604020202020204" pitchFamily="34" charset="0"/>
            </a:endParaRPr>
          </a:p>
        </p:txBody>
      </p:sp>
      <p:pic>
        <p:nvPicPr>
          <p:cNvPr id="2051" name="Picture 7" descr="logo-vdaea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3780" y="698146"/>
            <a:ext cx="3423540" cy="186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Nadja\Dropbox\Bündnis Krankenhaus statt Fabrik\Logo - Layout - Homepage\KsF_log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94923" y="731064"/>
            <a:ext cx="6001262" cy="20629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43541"/>
            <a:ext cx="8229600" cy="1143000"/>
          </a:xfrm>
        </p:spPr>
        <p:txBody>
          <a:bodyPr>
            <a:normAutofit/>
          </a:bodyPr>
          <a:lstStyle/>
          <a:p>
            <a:r>
              <a:rPr lang="de-DE" dirty="0"/>
              <a:t>KHG § 10: Entwicklungsauftrag zur Reform der Investitionsfinanzierung </a:t>
            </a:r>
          </a:p>
        </p:txBody>
      </p:sp>
      <p:sp>
        <p:nvSpPr>
          <p:cNvPr id="3" name="Inhaltsplatzhalter 2"/>
          <p:cNvSpPr>
            <a:spLocks noGrp="1"/>
          </p:cNvSpPr>
          <p:nvPr>
            <p:ph idx="1"/>
          </p:nvPr>
        </p:nvSpPr>
        <p:spPr>
          <a:xfrm>
            <a:off x="1649845" y="2154747"/>
            <a:ext cx="9047019" cy="5256585"/>
          </a:xfrm>
        </p:spPr>
        <p:txBody>
          <a:bodyPr>
            <a:noAutofit/>
          </a:bodyPr>
          <a:lstStyle/>
          <a:p>
            <a:pPr marL="342900" indent="-342900">
              <a:spcAft>
                <a:spcPts val="600"/>
              </a:spcAft>
              <a:buAutoNum type="arabicParenBoth"/>
            </a:pPr>
            <a:r>
              <a:rPr lang="de-DE" dirty="0"/>
              <a:t>Für in den Krankenhausplan eines Landes aufgenommene Krankenhäuser (…) wird eine Investitionsförderung durch leistungsorientierte Investitionspauschalen ermöglicht. </a:t>
            </a:r>
          </a:p>
          <a:p>
            <a:pPr marL="0" indent="0">
              <a:spcAft>
                <a:spcPts val="600"/>
              </a:spcAft>
              <a:buNone/>
            </a:pPr>
            <a:endParaRPr lang="de-DE" sz="1400" dirty="0"/>
          </a:p>
          <a:p>
            <a:pPr marL="0" indent="0">
              <a:spcAft>
                <a:spcPts val="600"/>
              </a:spcAft>
              <a:buNone/>
            </a:pPr>
            <a:endParaRPr lang="de-DE" sz="1600" i="1" dirty="0"/>
          </a:p>
          <a:p>
            <a:pPr>
              <a:spcAft>
                <a:spcPts val="600"/>
              </a:spcAft>
              <a:buFont typeface="Wingdings" panose="05000000000000000000" pitchFamily="2" charset="2"/>
              <a:buChar char="Ø"/>
            </a:pPr>
            <a:r>
              <a:rPr lang="de-DE" i="1" dirty="0">
                <a:solidFill>
                  <a:srgbClr val="FF0000"/>
                </a:solidFill>
              </a:rPr>
              <a:t>bundeseinheitliche Investitionsbewertungsrelationen ermittelt durch DRG-</a:t>
            </a:r>
            <a:r>
              <a:rPr lang="de-DE" i="1" dirty="0" err="1">
                <a:solidFill>
                  <a:srgbClr val="FF0000"/>
                </a:solidFill>
              </a:rPr>
              <a:t>Insitut</a:t>
            </a:r>
            <a:r>
              <a:rPr lang="de-DE" i="1" dirty="0">
                <a:solidFill>
                  <a:srgbClr val="FF0000"/>
                </a:solidFill>
              </a:rPr>
              <a:t> (</a:t>
            </a:r>
            <a:r>
              <a:rPr lang="de-DE" i="1" dirty="0" err="1">
                <a:solidFill>
                  <a:srgbClr val="FF0000"/>
                </a:solidFill>
              </a:rPr>
              <a:t>IneK</a:t>
            </a:r>
            <a:r>
              <a:rPr lang="de-DE" i="1" dirty="0">
                <a:solidFill>
                  <a:srgbClr val="FF0000"/>
                </a:solidFill>
              </a:rPr>
              <a:t>)</a:t>
            </a:r>
          </a:p>
          <a:p>
            <a:pPr>
              <a:spcAft>
                <a:spcPts val="600"/>
              </a:spcAft>
              <a:buFont typeface="Wingdings" panose="05000000000000000000" pitchFamily="2" charset="2"/>
              <a:buChar char="Ø"/>
            </a:pPr>
            <a:r>
              <a:rPr lang="de-DE" i="1" dirty="0">
                <a:solidFill>
                  <a:srgbClr val="FF0000"/>
                </a:solidFill>
              </a:rPr>
              <a:t> Investitionsfallwerte auf Landesebene</a:t>
            </a:r>
            <a:r>
              <a:rPr lang="de-DE" i="1" dirty="0"/>
              <a:t> </a:t>
            </a:r>
          </a:p>
          <a:p>
            <a:pPr>
              <a:spcAft>
                <a:spcPts val="600"/>
              </a:spcAft>
              <a:buFont typeface="Wingdings" panose="05000000000000000000" pitchFamily="2" charset="2"/>
              <a:buChar char="Ø"/>
            </a:pPr>
            <a:endParaRPr lang="de-DE" i="1" dirty="0"/>
          </a:p>
        </p:txBody>
      </p:sp>
      <p:sp>
        <p:nvSpPr>
          <p:cNvPr id="4" name="Foliennummernplatzhalter 3"/>
          <p:cNvSpPr>
            <a:spLocks noGrp="1"/>
          </p:cNvSpPr>
          <p:nvPr>
            <p:ph type="sldNum" sz="quarter" idx="12"/>
          </p:nvPr>
        </p:nvSpPr>
        <p:spPr/>
        <p:txBody>
          <a:bodyPr/>
          <a:lstStyle/>
          <a:p>
            <a:fld id="{C19B4F43-F875-4DDC-A304-8751A6B7BB1B}" type="slidenum">
              <a:rPr lang="de-DE" smtClean="0"/>
              <a:t>10</a:t>
            </a:fld>
            <a:endParaRPr lang="de-DE"/>
          </a:p>
        </p:txBody>
      </p:sp>
    </p:spTree>
    <p:extLst>
      <p:ext uri="{BB962C8B-B14F-4D97-AF65-F5344CB8AC3E}">
        <p14:creationId xmlns:p14="http://schemas.microsoft.com/office/powerpoint/2010/main" val="1533006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524290"/>
            <a:ext cx="8229600" cy="1143000"/>
          </a:xfrm>
        </p:spPr>
        <p:txBody>
          <a:bodyPr>
            <a:normAutofit fontScale="90000"/>
          </a:bodyPr>
          <a:lstStyle/>
          <a:p>
            <a:r>
              <a:rPr lang="de-DE" dirty="0"/>
              <a:t>KHG § 12: Förderung von Vorhaben zur Verbesserung </a:t>
            </a:r>
            <a:r>
              <a:rPr lang="de-DE"/>
              <a:t>von Versorgungsstrukturen</a:t>
            </a:r>
            <a:r>
              <a:rPr lang="de-DE">
                <a:solidFill>
                  <a:srgbClr val="0070C0"/>
                </a:solidFill>
              </a:rPr>
              <a:t> </a:t>
            </a:r>
            <a:r>
              <a:rPr lang="de-DE" i="1" dirty="0">
                <a:solidFill>
                  <a:srgbClr val="00B050"/>
                </a:solidFill>
              </a:rPr>
              <a:t>(Abwrackprämie)</a:t>
            </a:r>
            <a:br>
              <a:rPr lang="de-DE" i="1" dirty="0">
                <a:solidFill>
                  <a:srgbClr val="00B050"/>
                </a:solidFill>
              </a:rPr>
            </a:br>
            <a:endParaRPr lang="de-DE" i="1" dirty="0">
              <a:solidFill>
                <a:srgbClr val="00B050"/>
              </a:solidFill>
            </a:endParaRPr>
          </a:p>
        </p:txBody>
      </p:sp>
      <p:sp>
        <p:nvSpPr>
          <p:cNvPr id="3" name="Inhaltsplatzhalter 2"/>
          <p:cNvSpPr>
            <a:spLocks noGrp="1"/>
          </p:cNvSpPr>
          <p:nvPr>
            <p:ph idx="1"/>
          </p:nvPr>
        </p:nvSpPr>
        <p:spPr>
          <a:xfrm>
            <a:off x="526473" y="2386482"/>
            <a:ext cx="10751127" cy="5616624"/>
          </a:xfrm>
        </p:spPr>
        <p:txBody>
          <a:bodyPr>
            <a:normAutofit/>
          </a:bodyPr>
          <a:lstStyle/>
          <a:p>
            <a:pPr marL="514350" indent="-514350">
              <a:buAutoNum type="arabicParenBoth"/>
            </a:pPr>
            <a:r>
              <a:rPr lang="de-DE" sz="2400" dirty="0"/>
              <a:t>Zur Förderung von Vorhaben der Länder zur Verbesserung der Strukturen in der Krankenhausversorgung wird beim Bundesversicherungsamt aus Mitteln der Liquiditätsreserve des Gesundheitsfonds ein Fonds in Höhe von insgesamt 500 Millionen Euro errichtet (Strukturfonds). (…)</a:t>
            </a:r>
          </a:p>
          <a:p>
            <a:pPr marL="457200" lvl="1" indent="0">
              <a:buNone/>
            </a:pPr>
            <a:r>
              <a:rPr lang="de-DE" dirty="0"/>
              <a:t>Zweck des Strukturfonds ist insbesondere der Abbau von Überkapazitäten, die Konzentration von stationären Versorgungsangeboten und Standorten sowie die Umwandlung von Krankenhäusern in nicht akutstationäre örtliche Versorgungseinrichtungen (…)</a:t>
            </a:r>
            <a:br>
              <a:rPr lang="de-DE" dirty="0"/>
            </a:br>
            <a:r>
              <a:rPr lang="de-DE" i="1" dirty="0"/>
              <a:t>Jedes Land kann seinen Anteil abrufen (Königsteiner Schlüssel) wenn es eine Kofinanzierung in gleicher Höhe erbringt, ohne seine laufenden Investitionskosten zu kürzen</a:t>
            </a:r>
          </a:p>
        </p:txBody>
      </p:sp>
      <p:sp>
        <p:nvSpPr>
          <p:cNvPr id="4" name="Foliennummernplatzhalter 3"/>
          <p:cNvSpPr>
            <a:spLocks noGrp="1"/>
          </p:cNvSpPr>
          <p:nvPr>
            <p:ph type="sldNum" sz="quarter" idx="12"/>
          </p:nvPr>
        </p:nvSpPr>
        <p:spPr/>
        <p:txBody>
          <a:bodyPr/>
          <a:lstStyle/>
          <a:p>
            <a:fld id="{C19B4F43-F875-4DDC-A304-8751A6B7BB1B}" type="slidenum">
              <a:rPr lang="de-DE" smtClean="0"/>
              <a:t>11</a:t>
            </a:fld>
            <a:endParaRPr lang="de-DE"/>
          </a:p>
        </p:txBody>
      </p:sp>
    </p:spTree>
    <p:extLst>
      <p:ext uri="{BB962C8B-B14F-4D97-AF65-F5344CB8AC3E}">
        <p14:creationId xmlns:p14="http://schemas.microsoft.com/office/powerpoint/2010/main" val="3494734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86653" y="380981"/>
            <a:ext cx="9144000" cy="1841500"/>
          </a:xfrm>
        </p:spPr>
        <p:txBody>
          <a:bodyPr>
            <a:normAutofit/>
          </a:bodyPr>
          <a:lstStyle/>
          <a:p>
            <a:r>
              <a:rPr lang="de-DE" dirty="0"/>
              <a:t>Wie funktioniert</a:t>
            </a:r>
            <a:br>
              <a:rPr lang="de-DE" dirty="0"/>
            </a:br>
            <a:r>
              <a:rPr lang="de-DE" dirty="0" smtClean="0"/>
              <a:t>das Fallpauschalensystem ? </a:t>
            </a:r>
            <a:endParaRPr lang="de-DE" dirty="0"/>
          </a:p>
        </p:txBody>
      </p:sp>
      <p:sp>
        <p:nvSpPr>
          <p:cNvPr id="3" name="Rectangle 3"/>
          <p:cNvSpPr txBox="1">
            <a:spLocks noChangeArrowheads="1"/>
          </p:cNvSpPr>
          <p:nvPr/>
        </p:nvSpPr>
        <p:spPr>
          <a:xfrm>
            <a:off x="800100" y="2700844"/>
            <a:ext cx="10744200" cy="350099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1200"/>
              </a:spcAft>
              <a:defRPr/>
            </a:pPr>
            <a:r>
              <a:rPr lang="de-DE" sz="3600" dirty="0" smtClean="0">
                <a:solidFill>
                  <a:srgbClr val="FF0000"/>
                </a:solidFill>
              </a:rPr>
              <a:t>DRGs </a:t>
            </a:r>
            <a:r>
              <a:rPr lang="de-DE" sz="3600" dirty="0" smtClean="0"/>
              <a:t> =  Diagnosis </a:t>
            </a:r>
            <a:r>
              <a:rPr lang="de-DE" sz="3600" dirty="0" err="1" smtClean="0"/>
              <a:t>Related</a:t>
            </a:r>
            <a:r>
              <a:rPr lang="de-DE" sz="3600" dirty="0" smtClean="0"/>
              <a:t> Groups  =  Fallgruppen</a:t>
            </a:r>
          </a:p>
          <a:p>
            <a:pPr>
              <a:spcAft>
                <a:spcPts val="1200"/>
              </a:spcAft>
              <a:defRPr/>
            </a:pPr>
            <a:r>
              <a:rPr lang="de-DE" sz="3600" dirty="0" smtClean="0"/>
              <a:t>einheitliche Fallpauschale für eine bestimmte Behandlung einer bestimmten Diagnose </a:t>
            </a:r>
          </a:p>
          <a:p>
            <a:pPr>
              <a:lnSpc>
                <a:spcPct val="100000"/>
              </a:lnSpc>
              <a:spcBef>
                <a:spcPts val="1800"/>
              </a:spcBef>
            </a:pPr>
            <a:r>
              <a:rPr lang="de-DE" sz="3600" dirty="0" smtClean="0"/>
              <a:t>anfangs </a:t>
            </a:r>
            <a:r>
              <a:rPr lang="de-DE" sz="3600" dirty="0"/>
              <a:t>409 </a:t>
            </a:r>
            <a:r>
              <a:rPr lang="de-DE" sz="3600" dirty="0" smtClean="0"/>
              <a:t>Fallgruppen</a:t>
            </a:r>
          </a:p>
          <a:p>
            <a:pPr>
              <a:lnSpc>
                <a:spcPct val="100000"/>
              </a:lnSpc>
              <a:spcBef>
                <a:spcPts val="1800"/>
              </a:spcBef>
            </a:pPr>
            <a:r>
              <a:rPr lang="de-DE" sz="3600" dirty="0" smtClean="0"/>
              <a:t>2016:   </a:t>
            </a:r>
            <a:r>
              <a:rPr lang="de-DE" sz="3600" dirty="0"/>
              <a:t>1220 </a:t>
            </a:r>
            <a:r>
              <a:rPr lang="de-DE" sz="3600" dirty="0" smtClean="0"/>
              <a:t>DRGs     </a:t>
            </a:r>
            <a:endParaRPr lang="de-DE" sz="3600" dirty="0"/>
          </a:p>
          <a:p>
            <a:pPr>
              <a:spcAft>
                <a:spcPts val="1200"/>
              </a:spcAft>
              <a:defRPr/>
            </a:pPr>
            <a:endParaRPr lang="de-DE" sz="3600" dirty="0"/>
          </a:p>
        </p:txBody>
      </p:sp>
      <p:pic>
        <p:nvPicPr>
          <p:cNvPr id="4" name="Picture 2" descr="D:\Nadja\Dropbox\Bündnis Krankenhaus statt Fabrik\Logo - Layout - Homepage\KsF_logo.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417954" y="5837601"/>
            <a:ext cx="2356197" cy="809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5242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el 1"/>
          <p:cNvSpPr>
            <a:spLocks noGrp="1"/>
          </p:cNvSpPr>
          <p:nvPr>
            <p:ph type="title"/>
          </p:nvPr>
        </p:nvSpPr>
        <p:spPr>
          <a:xfrm>
            <a:off x="516139" y="120949"/>
            <a:ext cx="8836025" cy="810384"/>
          </a:xfrm>
        </p:spPr>
        <p:txBody>
          <a:bodyPr/>
          <a:lstStyle/>
          <a:p>
            <a:pPr>
              <a:lnSpc>
                <a:spcPct val="110000"/>
              </a:lnSpc>
            </a:pPr>
            <a:r>
              <a:rPr lang="de-DE" sz="3200" b="1" u="sng" dirty="0">
                <a:latin typeface="Arial" charset="0"/>
                <a:cs typeface="Arial" charset="0"/>
              </a:rPr>
              <a:t>W</a:t>
            </a:r>
            <a:r>
              <a:rPr lang="de-DE" sz="3200" b="1" u="sng" dirty="0" smtClean="0">
                <a:latin typeface="Arial" charset="0"/>
                <a:cs typeface="Arial" charset="0"/>
              </a:rPr>
              <a:t>ie das G</a:t>
            </a:r>
            <a:r>
              <a:rPr lang="de-DE" sz="3200" b="1" u="sng" dirty="0">
                <a:latin typeface="Arial" charset="0"/>
                <a:cs typeface="Arial" charset="0"/>
              </a:rPr>
              <a:t>-DRG-</a:t>
            </a:r>
            <a:r>
              <a:rPr lang="de-DE" sz="3200" b="1" u="sng" dirty="0" smtClean="0">
                <a:latin typeface="Arial" charset="0"/>
                <a:cs typeface="Arial" charset="0"/>
              </a:rPr>
              <a:t>System funktioniert</a:t>
            </a:r>
            <a:endParaRPr lang="de-DE" sz="3200" b="1" u="sng" dirty="0">
              <a:latin typeface="Arial" charset="0"/>
              <a:cs typeface="Arial" charset="0"/>
            </a:endParaRPr>
          </a:p>
        </p:txBody>
      </p:sp>
      <p:sp>
        <p:nvSpPr>
          <p:cNvPr id="3" name="Inhaltsplatzhalter 2"/>
          <p:cNvSpPr>
            <a:spLocks noGrp="1"/>
          </p:cNvSpPr>
          <p:nvPr>
            <p:ph idx="1"/>
          </p:nvPr>
        </p:nvSpPr>
        <p:spPr>
          <a:xfrm>
            <a:off x="866775" y="1558925"/>
            <a:ext cx="8845550" cy="4751388"/>
          </a:xfrm>
        </p:spPr>
        <p:txBody>
          <a:bodyPr rtlCol="0">
            <a:normAutofit/>
          </a:bodyPr>
          <a:lstStyle/>
          <a:p>
            <a:pPr marL="0" indent="0" fontAlgn="auto">
              <a:spcAft>
                <a:spcPts val="0"/>
              </a:spcAft>
              <a:buFont typeface="Arial" panose="020B0604020202020204" pitchFamily="34" charset="0"/>
              <a:buNone/>
              <a:defRPr/>
            </a:pPr>
            <a:endParaRPr lang="de-DE" sz="1200" dirty="0" smtClean="0">
              <a:ea typeface="+mn-ea"/>
              <a:cs typeface="+mn-cs"/>
            </a:endParaRPr>
          </a:p>
          <a:p>
            <a:pPr marL="0" indent="0" fontAlgn="auto">
              <a:spcAft>
                <a:spcPts val="0"/>
              </a:spcAft>
              <a:buFont typeface="Arial" panose="020B0604020202020204" pitchFamily="34" charset="0"/>
              <a:buNone/>
              <a:defRPr/>
            </a:pPr>
            <a:endParaRPr lang="de-DE" sz="1200" dirty="0" smtClean="0">
              <a:solidFill>
                <a:srgbClr val="FFFFFF"/>
              </a:solidFill>
              <a:ea typeface="+mn-ea"/>
              <a:cs typeface="+mn-cs"/>
            </a:endParaRPr>
          </a:p>
          <a:p>
            <a:pPr fontAlgn="auto">
              <a:spcAft>
                <a:spcPts val="0"/>
              </a:spcAft>
              <a:buFont typeface="Arial" panose="020B0604020202020204" pitchFamily="34" charset="0"/>
              <a:buChar char="•"/>
              <a:defRPr/>
            </a:pPr>
            <a:r>
              <a:rPr lang="de-DE" sz="2200" dirty="0" smtClean="0">
                <a:solidFill>
                  <a:srgbClr val="FFFFFF"/>
                </a:solidFill>
                <a:ea typeface="+mn-ea"/>
                <a:cs typeface="+mn-cs"/>
              </a:rPr>
              <a:t>politische </a:t>
            </a:r>
            <a:r>
              <a:rPr lang="de-DE" sz="2200" dirty="0">
                <a:solidFill>
                  <a:srgbClr val="FFFFFF"/>
                </a:solidFill>
                <a:ea typeface="+mn-ea"/>
                <a:cs typeface="+mn-cs"/>
              </a:rPr>
              <a:t>Regulierung des Preisniveaus über </a:t>
            </a:r>
            <a:r>
              <a:rPr lang="de-DE" sz="2200" dirty="0" smtClean="0">
                <a:solidFill>
                  <a:srgbClr val="FFFFFF"/>
                </a:solidFill>
                <a:ea typeface="+mn-ea"/>
                <a:cs typeface="+mn-cs"/>
              </a:rPr>
              <a:t>Landesbasisfallwerte</a:t>
            </a:r>
            <a:endParaRPr lang="de-DE" sz="1200" dirty="0" smtClean="0">
              <a:solidFill>
                <a:srgbClr val="FFFFFF"/>
              </a:solidFill>
              <a:ea typeface="+mn-ea"/>
              <a:cs typeface="+mn-cs"/>
            </a:endParaRPr>
          </a:p>
          <a:p>
            <a:pPr fontAlgn="auto">
              <a:spcAft>
                <a:spcPts val="0"/>
              </a:spcAft>
              <a:buFont typeface="Arial" panose="020B0604020202020204" pitchFamily="34" charset="0"/>
              <a:buChar char="•"/>
              <a:defRPr/>
            </a:pPr>
            <a:r>
              <a:rPr lang="de-DE" sz="2200" dirty="0">
                <a:solidFill>
                  <a:srgbClr val="FFFFFF"/>
                </a:solidFill>
                <a:ea typeface="+mn-ea"/>
                <a:cs typeface="+mn-cs"/>
              </a:rPr>
              <a:t>R</a:t>
            </a:r>
            <a:r>
              <a:rPr lang="de-DE" sz="2200" dirty="0" smtClean="0">
                <a:solidFill>
                  <a:srgbClr val="FFFFFF"/>
                </a:solidFill>
                <a:ea typeface="+mn-ea"/>
                <a:cs typeface="+mn-cs"/>
              </a:rPr>
              <a:t>egulierung der Menge über Vereinbarungen auf Landesebene</a:t>
            </a:r>
          </a:p>
          <a:p>
            <a:pPr marL="0" indent="0" fontAlgn="auto">
              <a:spcAft>
                <a:spcPts val="0"/>
              </a:spcAft>
              <a:buFont typeface="Arial" panose="020B0604020202020204" pitchFamily="34" charset="0"/>
              <a:buNone/>
              <a:defRPr/>
            </a:pPr>
            <a:endParaRPr lang="de-DE" sz="800" dirty="0" smtClean="0">
              <a:solidFill>
                <a:srgbClr val="FFFFFF"/>
              </a:solidFill>
              <a:ea typeface="+mn-ea"/>
              <a:cs typeface="+mn-cs"/>
            </a:endParaRPr>
          </a:p>
        </p:txBody>
      </p:sp>
      <p:pic>
        <p:nvPicPr>
          <p:cNvPr id="6" name="Picture 2" descr="D:\Nadja\Dropbox\Bündnis Krankenhaus statt Fabrik\Logo - Layout - Homepage\KsF_logo.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608457" y="5837601"/>
            <a:ext cx="2356197" cy="809942"/>
          </a:xfrm>
          <a:prstGeom prst="rect">
            <a:avLst/>
          </a:prstGeom>
          <a:noFill/>
          <a:extLst>
            <a:ext uri="{909E8E84-426E-40dd-AFC4-6F175D3DCCD1}">
              <a14:hiddenFill xmlns:a14="http://schemas.microsoft.com/office/drawing/2010/main">
                <a:solidFill>
                  <a:srgbClr val="FFFFFF"/>
                </a:solidFill>
              </a14:hiddenFill>
            </a:ext>
          </a:extLst>
        </p:spPr>
      </p:pic>
      <p:sp>
        <p:nvSpPr>
          <p:cNvPr id="4" name="Inhaltsplatzhalter 2"/>
          <p:cNvSpPr txBox="1">
            <a:spLocks/>
          </p:cNvSpPr>
          <p:nvPr/>
        </p:nvSpPr>
        <p:spPr>
          <a:xfrm>
            <a:off x="341700" y="737778"/>
            <a:ext cx="11769010" cy="60567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lang="de-DE" sz="1200" b="1" dirty="0"/>
          </a:p>
          <a:p>
            <a:pPr fontAlgn="auto">
              <a:spcAft>
                <a:spcPts val="0"/>
              </a:spcAft>
              <a:defRPr/>
            </a:pPr>
            <a:r>
              <a:rPr lang="de-DE" sz="2200" b="1" dirty="0">
                <a:latin typeface="Arial"/>
                <a:cs typeface="Arial"/>
              </a:rPr>
              <a:t>Nur „Fälle“ werden bezahlt    	</a:t>
            </a:r>
            <a:r>
              <a:rPr lang="de-DE" sz="2200" b="1" dirty="0" smtClean="0">
                <a:latin typeface="Arial"/>
                <a:cs typeface="Arial"/>
              </a:rPr>
              <a:t>    </a:t>
            </a:r>
            <a:r>
              <a:rPr lang="de-DE" sz="2400" b="1" dirty="0" smtClean="0">
                <a:latin typeface="Arial"/>
                <a:cs typeface="Arial"/>
              </a:rPr>
              <a:t>nicht</a:t>
            </a:r>
            <a:r>
              <a:rPr lang="de-DE" sz="2200" b="1" dirty="0" smtClean="0">
                <a:latin typeface="Arial"/>
                <a:cs typeface="Arial"/>
              </a:rPr>
              <a:t> </a:t>
            </a:r>
            <a:r>
              <a:rPr lang="de-DE" sz="2200" b="1" dirty="0">
                <a:latin typeface="Arial"/>
                <a:cs typeface="Arial"/>
              </a:rPr>
              <a:t>Vorhaltekosten </a:t>
            </a:r>
            <a:endParaRPr lang="de-DE" sz="2200" b="1" dirty="0" smtClean="0">
              <a:latin typeface="Arial"/>
              <a:cs typeface="Arial"/>
            </a:endParaRPr>
          </a:p>
          <a:p>
            <a:pPr fontAlgn="auto">
              <a:spcAft>
                <a:spcPts val="0"/>
              </a:spcAft>
              <a:defRPr/>
            </a:pPr>
            <a:endParaRPr lang="de-DE" sz="1400" b="1" dirty="0" smtClean="0">
              <a:latin typeface="Arial"/>
              <a:cs typeface="Arial"/>
            </a:endParaRPr>
          </a:p>
          <a:p>
            <a:pPr fontAlgn="auto">
              <a:spcAft>
                <a:spcPts val="0"/>
              </a:spcAft>
              <a:defRPr/>
            </a:pPr>
            <a:r>
              <a:rPr lang="de-DE" sz="2200" b="1" dirty="0" smtClean="0">
                <a:latin typeface="Arial"/>
                <a:cs typeface="Arial"/>
              </a:rPr>
              <a:t>Abgrenzung von Fallgruppen   	    anhand der tatsächlichen Ist</a:t>
            </a:r>
            <a:r>
              <a:rPr lang="de-DE" sz="2200" b="1" dirty="0">
                <a:latin typeface="Arial"/>
                <a:cs typeface="Arial"/>
              </a:rPr>
              <a:t>-</a:t>
            </a:r>
            <a:r>
              <a:rPr lang="de-DE" sz="2200" b="1" dirty="0" smtClean="0">
                <a:latin typeface="Arial"/>
                <a:cs typeface="Arial"/>
              </a:rPr>
              <a:t>Kosten</a:t>
            </a:r>
          </a:p>
          <a:p>
            <a:pPr lvl="1" fontAlgn="auto">
              <a:spcAft>
                <a:spcPts val="0"/>
              </a:spcAft>
              <a:defRPr/>
            </a:pPr>
            <a:endParaRPr lang="de-DE" sz="1400" b="1" dirty="0" smtClean="0">
              <a:latin typeface="Arial" panose="020B0604020202020204" pitchFamily="34" charset="0"/>
              <a:cs typeface="Arial" panose="020B0604020202020204" pitchFamily="34" charset="0"/>
            </a:endParaRPr>
          </a:p>
          <a:p>
            <a:pPr fontAlgn="auto">
              <a:spcAft>
                <a:spcPts val="0"/>
              </a:spcAft>
              <a:defRPr/>
            </a:pPr>
            <a:r>
              <a:rPr lang="de-DE" sz="2200" b="1" dirty="0" smtClean="0">
                <a:latin typeface="Arial"/>
                <a:cs typeface="Arial"/>
              </a:rPr>
              <a:t>Berechnung der Relativgewichte    der Fallgruppen und des Durchschnitts </a:t>
            </a:r>
          </a:p>
          <a:p>
            <a:pPr lvl="1" fontAlgn="auto">
              <a:spcAft>
                <a:spcPts val="0"/>
              </a:spcAft>
              <a:defRPr/>
            </a:pPr>
            <a:endParaRPr lang="de-DE" sz="1400" b="1" dirty="0" smtClean="0">
              <a:latin typeface="Arial" panose="020B0604020202020204" pitchFamily="34" charset="0"/>
              <a:cs typeface="Arial" panose="020B0604020202020204" pitchFamily="34" charset="0"/>
            </a:endParaRPr>
          </a:p>
          <a:p>
            <a:pPr lvl="1" fontAlgn="auto">
              <a:lnSpc>
                <a:spcPct val="80000"/>
              </a:lnSpc>
              <a:spcAft>
                <a:spcPts val="0"/>
              </a:spcAft>
              <a:defRPr/>
            </a:pPr>
            <a:r>
              <a:rPr lang="de-DE" sz="1500" b="1" dirty="0" smtClean="0">
                <a:latin typeface="Arial" panose="020B0604020202020204" pitchFamily="34" charset="0"/>
                <a:cs typeface="Arial" panose="020B0604020202020204" pitchFamily="34" charset="0"/>
              </a:rPr>
              <a:t>z.B</a:t>
            </a:r>
            <a:r>
              <a:rPr lang="de-DE" sz="1500" b="1" dirty="0">
                <a:latin typeface="Arial" panose="020B0604020202020204" pitchFamily="34" charset="0"/>
                <a:cs typeface="Arial" panose="020B0604020202020204" pitchFamily="34" charset="0"/>
              </a:rPr>
              <a:t>. C17Z Eingriffe an Tränendrüse und Tränenwegen	</a:t>
            </a:r>
            <a:r>
              <a:rPr lang="de-DE" sz="1500" b="1" dirty="0" smtClean="0">
                <a:latin typeface="Arial" panose="020B0604020202020204" pitchFamily="34" charset="0"/>
                <a:cs typeface="Arial" panose="020B0604020202020204" pitchFamily="34" charset="0"/>
              </a:rPr>
              <a:t>	RG </a:t>
            </a:r>
            <a:r>
              <a:rPr lang="de-DE" sz="1500" b="1" dirty="0">
                <a:latin typeface="Arial" panose="020B0604020202020204" pitchFamily="34" charset="0"/>
                <a:cs typeface="Arial" panose="020B0604020202020204" pitchFamily="34" charset="0"/>
              </a:rPr>
              <a:t>= 0.541</a:t>
            </a:r>
          </a:p>
          <a:p>
            <a:pPr lvl="1" fontAlgn="auto">
              <a:lnSpc>
                <a:spcPct val="100000"/>
              </a:lnSpc>
              <a:spcAft>
                <a:spcPts val="1200"/>
              </a:spcAft>
              <a:defRPr/>
            </a:pPr>
            <a:r>
              <a:rPr lang="de-DE" sz="1500" b="1" dirty="0">
                <a:latin typeface="Arial" panose="020B0604020202020204" pitchFamily="34" charset="0"/>
                <a:cs typeface="Arial" panose="020B0604020202020204" pitchFamily="34" charset="0"/>
              </a:rPr>
              <a:t>Z.B. A01A Lebertransplantation mit Beatmung &gt; 179 </a:t>
            </a:r>
            <a:r>
              <a:rPr lang="de-DE" sz="1500" b="1" dirty="0" smtClean="0">
                <a:latin typeface="Arial" panose="020B0604020202020204" pitchFamily="34" charset="0"/>
                <a:cs typeface="Arial" panose="020B0604020202020204" pitchFamily="34" charset="0"/>
              </a:rPr>
              <a:t>Stunden </a:t>
            </a:r>
            <a:r>
              <a:rPr lang="de-DE" sz="1500" b="1" dirty="0">
                <a:latin typeface="Arial" panose="020B0604020202020204" pitchFamily="34" charset="0"/>
                <a:cs typeface="Arial" panose="020B0604020202020204" pitchFamily="34" charset="0"/>
              </a:rPr>
              <a:t>	</a:t>
            </a:r>
            <a:r>
              <a:rPr lang="de-DE" sz="1500" b="1" dirty="0" smtClean="0">
                <a:latin typeface="Arial" panose="020B0604020202020204" pitchFamily="34" charset="0"/>
                <a:cs typeface="Arial" panose="020B0604020202020204" pitchFamily="34" charset="0"/>
              </a:rPr>
              <a:t>	RG </a:t>
            </a:r>
            <a:r>
              <a:rPr lang="de-DE" sz="1500" b="1" dirty="0">
                <a:latin typeface="Arial" panose="020B0604020202020204" pitchFamily="34" charset="0"/>
                <a:cs typeface="Arial" panose="020B0604020202020204" pitchFamily="34" charset="0"/>
              </a:rPr>
              <a:t>= </a:t>
            </a:r>
            <a:r>
              <a:rPr lang="de-DE" sz="1500" b="1" dirty="0" smtClean="0">
                <a:latin typeface="Arial" panose="020B0604020202020204" pitchFamily="34" charset="0"/>
                <a:cs typeface="Arial" panose="020B0604020202020204" pitchFamily="34" charset="0"/>
              </a:rPr>
              <a:t>32,718</a:t>
            </a:r>
          </a:p>
          <a:p>
            <a:pPr fontAlgn="auto">
              <a:spcAft>
                <a:spcPts val="0"/>
              </a:spcAft>
              <a:defRPr/>
            </a:pPr>
            <a:r>
              <a:rPr lang="de-DE" sz="2200" b="1" dirty="0" smtClean="0">
                <a:latin typeface="Arial"/>
                <a:cs typeface="Arial"/>
              </a:rPr>
              <a:t>Regulierung der Preise</a:t>
            </a:r>
            <a:endParaRPr lang="de-DE" sz="1400" b="1" dirty="0" smtClean="0">
              <a:latin typeface="Arial"/>
              <a:cs typeface="Arial"/>
            </a:endParaRPr>
          </a:p>
          <a:p>
            <a:pPr lvl="1" fontAlgn="auto">
              <a:lnSpc>
                <a:spcPct val="110000"/>
              </a:lnSpc>
              <a:spcAft>
                <a:spcPts val="0"/>
              </a:spcAft>
              <a:defRPr/>
            </a:pPr>
            <a:r>
              <a:rPr lang="de-DE" sz="1900" b="1" dirty="0" smtClean="0">
                <a:latin typeface="Arial"/>
                <a:cs typeface="Arial"/>
              </a:rPr>
              <a:t>der Landesbasisfallwert wird als </a:t>
            </a:r>
            <a:r>
              <a:rPr lang="de-DE" b="1" dirty="0" smtClean="0">
                <a:latin typeface="Arial"/>
                <a:cs typeface="Arial"/>
              </a:rPr>
              <a:t>Festpreis</a:t>
            </a:r>
            <a:r>
              <a:rPr lang="de-DE" sz="1900" b="1" dirty="0" smtClean="0">
                <a:latin typeface="Arial"/>
                <a:cs typeface="Arial"/>
              </a:rPr>
              <a:t> für eine durchschnittlich aufwendige Krankenhausbehandlung ( = Relativgewicht 1,0 ) politisch festgelegt (BY 3.365€)</a:t>
            </a:r>
          </a:p>
          <a:p>
            <a:pPr lvl="1" fontAlgn="auto">
              <a:lnSpc>
                <a:spcPct val="110000"/>
              </a:lnSpc>
              <a:spcAft>
                <a:spcPts val="0"/>
              </a:spcAft>
              <a:defRPr/>
            </a:pPr>
            <a:r>
              <a:rPr lang="de-DE" sz="1900" b="1" dirty="0" smtClean="0">
                <a:latin typeface="Arial"/>
                <a:cs typeface="Arial"/>
              </a:rPr>
              <a:t>das Preisniveau ist damit von den tatsächlichen Ist-Kosten abgekoppelt</a:t>
            </a:r>
          </a:p>
          <a:p>
            <a:pPr lvl="1" fontAlgn="auto">
              <a:lnSpc>
                <a:spcPct val="110000"/>
              </a:lnSpc>
              <a:spcAft>
                <a:spcPts val="0"/>
              </a:spcAft>
              <a:defRPr/>
            </a:pPr>
            <a:r>
              <a:rPr lang="de-DE" sz="1800" b="1" dirty="0" smtClean="0">
                <a:latin typeface="Arial"/>
                <a:cs typeface="Arial"/>
              </a:rPr>
              <a:t>lt. DKG betrug Kostenanstieg von 2006-2011 +28 % bei einer Preisanpassung von 5,5 %</a:t>
            </a:r>
          </a:p>
          <a:p>
            <a:pPr marL="457200" lvl="1" indent="0" fontAlgn="auto">
              <a:spcAft>
                <a:spcPts val="0"/>
              </a:spcAft>
              <a:buNone/>
              <a:defRPr/>
            </a:pPr>
            <a:endParaRPr lang="de-DE" sz="1700" b="1" dirty="0">
              <a:latin typeface="Arial"/>
              <a:cs typeface="Arial"/>
            </a:endParaRPr>
          </a:p>
          <a:p>
            <a:pPr fontAlgn="auto">
              <a:spcAft>
                <a:spcPts val="0"/>
              </a:spcAft>
              <a:defRPr/>
            </a:pPr>
            <a:r>
              <a:rPr lang="de-DE" sz="2200" b="1" dirty="0" smtClean="0">
                <a:latin typeface="Arial"/>
                <a:cs typeface="Arial"/>
              </a:rPr>
              <a:t>Fallpauschale  in €     =    </a:t>
            </a:r>
            <a:r>
              <a:rPr lang="de-DE" sz="2200" b="1" dirty="0">
                <a:latin typeface="Arial"/>
                <a:cs typeface="Arial"/>
              </a:rPr>
              <a:t>Relativgewicht </a:t>
            </a:r>
            <a:r>
              <a:rPr lang="de-DE" sz="2200" b="1" dirty="0" smtClean="0">
                <a:latin typeface="Arial"/>
                <a:cs typeface="Arial"/>
              </a:rPr>
              <a:t> x  Landesbasisfallwert</a:t>
            </a:r>
            <a:endParaRPr lang="de-DE" sz="1000" b="1" dirty="0" smtClean="0">
              <a:latin typeface="Arial"/>
              <a:cs typeface="Arial"/>
            </a:endParaRPr>
          </a:p>
          <a:p>
            <a:pPr marL="0" indent="0" fontAlgn="auto">
              <a:spcAft>
                <a:spcPts val="0"/>
              </a:spcAft>
              <a:buNone/>
              <a:defRPr/>
            </a:pPr>
            <a:endParaRPr lang="de-DE" sz="2200" b="1" dirty="0">
              <a:latin typeface="Arial"/>
              <a:cs typeface="Arial"/>
            </a:endParaRPr>
          </a:p>
          <a:p>
            <a:pPr marL="0" indent="0" fontAlgn="auto">
              <a:spcAft>
                <a:spcPts val="0"/>
              </a:spcAft>
              <a:buFont typeface="Arial" panose="020B0604020202020204" pitchFamily="34" charset="0"/>
              <a:buNone/>
              <a:defRPr/>
            </a:pPr>
            <a:endParaRPr lang="de-DE" sz="1200" dirty="0"/>
          </a:p>
        </p:txBody>
      </p:sp>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lstStyle/>
          <a:p>
            <a:pPr algn="ctr"/>
            <a:r>
              <a:rPr lang="de-DE" b="1" u="sng" dirty="0">
                <a:latin typeface="+mn-lt"/>
              </a:rPr>
              <a:t>KHEnt</a:t>
            </a:r>
            <a:r>
              <a:rPr lang="de-DE" dirty="0"/>
              <a:t>g</a:t>
            </a:r>
            <a:r>
              <a:rPr lang="de-DE" b="1" u="sng" dirty="0">
                <a:latin typeface="+mn-lt"/>
              </a:rPr>
              <a:t>G § 9 und 10: </a:t>
            </a:r>
            <a:r>
              <a:rPr lang="de-DE" b="1" u="sng" dirty="0">
                <a:solidFill>
                  <a:srgbClr val="FF0000"/>
                </a:solidFill>
                <a:latin typeface="+mn-lt"/>
              </a:rPr>
              <a:t>Die „Raten“</a:t>
            </a:r>
          </a:p>
        </p:txBody>
      </p:sp>
      <p:sp>
        <p:nvSpPr>
          <p:cNvPr id="3" name="Inhaltsplatzhalter 2"/>
          <p:cNvSpPr>
            <a:spLocks noGrp="1"/>
          </p:cNvSpPr>
          <p:nvPr>
            <p:ph idx="1"/>
          </p:nvPr>
        </p:nvSpPr>
        <p:spPr>
          <a:xfrm>
            <a:off x="530087" y="1325562"/>
            <a:ext cx="11078817" cy="5353534"/>
          </a:xfrm>
        </p:spPr>
        <p:txBody>
          <a:bodyPr>
            <a:normAutofit fontScale="85000" lnSpcReduction="10000"/>
          </a:bodyPr>
          <a:lstStyle/>
          <a:p>
            <a:r>
              <a:rPr lang="de-DE" b="1" dirty="0"/>
              <a:t>Veränderungsrate:</a:t>
            </a:r>
            <a:r>
              <a:rPr lang="de-DE" dirty="0"/>
              <a:t> Steigerung Einnahmen Krankenkassen (Grundlohnsummensteigerung), wird jedes Jahr vom BMG veröffentlicht </a:t>
            </a:r>
            <a:r>
              <a:rPr lang="de-DE" dirty="0">
                <a:solidFill>
                  <a:srgbClr val="00B050"/>
                </a:solidFill>
              </a:rPr>
              <a:t>= Obergrenze</a:t>
            </a:r>
          </a:p>
          <a:p>
            <a:r>
              <a:rPr lang="de-DE" b="1" dirty="0"/>
              <a:t>Orientierungswert: </a:t>
            </a:r>
            <a:r>
              <a:rPr lang="de-DE" dirty="0"/>
              <a:t>ermittelt vom statistischen Bundesamt, ist praktisch die Preissteigerungsrate für KHs (§ 10, Abs. 6 </a:t>
            </a:r>
            <a:r>
              <a:rPr lang="de-DE" dirty="0" err="1"/>
              <a:t>KHEntgG</a:t>
            </a:r>
            <a:r>
              <a:rPr lang="de-DE" dirty="0"/>
              <a:t>)</a:t>
            </a:r>
          </a:p>
          <a:p>
            <a:r>
              <a:rPr lang="de-DE" b="1" dirty="0"/>
              <a:t>Veränderungswert:</a:t>
            </a:r>
            <a:r>
              <a:rPr lang="de-DE" dirty="0"/>
              <a:t> ausgehandelt auf Bundesebene (Selbstverwaltungspartner) = ein bestimmter Teil des Orientierungswertes auf Basis Differenz Veränderungsrate und Orientierungswert. Maximal ein Drittel der Differenz. Wenn Orientierungswert unter Veränderungsrate, gilt Veränderungsrate (§ 9 Abs. 5a </a:t>
            </a:r>
            <a:r>
              <a:rPr lang="de-DE" dirty="0" err="1"/>
              <a:t>KHEntgG</a:t>
            </a:r>
            <a:r>
              <a:rPr lang="de-DE" dirty="0"/>
              <a:t>) </a:t>
            </a:r>
            <a:r>
              <a:rPr lang="de-DE" dirty="0">
                <a:solidFill>
                  <a:srgbClr val="00B050"/>
                </a:solidFill>
              </a:rPr>
              <a:t>= neue Obergrenze</a:t>
            </a:r>
          </a:p>
          <a:p>
            <a:r>
              <a:rPr lang="de-DE" b="1" dirty="0"/>
              <a:t>Tarifrate: </a:t>
            </a:r>
            <a:r>
              <a:rPr lang="de-DE" dirty="0"/>
              <a:t>durchschnittliche Tariferhöhungen (ohne strukturelle Erhöhungen)</a:t>
            </a:r>
          </a:p>
          <a:p>
            <a:r>
              <a:rPr lang="de-DE" b="1" dirty="0"/>
              <a:t>Erhöhungsrate: </a:t>
            </a:r>
            <a:r>
              <a:rPr lang="de-DE" dirty="0"/>
              <a:t>Unterschied zwischen Veränderungswert (bzw. Veränderungsrate) und Tarifrate.</a:t>
            </a:r>
          </a:p>
          <a:p>
            <a:r>
              <a:rPr lang="de-DE" b="1" dirty="0"/>
              <a:t>anteilige Erhöhungsrate: </a:t>
            </a:r>
            <a:r>
              <a:rPr lang="de-DE" dirty="0"/>
              <a:t>33% der Erhöhungsrate (bezogen auf die Personalkosten sind das 50%). LBFW ist entsprechend zu erhöhen (auch wenn Obergrenze überschritten wird) </a:t>
            </a:r>
            <a:r>
              <a:rPr lang="de-DE" dirty="0">
                <a:solidFill>
                  <a:srgbClr val="00B050"/>
                </a:solidFill>
              </a:rPr>
              <a:t>(</a:t>
            </a:r>
            <a:r>
              <a:rPr lang="de-DE" dirty="0" err="1">
                <a:solidFill>
                  <a:srgbClr val="00B050"/>
                </a:solidFill>
              </a:rPr>
              <a:t>BPfV</a:t>
            </a:r>
            <a:r>
              <a:rPr lang="de-DE" dirty="0">
                <a:solidFill>
                  <a:srgbClr val="00B050"/>
                </a:solidFill>
              </a:rPr>
              <a:t>: 40% statt 33%)</a:t>
            </a:r>
          </a:p>
          <a:p>
            <a:r>
              <a:rPr lang="de-DE" dirty="0">
                <a:solidFill>
                  <a:schemeClr val="accent1"/>
                </a:solidFill>
              </a:rPr>
              <a:t>geplant: 100% und auch strukturelle Erhöhungen bei Pflegepersonal</a:t>
            </a:r>
          </a:p>
          <a:p>
            <a:endParaRPr lang="de-DE" dirty="0"/>
          </a:p>
        </p:txBody>
      </p:sp>
      <p:sp>
        <p:nvSpPr>
          <p:cNvPr id="5" name="Foliennummernplatzhalter 4"/>
          <p:cNvSpPr>
            <a:spLocks noGrp="1"/>
          </p:cNvSpPr>
          <p:nvPr>
            <p:ph type="sldNum" sz="quarter" idx="12"/>
          </p:nvPr>
        </p:nvSpPr>
        <p:spPr/>
        <p:txBody>
          <a:bodyPr/>
          <a:lstStyle/>
          <a:p>
            <a:fld id="{872488E8-88B4-4261-8FF3-C3BA3F653199}" type="slidenum">
              <a:rPr lang="de-DE" smtClean="0"/>
              <a:t>14</a:t>
            </a:fld>
            <a:endParaRPr lang="de-DE" dirty="0"/>
          </a:p>
        </p:txBody>
      </p:sp>
    </p:spTree>
    <p:extLst>
      <p:ext uri="{BB962C8B-B14F-4D97-AF65-F5344CB8AC3E}">
        <p14:creationId xmlns:p14="http://schemas.microsoft.com/office/powerpoint/2010/main" val="3361585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6458" y="133557"/>
            <a:ext cx="11274879" cy="1325563"/>
          </a:xfrm>
        </p:spPr>
        <p:txBody>
          <a:bodyPr>
            <a:normAutofit/>
          </a:bodyPr>
          <a:lstStyle/>
          <a:p>
            <a:r>
              <a:rPr lang="de-DE" sz="4000" b="1" u="sng" dirty="0">
                <a:latin typeface="+mn-lt"/>
              </a:rPr>
              <a:t>Jährliche Ermittlung Landesbasisfallwert - Überblick</a:t>
            </a:r>
          </a:p>
        </p:txBody>
      </p:sp>
      <p:sp>
        <p:nvSpPr>
          <p:cNvPr id="3" name="Inhaltsplatzhalter 2"/>
          <p:cNvSpPr>
            <a:spLocks noGrp="1"/>
          </p:cNvSpPr>
          <p:nvPr>
            <p:ph idx="1"/>
          </p:nvPr>
        </p:nvSpPr>
        <p:spPr>
          <a:xfrm>
            <a:off x="724696" y="1544661"/>
            <a:ext cx="10515600" cy="5106075"/>
          </a:xfrm>
        </p:spPr>
        <p:txBody>
          <a:bodyPr>
            <a:normAutofit fontScale="92500" lnSpcReduction="10000"/>
          </a:bodyPr>
          <a:lstStyle/>
          <a:p>
            <a:r>
              <a:rPr lang="de-DE" dirty="0"/>
              <a:t>vereinbarte Erlössummen der KHs laufendes Jahr / vereinbarte </a:t>
            </a:r>
            <a:r>
              <a:rPr lang="de-DE" dirty="0" err="1"/>
              <a:t>effekt</a:t>
            </a:r>
            <a:r>
              <a:rPr lang="de-DE" dirty="0"/>
              <a:t>. Bewertungsrelationen der KHs laufendes Jahr</a:t>
            </a:r>
          </a:p>
          <a:p>
            <a:r>
              <a:rPr lang="de-DE" dirty="0"/>
              <a:t>Beide Werte werden hochgerechnet (z.T. politisch, z.T. nach rechtlichen Vorgaben - § 10 Abs. 3 </a:t>
            </a:r>
            <a:r>
              <a:rPr lang="de-DE" dirty="0" err="1"/>
              <a:t>KHEntG</a:t>
            </a:r>
            <a:r>
              <a:rPr lang="de-DE" dirty="0"/>
              <a:t>) (unter Berücksichtigung der IST-Entwicklung)</a:t>
            </a:r>
          </a:p>
          <a:p>
            <a:r>
              <a:rPr lang="de-DE" dirty="0"/>
              <a:t>Basisfallwert muss unter </a:t>
            </a:r>
            <a:r>
              <a:rPr lang="de-DE" dirty="0">
                <a:solidFill>
                  <a:srgbClr val="FF0000"/>
                </a:solidFill>
              </a:rPr>
              <a:t>Veränderungsrate/-wert</a:t>
            </a:r>
            <a:r>
              <a:rPr lang="de-DE" dirty="0"/>
              <a:t> sein, nicht Erlössumme (Erlössumme nicht gedeckelt)</a:t>
            </a:r>
          </a:p>
          <a:p>
            <a:r>
              <a:rPr lang="de-DE" dirty="0"/>
              <a:t>Evtl. Kappung bei Überschreitung Veränderungsrate/-wert (2-Säulen-Prinzip)</a:t>
            </a:r>
          </a:p>
          <a:p>
            <a:r>
              <a:rPr lang="de-DE" dirty="0"/>
              <a:t>Fehlschätzung werden (falls vereinbart) im folgenden Jahr sowohl in der Erlössumme (Basisberichtigung) als auch im LBFW (Ausgleich) ausgeglichen. (LBFW ist also für ein Jahr um einen Betrag x höher oder niedriger, je nach dem ob falsch negativ oder falsch positiv geschätzt wurde.</a:t>
            </a:r>
          </a:p>
        </p:txBody>
      </p:sp>
      <p:sp>
        <p:nvSpPr>
          <p:cNvPr id="5" name="Foliennummernplatzhalter 4"/>
          <p:cNvSpPr>
            <a:spLocks noGrp="1"/>
          </p:cNvSpPr>
          <p:nvPr>
            <p:ph type="sldNum" sz="quarter" idx="12"/>
          </p:nvPr>
        </p:nvSpPr>
        <p:spPr/>
        <p:txBody>
          <a:bodyPr/>
          <a:lstStyle/>
          <a:p>
            <a:fld id="{96C42A59-BDC7-4E9F-BE00-B54221B17006}" type="slidenum">
              <a:rPr lang="de-DE" smtClean="0"/>
              <a:t>15</a:t>
            </a:fld>
            <a:endParaRPr lang="de-DE"/>
          </a:p>
        </p:txBody>
      </p:sp>
    </p:spTree>
    <p:extLst>
      <p:ext uri="{BB962C8B-B14F-4D97-AF65-F5344CB8AC3E}">
        <p14:creationId xmlns:p14="http://schemas.microsoft.com/office/powerpoint/2010/main" val="30940546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84652"/>
            <a:ext cx="10515600" cy="1325563"/>
          </a:xfrm>
        </p:spPr>
        <p:txBody>
          <a:bodyPr/>
          <a:lstStyle/>
          <a:p>
            <a:r>
              <a:rPr lang="de-DE" dirty="0"/>
              <a:t>§ 4 (2b) Fixkostendegressionsabschlag</a:t>
            </a:r>
            <a:br>
              <a:rPr lang="de-DE" dirty="0"/>
            </a:br>
            <a:endParaRPr lang="de-DE" dirty="0"/>
          </a:p>
        </p:txBody>
      </p:sp>
      <p:sp>
        <p:nvSpPr>
          <p:cNvPr id="3" name="Inhaltsplatzhalter 2"/>
          <p:cNvSpPr>
            <a:spLocks noGrp="1"/>
          </p:cNvSpPr>
          <p:nvPr>
            <p:ph idx="1"/>
          </p:nvPr>
        </p:nvSpPr>
        <p:spPr>
          <a:xfrm>
            <a:off x="457200" y="1371600"/>
            <a:ext cx="10896600" cy="5185611"/>
          </a:xfrm>
        </p:spPr>
        <p:txBody>
          <a:bodyPr>
            <a:normAutofit lnSpcReduction="10000"/>
          </a:bodyPr>
          <a:lstStyle/>
          <a:p>
            <a:pPr>
              <a:spcAft>
                <a:spcPts val="1200"/>
              </a:spcAft>
            </a:pPr>
            <a:r>
              <a:rPr lang="de-DE" dirty="0">
                <a:solidFill>
                  <a:srgbClr val="FF0000"/>
                </a:solidFill>
              </a:rPr>
              <a:t>Bei </a:t>
            </a:r>
            <a:r>
              <a:rPr lang="de-DE" u="sng" dirty="0">
                <a:solidFill>
                  <a:srgbClr val="FF0000"/>
                </a:solidFill>
              </a:rPr>
              <a:t>vereinbarten</a:t>
            </a:r>
            <a:r>
              <a:rPr lang="de-DE" dirty="0">
                <a:solidFill>
                  <a:srgbClr val="FF0000"/>
                </a:solidFill>
              </a:rPr>
              <a:t> Steigerungen des Erlösbudgets</a:t>
            </a:r>
          </a:p>
          <a:p>
            <a:r>
              <a:rPr lang="de-DE" dirty="0"/>
              <a:t>ab 2017 (löst Mehrleistungsabschlag ab)</a:t>
            </a:r>
          </a:p>
          <a:p>
            <a:r>
              <a:rPr lang="de-DE" dirty="0"/>
              <a:t>Höhe durch Vereinbarung auf Landesebene (mindestens 35%)</a:t>
            </a:r>
          </a:p>
          <a:p>
            <a:r>
              <a:rPr lang="de-DE" dirty="0"/>
              <a:t>auf KH-Ebene höherer Abschlag und längere Laufzeit möglich</a:t>
            </a:r>
          </a:p>
          <a:p>
            <a:r>
              <a:rPr lang="de-DE" dirty="0">
                <a:solidFill>
                  <a:srgbClr val="00B0F0"/>
                </a:solidFill>
              </a:rPr>
              <a:t>(geplant: dauerhaft auf 35% und 3 Jahre festgelegt, keine Abweichungen auf KH-Ebene)</a:t>
            </a:r>
          </a:p>
          <a:p>
            <a:r>
              <a:rPr lang="de-DE" dirty="0"/>
              <a:t>Ausnahmekatalog: Transplantationen, Polytraumen, Verbrennungen, Sachkostenanteil von mehr als 2/3, Landesplanung incl. Zentren,</a:t>
            </a:r>
          </a:p>
          <a:p>
            <a:r>
              <a:rPr lang="de-DE" dirty="0"/>
              <a:t>Nicht wenn „abgesenkte oder gestaffelte DRGs“ (KHG § 17b, Liste GBA)</a:t>
            </a:r>
          </a:p>
          <a:p>
            <a:r>
              <a:rPr lang="de-DE" dirty="0"/>
              <a:t>Hälftiger Abschlag: Liste nicht mengenanfälliger Leistungen (G-BA) und bei Verlagerung von Leistungen/Zusammenlegungen</a:t>
            </a:r>
          </a:p>
        </p:txBody>
      </p:sp>
      <p:sp>
        <p:nvSpPr>
          <p:cNvPr id="5" name="Foliennummernplatzhalter 4"/>
          <p:cNvSpPr>
            <a:spLocks noGrp="1"/>
          </p:cNvSpPr>
          <p:nvPr>
            <p:ph type="sldNum" sz="quarter" idx="12"/>
          </p:nvPr>
        </p:nvSpPr>
        <p:spPr/>
        <p:txBody>
          <a:bodyPr/>
          <a:lstStyle/>
          <a:p>
            <a:fld id="{872488E8-88B4-4261-8FF3-C3BA3F653199}" type="slidenum">
              <a:rPr lang="de-DE" smtClean="0"/>
              <a:t>16</a:t>
            </a:fld>
            <a:endParaRPr lang="de-DE"/>
          </a:p>
        </p:txBody>
      </p:sp>
    </p:spTree>
    <p:extLst>
      <p:ext uri="{BB962C8B-B14F-4D97-AF65-F5344CB8AC3E}">
        <p14:creationId xmlns:p14="http://schemas.microsoft.com/office/powerpoint/2010/main" val="3695798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84652"/>
            <a:ext cx="10515600" cy="1325563"/>
          </a:xfrm>
        </p:spPr>
        <p:txBody>
          <a:bodyPr/>
          <a:lstStyle/>
          <a:p>
            <a:r>
              <a:rPr lang="de-DE" dirty="0"/>
              <a:t>§ 4 (3) Mehr-/Mindererlösausgleiche</a:t>
            </a:r>
          </a:p>
        </p:txBody>
      </p:sp>
      <p:sp>
        <p:nvSpPr>
          <p:cNvPr id="3" name="Inhaltsplatzhalter 2"/>
          <p:cNvSpPr>
            <a:spLocks noGrp="1"/>
          </p:cNvSpPr>
          <p:nvPr>
            <p:ph idx="1"/>
          </p:nvPr>
        </p:nvSpPr>
        <p:spPr/>
        <p:txBody>
          <a:bodyPr>
            <a:normAutofit/>
          </a:bodyPr>
          <a:lstStyle/>
          <a:p>
            <a:r>
              <a:rPr lang="de-DE" dirty="0">
                <a:solidFill>
                  <a:srgbClr val="FF0000"/>
                </a:solidFill>
              </a:rPr>
              <a:t>Bei Steigerung/Absinken des Erlösbudgets und der Erlössumme über/unter Vereinbarung</a:t>
            </a:r>
          </a:p>
          <a:p>
            <a:r>
              <a:rPr lang="de-DE" dirty="0">
                <a:solidFill>
                  <a:srgbClr val="FF0000"/>
                </a:solidFill>
              </a:rPr>
              <a:t>Mindererlöse: </a:t>
            </a:r>
            <a:r>
              <a:rPr lang="de-DE" dirty="0"/>
              <a:t>KH bekommt 20% nachbezahlt (Ausnahme: Arzneimittel: Kein Ausgleich</a:t>
            </a:r>
          </a:p>
          <a:p>
            <a:r>
              <a:rPr lang="de-DE" dirty="0">
                <a:solidFill>
                  <a:srgbClr val="FF0000"/>
                </a:solidFill>
              </a:rPr>
              <a:t>Mehrerlöse: </a:t>
            </a:r>
            <a:r>
              <a:rPr lang="de-DE" dirty="0"/>
              <a:t>KH zahlt 65% zurück (Ausnahme: </a:t>
            </a:r>
            <a:r>
              <a:rPr lang="de-DE" dirty="0">
                <a:solidFill>
                  <a:srgbClr val="FF0000"/>
                </a:solidFill>
              </a:rPr>
              <a:t>Arzneimittel, Schwerverletzte: </a:t>
            </a:r>
            <a:r>
              <a:rPr lang="de-DE" dirty="0"/>
              <a:t>KH zahlt 25% zurück)</a:t>
            </a:r>
          </a:p>
        </p:txBody>
      </p:sp>
      <p:sp>
        <p:nvSpPr>
          <p:cNvPr id="5" name="Foliennummernplatzhalter 4"/>
          <p:cNvSpPr>
            <a:spLocks noGrp="1"/>
          </p:cNvSpPr>
          <p:nvPr>
            <p:ph type="sldNum" sz="quarter" idx="12"/>
          </p:nvPr>
        </p:nvSpPr>
        <p:spPr/>
        <p:txBody>
          <a:bodyPr/>
          <a:lstStyle/>
          <a:p>
            <a:fld id="{872488E8-88B4-4261-8FF3-C3BA3F653199}" type="slidenum">
              <a:rPr lang="de-DE" smtClean="0"/>
              <a:t>17</a:t>
            </a:fld>
            <a:endParaRPr lang="de-DE"/>
          </a:p>
        </p:txBody>
      </p:sp>
    </p:spTree>
    <p:extLst>
      <p:ext uri="{BB962C8B-B14F-4D97-AF65-F5344CB8AC3E}">
        <p14:creationId xmlns:p14="http://schemas.microsoft.com/office/powerpoint/2010/main" val="2836298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el 1"/>
          <p:cNvSpPr>
            <a:spLocks noGrp="1"/>
          </p:cNvSpPr>
          <p:nvPr>
            <p:ph type="title"/>
          </p:nvPr>
        </p:nvSpPr>
        <p:spPr>
          <a:xfrm>
            <a:off x="-20482" y="436984"/>
            <a:ext cx="12192000" cy="917683"/>
          </a:xfrm>
        </p:spPr>
        <p:txBody>
          <a:bodyPr/>
          <a:lstStyle/>
          <a:p>
            <a:pPr algn="ctr"/>
            <a:r>
              <a:rPr lang="de-DE" sz="2400" b="1" dirty="0" smtClean="0">
                <a:latin typeface="Arial" charset="0"/>
                <a:cs typeface="Arial" charset="0"/>
              </a:rPr>
              <a:t/>
            </a:r>
            <a:br>
              <a:rPr lang="de-DE" sz="2400" b="1" dirty="0" smtClean="0">
                <a:latin typeface="Arial" charset="0"/>
                <a:cs typeface="Arial" charset="0"/>
              </a:rPr>
            </a:br>
            <a:r>
              <a:rPr lang="de-DE" sz="3200" b="1" u="sng" dirty="0" smtClean="0">
                <a:latin typeface="Arial" charset="0"/>
                <a:cs typeface="Arial" charset="0"/>
              </a:rPr>
              <a:t>Welche ökonomischen Anreize das DRG-System setzt</a:t>
            </a:r>
            <a:endParaRPr lang="de-DE" sz="3200" b="1" u="sng" dirty="0">
              <a:latin typeface="Arial" charset="0"/>
              <a:cs typeface="Arial" charset="0"/>
            </a:endParaRPr>
          </a:p>
        </p:txBody>
      </p:sp>
      <p:sp>
        <p:nvSpPr>
          <p:cNvPr id="3" name="Inhaltsplatzhalter 2"/>
          <p:cNvSpPr>
            <a:spLocks noGrp="1"/>
          </p:cNvSpPr>
          <p:nvPr>
            <p:ph idx="1"/>
          </p:nvPr>
        </p:nvSpPr>
        <p:spPr>
          <a:xfrm>
            <a:off x="1789219" y="1746347"/>
            <a:ext cx="8804079" cy="4601675"/>
          </a:xfrm>
        </p:spPr>
        <p:txBody>
          <a:bodyPr rtlCol="0">
            <a:normAutofit/>
          </a:bodyPr>
          <a:lstStyle/>
          <a:p>
            <a:pPr marL="0" indent="0" fontAlgn="auto">
              <a:spcAft>
                <a:spcPts val="0"/>
              </a:spcAft>
              <a:buFont typeface="Arial" panose="020B0604020202020204" pitchFamily="34" charset="0"/>
              <a:buNone/>
              <a:defRPr/>
            </a:pPr>
            <a:endParaRPr lang="de-DE" sz="1600" b="1" dirty="0">
              <a:effectLst>
                <a:glow rad="101600">
                  <a:schemeClr val="accent1">
                    <a:satMod val="175000"/>
                    <a:alpha val="40000"/>
                  </a:schemeClr>
                </a:glow>
              </a:effectLst>
              <a:ea typeface="+mn-ea"/>
              <a:cs typeface="+mn-cs"/>
            </a:endParaRPr>
          </a:p>
          <a:p>
            <a:pPr marL="0" indent="0" algn="ctr" fontAlgn="auto">
              <a:spcAft>
                <a:spcPts val="0"/>
              </a:spcAft>
              <a:buFont typeface="Arial" panose="020B0604020202020204" pitchFamily="34" charset="0"/>
              <a:buNone/>
              <a:defRPr/>
            </a:pPr>
            <a:r>
              <a:rPr lang="de-DE" b="1" dirty="0">
                <a:effectLst>
                  <a:glow>
                    <a:schemeClr val="accent1">
                      <a:satMod val="175000"/>
                    </a:schemeClr>
                  </a:glow>
                </a:effectLst>
                <a:ea typeface="+mn-ea"/>
                <a:cs typeface="+mn-cs"/>
              </a:rPr>
              <a:t>    DRG-</a:t>
            </a:r>
            <a:r>
              <a:rPr lang="de-DE" b="1" dirty="0" smtClean="0">
                <a:effectLst>
                  <a:glow>
                    <a:schemeClr val="accent1">
                      <a:satMod val="175000"/>
                    </a:schemeClr>
                  </a:glow>
                </a:effectLst>
                <a:ea typeface="+mn-ea"/>
                <a:cs typeface="+mn-cs"/>
              </a:rPr>
              <a:t>Erlöse  </a:t>
            </a:r>
            <a:r>
              <a:rPr lang="de-DE" b="1" i="1" dirty="0" smtClean="0">
                <a:effectLst>
                  <a:glow>
                    <a:schemeClr val="accent1">
                      <a:satMod val="175000"/>
                    </a:schemeClr>
                  </a:glow>
                </a:effectLst>
                <a:ea typeface="+mn-ea"/>
                <a:cs typeface="+mn-cs"/>
              </a:rPr>
              <a:t>minus</a:t>
            </a:r>
            <a:r>
              <a:rPr lang="de-DE" b="1" dirty="0" smtClean="0">
                <a:effectLst>
                  <a:glow>
                    <a:schemeClr val="accent1">
                      <a:satMod val="175000"/>
                    </a:schemeClr>
                  </a:glow>
                </a:effectLst>
                <a:ea typeface="+mn-ea"/>
                <a:cs typeface="+mn-cs"/>
              </a:rPr>
              <a:t>  </a:t>
            </a:r>
            <a:r>
              <a:rPr lang="de-DE" b="1" dirty="0">
                <a:effectLst>
                  <a:glow>
                    <a:schemeClr val="accent1">
                      <a:satMod val="175000"/>
                    </a:schemeClr>
                  </a:glow>
                </a:effectLst>
                <a:ea typeface="+mn-ea"/>
                <a:cs typeface="+mn-cs"/>
              </a:rPr>
              <a:t>Kosten    =    </a:t>
            </a:r>
            <a:r>
              <a:rPr lang="de-DE" b="1" dirty="0" smtClean="0">
                <a:effectLst>
                  <a:glow>
                    <a:schemeClr val="accent1">
                      <a:satMod val="175000"/>
                    </a:schemeClr>
                  </a:glow>
                </a:effectLst>
                <a:ea typeface="+mn-ea"/>
                <a:cs typeface="+mn-cs"/>
              </a:rPr>
              <a:t>Gewinn</a:t>
            </a:r>
            <a:r>
              <a:rPr lang="de-DE" sz="1600" b="1" dirty="0">
                <a:ea typeface="+mn-ea"/>
                <a:cs typeface="+mn-cs"/>
              </a:rPr>
              <a:t>	</a:t>
            </a:r>
          </a:p>
          <a:p>
            <a:pPr marL="0" indent="0" fontAlgn="auto">
              <a:spcAft>
                <a:spcPts val="0"/>
              </a:spcAft>
              <a:buFont typeface="Arial" panose="020B0604020202020204" pitchFamily="34" charset="0"/>
              <a:buNone/>
              <a:defRPr/>
            </a:pPr>
            <a:endParaRPr lang="de-DE" sz="1600" b="1" dirty="0">
              <a:ea typeface="+mn-ea"/>
              <a:cs typeface="+mn-cs"/>
            </a:endParaRPr>
          </a:p>
          <a:p>
            <a:pPr marL="0" indent="0" fontAlgn="auto">
              <a:spcAft>
                <a:spcPts val="0"/>
              </a:spcAft>
              <a:buFont typeface="Arial" panose="020B0604020202020204" pitchFamily="34" charset="0"/>
              <a:buNone/>
              <a:defRPr/>
            </a:pPr>
            <a:endParaRPr lang="de-DE" sz="1600" b="1" dirty="0">
              <a:ea typeface="+mn-ea"/>
              <a:cs typeface="+mn-cs"/>
            </a:endParaRPr>
          </a:p>
          <a:p>
            <a:pPr marL="0" indent="0" fontAlgn="auto">
              <a:spcAft>
                <a:spcPts val="0"/>
              </a:spcAft>
              <a:buFont typeface="Arial" panose="020B0604020202020204" pitchFamily="34" charset="0"/>
              <a:buNone/>
              <a:defRPr/>
            </a:pPr>
            <a:endParaRPr lang="de-DE" sz="1600" b="1" dirty="0">
              <a:ea typeface="+mn-ea"/>
              <a:cs typeface="+mn-cs"/>
            </a:endParaRPr>
          </a:p>
          <a:p>
            <a:pPr marL="0" indent="0" fontAlgn="auto">
              <a:spcAft>
                <a:spcPts val="0"/>
              </a:spcAft>
              <a:buFont typeface="Arial" panose="020B0604020202020204" pitchFamily="34" charset="0"/>
              <a:buNone/>
              <a:defRPr/>
            </a:pPr>
            <a:endParaRPr lang="de-DE" sz="1200" b="1" dirty="0">
              <a:ea typeface="+mn-ea"/>
              <a:cs typeface="+mn-cs"/>
            </a:endParaRPr>
          </a:p>
          <a:p>
            <a:pPr marL="0" indent="0" fontAlgn="auto">
              <a:spcAft>
                <a:spcPts val="0"/>
              </a:spcAft>
              <a:buFont typeface="Arial" panose="020B0604020202020204" pitchFamily="34" charset="0"/>
              <a:buNone/>
              <a:defRPr/>
            </a:pPr>
            <a:r>
              <a:rPr lang="de-DE" sz="2400" b="1" dirty="0">
                <a:ea typeface="+mn-ea"/>
                <a:cs typeface="+mn-cs"/>
              </a:rPr>
              <a:t>			</a:t>
            </a:r>
            <a:endParaRPr lang="de-DE" b="1" dirty="0">
              <a:ea typeface="+mn-ea"/>
              <a:cs typeface="+mn-cs"/>
            </a:endParaRPr>
          </a:p>
          <a:p>
            <a:pPr marL="0" indent="0" fontAlgn="auto">
              <a:spcAft>
                <a:spcPts val="0"/>
              </a:spcAft>
              <a:buFont typeface="Arial" panose="020B0604020202020204" pitchFamily="34" charset="0"/>
              <a:buNone/>
              <a:defRPr/>
            </a:pPr>
            <a:r>
              <a:rPr lang="de-DE" sz="1600" b="1" dirty="0">
                <a:ea typeface="+mn-ea"/>
                <a:cs typeface="+mn-cs"/>
              </a:rPr>
              <a:t>  </a:t>
            </a:r>
            <a:r>
              <a:rPr lang="de-DE" sz="1600" b="1" dirty="0" smtClean="0">
                <a:ea typeface="+mn-ea"/>
                <a:cs typeface="+mn-cs"/>
              </a:rPr>
              <a:t>    </a:t>
            </a:r>
            <a:r>
              <a:rPr lang="de-DE" b="1" dirty="0" smtClean="0">
                <a:ea typeface="+mn-ea"/>
                <a:cs typeface="+mn-cs"/>
              </a:rPr>
              <a:t>Zahl lukrativer Fälle </a:t>
            </a:r>
            <a:r>
              <a:rPr lang="de-DE" b="1" dirty="0" smtClean="0">
                <a:latin typeface="Wingdings"/>
                <a:ea typeface="Wingdings"/>
                <a:cs typeface="Wingdings"/>
                <a:sym typeface="Wingdings"/>
              </a:rPr>
              <a:t></a:t>
            </a:r>
            <a:r>
              <a:rPr lang="de-DE" b="1" dirty="0" smtClean="0">
                <a:ea typeface="+mn-ea"/>
                <a:cs typeface="+mn-cs"/>
              </a:rPr>
              <a:t> </a:t>
            </a:r>
            <a:r>
              <a:rPr lang="de-DE" b="1" dirty="0">
                <a:ea typeface="+mn-ea"/>
                <a:cs typeface="+mn-cs"/>
              </a:rPr>
              <a:t>		 </a:t>
            </a:r>
            <a:r>
              <a:rPr lang="de-DE" b="1" dirty="0" smtClean="0">
                <a:ea typeface="+mn-ea"/>
                <a:cs typeface="+mn-cs"/>
              </a:rPr>
              <a:t>    Zahl </a:t>
            </a:r>
            <a:r>
              <a:rPr lang="de-DE" b="1" dirty="0">
                <a:ea typeface="+mn-ea"/>
                <a:cs typeface="+mn-cs"/>
              </a:rPr>
              <a:t>defizitärer Fälle  </a:t>
            </a:r>
            <a:r>
              <a:rPr lang="de-DE" b="1" dirty="0" smtClean="0">
                <a:latin typeface="Wingdings"/>
                <a:ea typeface="Wingdings"/>
                <a:cs typeface="Wingdings"/>
                <a:sym typeface="Wingdings"/>
              </a:rPr>
              <a:t></a:t>
            </a:r>
            <a:endParaRPr lang="de-DE" b="1" dirty="0">
              <a:latin typeface="Wingdings"/>
              <a:ea typeface="Wingdings"/>
              <a:cs typeface="Wingdings"/>
              <a:sym typeface="Wingdings"/>
            </a:endParaRPr>
          </a:p>
          <a:p>
            <a:pPr marL="0" indent="0" fontAlgn="auto">
              <a:spcAft>
                <a:spcPts val="0"/>
              </a:spcAft>
              <a:buFont typeface="Arial" panose="020B0604020202020204" pitchFamily="34" charset="0"/>
              <a:buNone/>
              <a:defRPr/>
            </a:pPr>
            <a:r>
              <a:rPr lang="de-DE" b="1" dirty="0">
                <a:ea typeface="+mn-ea"/>
                <a:cs typeface="+mn-cs"/>
              </a:rPr>
              <a:t> </a:t>
            </a:r>
            <a:r>
              <a:rPr lang="de-DE" b="1" dirty="0" smtClean="0">
                <a:ea typeface="+mn-ea"/>
                <a:cs typeface="+mn-cs"/>
              </a:rPr>
              <a:t>   </a:t>
            </a:r>
            <a:r>
              <a:rPr lang="de-DE" b="1" dirty="0">
                <a:ea typeface="+mn-ea"/>
                <a:cs typeface="+mn-cs"/>
              </a:rPr>
              <a:t>Operationen </a:t>
            </a:r>
            <a:r>
              <a:rPr lang="de-DE" b="1" dirty="0">
                <a:latin typeface="Wingdings"/>
                <a:ea typeface="Wingdings"/>
                <a:cs typeface="Wingdings"/>
                <a:sym typeface="Wingdings"/>
              </a:rPr>
              <a:t></a:t>
            </a:r>
            <a:r>
              <a:rPr lang="de-DE" b="1" dirty="0">
                <a:ea typeface="+mn-ea"/>
                <a:cs typeface="+mn-cs"/>
              </a:rPr>
              <a:t>			</a:t>
            </a:r>
            <a:r>
              <a:rPr lang="de-DE" b="1" dirty="0" smtClean="0">
                <a:ea typeface="+mn-ea"/>
                <a:cs typeface="+mn-cs"/>
              </a:rPr>
              <a:t>     Behandlungskosten   </a:t>
            </a:r>
            <a:r>
              <a:rPr lang="de-DE" b="1" dirty="0" smtClean="0">
                <a:latin typeface="Wingdings"/>
                <a:ea typeface="Wingdings"/>
                <a:cs typeface="Wingdings"/>
                <a:sym typeface="Wingdings"/>
              </a:rPr>
              <a:t></a:t>
            </a:r>
            <a:endParaRPr lang="de-DE" b="1" dirty="0">
              <a:latin typeface="Wingdings"/>
              <a:ea typeface="Wingdings"/>
              <a:cs typeface="Wingdings"/>
              <a:sym typeface="Wingdings"/>
            </a:endParaRPr>
          </a:p>
          <a:p>
            <a:pPr marL="0" indent="0" fontAlgn="auto">
              <a:spcAft>
                <a:spcPts val="0"/>
              </a:spcAft>
              <a:buFont typeface="Arial" panose="020B0604020202020204" pitchFamily="34" charset="0"/>
              <a:buNone/>
              <a:defRPr/>
            </a:pPr>
            <a:r>
              <a:rPr lang="de-DE" b="1" dirty="0">
                <a:latin typeface="Wingdings"/>
                <a:ea typeface="Wingdings"/>
                <a:cs typeface="Wingdings"/>
                <a:sym typeface="Wingdings"/>
              </a:rPr>
              <a:t> </a:t>
            </a:r>
            <a:r>
              <a:rPr lang="de-DE" b="1" dirty="0" smtClean="0">
                <a:ea typeface="+mn-ea"/>
                <a:cs typeface="+mn-cs"/>
              </a:rPr>
              <a:t>Prozeduren </a:t>
            </a:r>
            <a:r>
              <a:rPr lang="de-DE" b="1" dirty="0" smtClean="0">
                <a:latin typeface="Wingdings"/>
                <a:ea typeface="Wingdings"/>
                <a:cs typeface="Wingdings"/>
                <a:sym typeface="Wingdings"/>
              </a:rPr>
              <a:t></a:t>
            </a:r>
            <a:r>
              <a:rPr lang="de-DE" b="1" dirty="0" smtClean="0">
                <a:ea typeface="+mn-ea"/>
                <a:cs typeface="+mn-cs"/>
                <a:sym typeface="Wingdings"/>
              </a:rPr>
              <a:t>		</a:t>
            </a:r>
            <a:r>
              <a:rPr lang="de-DE" b="1" dirty="0" smtClean="0">
                <a:effectLst>
                  <a:glow rad="101600">
                    <a:schemeClr val="accent1">
                      <a:satMod val="175000"/>
                      <a:alpha val="40000"/>
                    </a:schemeClr>
                  </a:glow>
                </a:effectLst>
                <a:ea typeface="+mn-ea"/>
                <a:cs typeface="+mn-cs"/>
              </a:rPr>
              <a:t>		 </a:t>
            </a:r>
            <a:r>
              <a:rPr lang="de-DE" dirty="0" smtClean="0">
                <a:ea typeface="+mn-ea"/>
                <a:cs typeface="+mn-cs"/>
              </a:rPr>
              <a:t>						</a:t>
            </a:r>
            <a:endParaRPr lang="de-DE" dirty="0">
              <a:ea typeface="+mn-ea"/>
              <a:cs typeface="+mn-cs"/>
            </a:endParaRPr>
          </a:p>
        </p:txBody>
      </p:sp>
      <p:sp>
        <p:nvSpPr>
          <p:cNvPr id="6" name="Pfeil nach unten 5"/>
          <p:cNvSpPr/>
          <p:nvPr/>
        </p:nvSpPr>
        <p:spPr>
          <a:xfrm>
            <a:off x="4540127" y="3269405"/>
            <a:ext cx="3168650" cy="690563"/>
          </a:xfrm>
          <a:prstGeom prst="downArrow">
            <a:avLst>
              <a:gd name="adj1" fmla="val 50000"/>
              <a:gd name="adj2" fmla="val 52190"/>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220" name="Textfeld 6"/>
          <p:cNvSpPr txBox="1">
            <a:spLocks noChangeArrowheads="1"/>
          </p:cNvSpPr>
          <p:nvPr/>
        </p:nvSpPr>
        <p:spPr bwMode="auto">
          <a:xfrm>
            <a:off x="9652000" y="10604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de-DE"/>
          </a:p>
        </p:txBody>
      </p:sp>
      <p:pic>
        <p:nvPicPr>
          <p:cNvPr id="7" name="Picture 2" descr="D:\Nadja\Dropbox\Bündnis Krankenhaus statt Fabrik\Logo - Layout - Homepage\KsF_logo.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608457" y="5837601"/>
            <a:ext cx="2356197" cy="8099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67120" y="283177"/>
            <a:ext cx="8993237" cy="1325563"/>
          </a:xfrm>
        </p:spPr>
        <p:txBody>
          <a:bodyPr/>
          <a:lstStyle/>
          <a:p>
            <a:r>
              <a:rPr lang="de-DE" sz="2800" b="1" u="sng" dirty="0" smtClean="0">
                <a:cs typeface="Arial"/>
              </a:rPr>
              <a:t>Anstieg </a:t>
            </a:r>
            <a:r>
              <a:rPr lang="de-DE" sz="2800" b="1" u="sng" dirty="0">
                <a:cs typeface="Arial"/>
              </a:rPr>
              <a:t>von </a:t>
            </a:r>
            <a:r>
              <a:rPr lang="de-DE" sz="2800" b="1" u="sng" dirty="0" smtClean="0">
                <a:cs typeface="Arial"/>
              </a:rPr>
              <a:t>Krankenhausbehandlungen in D</a:t>
            </a:r>
            <a:r>
              <a:rPr lang="de-DE" sz="2800" b="1" dirty="0" smtClean="0">
                <a:cs typeface="Arial"/>
              </a:rPr>
              <a:t/>
            </a:r>
            <a:br>
              <a:rPr lang="de-DE" sz="2800" b="1" dirty="0" smtClean="0">
                <a:cs typeface="Arial"/>
              </a:rPr>
            </a:br>
            <a:r>
              <a:rPr lang="de-DE" sz="2800" b="1" dirty="0">
                <a:latin typeface="Arial"/>
                <a:cs typeface="Arial"/>
              </a:rPr>
              <a:t/>
            </a:r>
            <a:br>
              <a:rPr lang="de-DE" sz="2800" b="1" dirty="0">
                <a:latin typeface="Arial"/>
                <a:cs typeface="Arial"/>
              </a:rPr>
            </a:br>
            <a:r>
              <a:rPr lang="de-DE" sz="1600" b="1" dirty="0">
                <a:cs typeface="Arial"/>
              </a:rPr>
              <a:t>Anzahl der Krankenhausfälle pro 1000 Einwohner in ausgewählten OECD-Ländern</a:t>
            </a:r>
          </a:p>
        </p:txBody>
      </p:sp>
      <p:pic>
        <p:nvPicPr>
          <p:cNvPr id="5" name="Inhaltsplatzhalter 4"/>
          <p:cNvPicPr>
            <a:picLocks noGrp="1" noChangeAspect="1"/>
          </p:cNvPicPr>
          <p:nvPr>
            <p:ph idx="1"/>
          </p:nvPr>
        </p:nvPicPr>
        <p:blipFill rotWithShape="1">
          <a:blip r:embed="rId2"/>
          <a:srcRect t="5871"/>
          <a:stretch/>
        </p:blipFill>
        <p:spPr>
          <a:xfrm>
            <a:off x="2258896" y="1531090"/>
            <a:ext cx="7674208" cy="4847922"/>
          </a:xfrm>
        </p:spPr>
      </p:pic>
      <p:sp>
        <p:nvSpPr>
          <p:cNvPr id="3" name="Foliennummernplatzhalter 2"/>
          <p:cNvSpPr>
            <a:spLocks noGrp="1"/>
          </p:cNvSpPr>
          <p:nvPr>
            <p:ph type="sldNum" sz="quarter" idx="12"/>
          </p:nvPr>
        </p:nvSpPr>
        <p:spPr/>
        <p:txBody>
          <a:bodyPr/>
          <a:lstStyle/>
          <a:p>
            <a:fld id="{B0DC4106-D9F5-4DCC-B15D-428545D275B1}" type="slidenum">
              <a:rPr lang="de-DE" smtClean="0"/>
              <a:pPr/>
              <a:t>19</a:t>
            </a:fld>
            <a:endParaRPr lang="de-DE"/>
          </a:p>
        </p:txBody>
      </p:sp>
    </p:spTree>
    <p:extLst>
      <p:ext uri="{BB962C8B-B14F-4D97-AF65-F5344CB8AC3E}">
        <p14:creationId xmlns:p14="http://schemas.microsoft.com/office/powerpoint/2010/main" val="3769633006"/>
      </p:ext>
    </p:extLst>
  </p:cSld>
  <p:clrMapOvr>
    <a:masterClrMapping/>
  </p:clrMapOvr>
  <p:transition xmlns:p14="http://schemas.microsoft.com/office/powerpoint/2010/mai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400" b="1" dirty="0"/>
              <a:t>Grundprinzipien der KV-Finanzierung</a:t>
            </a:r>
          </a:p>
        </p:txBody>
      </p:sp>
      <p:sp>
        <p:nvSpPr>
          <p:cNvPr id="3" name="Inhaltsplatzhalter 2"/>
          <p:cNvSpPr>
            <a:spLocks noGrp="1"/>
          </p:cNvSpPr>
          <p:nvPr>
            <p:ph idx="1"/>
          </p:nvPr>
        </p:nvSpPr>
        <p:spPr>
          <a:xfrm>
            <a:off x="1981200" y="2060849"/>
            <a:ext cx="8229600" cy="4525963"/>
          </a:xfrm>
        </p:spPr>
        <p:txBody>
          <a:bodyPr/>
          <a:lstStyle/>
          <a:p>
            <a:r>
              <a:rPr lang="de-DE" dirty="0"/>
              <a:t>Solidarität (reich für arm, gesund für krank)</a:t>
            </a:r>
          </a:p>
          <a:p>
            <a:r>
              <a:rPr lang="de-DE" dirty="0"/>
              <a:t>Parität</a:t>
            </a:r>
          </a:p>
          <a:p>
            <a:r>
              <a:rPr lang="de-DE" dirty="0"/>
              <a:t>Sachleistungsprinzip</a:t>
            </a:r>
          </a:p>
          <a:p>
            <a:r>
              <a:rPr lang="de-DE" dirty="0"/>
              <a:t>Kontrahierungszwang</a:t>
            </a:r>
          </a:p>
          <a:p>
            <a:r>
              <a:rPr lang="de-DE" dirty="0"/>
              <a:t>Umlageverfahren (keine Kapitaldeckung)</a:t>
            </a:r>
          </a:p>
        </p:txBody>
      </p:sp>
      <p:sp>
        <p:nvSpPr>
          <p:cNvPr id="7" name="Foliennummernplatzhalter 6"/>
          <p:cNvSpPr>
            <a:spLocks noGrp="1"/>
          </p:cNvSpPr>
          <p:nvPr>
            <p:ph type="sldNum" sz="quarter" idx="12"/>
          </p:nvPr>
        </p:nvSpPr>
        <p:spPr/>
        <p:txBody>
          <a:bodyPr/>
          <a:lstStyle/>
          <a:p>
            <a:fld id="{546DDF0D-D717-4A73-98FF-8F51B416B2DB}" type="slidenum">
              <a:rPr lang="de-DE" smtClean="0"/>
              <a:t>2</a:t>
            </a:fld>
            <a:endParaRPr lang="de-DE"/>
          </a:p>
        </p:txBody>
      </p:sp>
    </p:spTree>
    <p:extLst>
      <p:ext uri="{BB962C8B-B14F-4D97-AF65-F5344CB8AC3E}">
        <p14:creationId xmlns:p14="http://schemas.microsoft.com/office/powerpoint/2010/main" val="3004015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latin typeface="Arial" panose="020B0604020202020204" pitchFamily="34" charset="0"/>
                <a:cs typeface="Arial" panose="020B0604020202020204" pitchFamily="34" charset="0"/>
              </a:rPr>
              <a:t>Länderv</a:t>
            </a:r>
            <a:r>
              <a:rPr lang="de-DE" b="1" dirty="0">
                <a:solidFill>
                  <a:schemeClr val="tx1"/>
                </a:solidFill>
                <a:latin typeface="Arial" panose="020B0604020202020204" pitchFamily="34" charset="0"/>
                <a:cs typeface="Arial" panose="020B0604020202020204" pitchFamily="34" charset="0"/>
              </a:rPr>
              <a:t>ergleich der Behandlungsfälle</a:t>
            </a:r>
          </a:p>
        </p:txBody>
      </p:sp>
      <p:pic>
        <p:nvPicPr>
          <p:cNvPr id="5" name="Inhaltsplatzhalter 4"/>
          <p:cNvPicPr>
            <a:picLocks noGrp="1" noChangeAspect="1"/>
          </p:cNvPicPr>
          <p:nvPr>
            <p:ph idx="1"/>
          </p:nvPr>
        </p:nvPicPr>
        <p:blipFill rotWithShape="1">
          <a:blip r:embed="rId3" cstate="print"/>
          <a:stretch/>
        </p:blipFill>
        <p:spPr>
          <a:xfrm>
            <a:off x="2109621" y="1332651"/>
            <a:ext cx="8396534" cy="5103113"/>
          </a:xfrm>
          <a:solidFill>
            <a:schemeClr val="bg1">
              <a:alpha val="90000"/>
            </a:schemeClr>
          </a:solidFill>
        </p:spPr>
      </p:pic>
      <p:sp>
        <p:nvSpPr>
          <p:cNvPr id="6" name="Pfeil nach rechts 5"/>
          <p:cNvSpPr/>
          <p:nvPr/>
        </p:nvSpPr>
        <p:spPr>
          <a:xfrm>
            <a:off x="1552913" y="3501599"/>
            <a:ext cx="556708" cy="2909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a:solidFill>
                <a:prstClr val="white"/>
              </a:solidFill>
              <a:latin typeface="Calibri"/>
            </a:endParaRPr>
          </a:p>
        </p:txBody>
      </p:sp>
      <p:sp>
        <p:nvSpPr>
          <p:cNvPr id="7" name="Pfeil nach rechts 6"/>
          <p:cNvSpPr/>
          <p:nvPr/>
        </p:nvSpPr>
        <p:spPr>
          <a:xfrm>
            <a:off x="1483325" y="2464482"/>
            <a:ext cx="556708" cy="2909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a:solidFill>
                <a:prstClr val="white"/>
              </a:solidFill>
              <a:latin typeface="Calibri"/>
            </a:endParaRPr>
          </a:p>
        </p:txBody>
      </p:sp>
      <p:sp>
        <p:nvSpPr>
          <p:cNvPr id="9" name="Pfeil nach rechts 8"/>
          <p:cNvSpPr/>
          <p:nvPr/>
        </p:nvSpPr>
        <p:spPr>
          <a:xfrm>
            <a:off x="1483325" y="5533934"/>
            <a:ext cx="556708" cy="2909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a:solidFill>
                <a:prstClr val="white"/>
              </a:solidFill>
              <a:latin typeface="Calibri"/>
            </a:endParaRPr>
          </a:p>
        </p:txBody>
      </p:sp>
      <p:sp>
        <p:nvSpPr>
          <p:cNvPr id="3" name="Foliennummernplatzhalter 2"/>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20</a:t>
            </a:fld>
            <a:endParaRPr lang="de-DE">
              <a:solidFill>
                <a:prstClr val="black">
                  <a:tint val="75000"/>
                </a:prstClr>
              </a:solidFill>
              <a:latin typeface="Calibri"/>
            </a:endParaRPr>
          </a:p>
        </p:txBody>
      </p:sp>
      <p:sp>
        <p:nvSpPr>
          <p:cNvPr id="8" name="Ellipse 7"/>
          <p:cNvSpPr/>
          <p:nvPr/>
        </p:nvSpPr>
        <p:spPr>
          <a:xfrm>
            <a:off x="7985256" y="2427399"/>
            <a:ext cx="952500" cy="4474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a:solidFill>
                <a:prstClr val="white"/>
              </a:solidFill>
              <a:latin typeface="Calibri"/>
            </a:endParaRPr>
          </a:p>
        </p:txBody>
      </p:sp>
      <p:sp>
        <p:nvSpPr>
          <p:cNvPr id="10" name="Ellipse 9"/>
          <p:cNvSpPr/>
          <p:nvPr/>
        </p:nvSpPr>
        <p:spPr>
          <a:xfrm>
            <a:off x="7985256" y="3493533"/>
            <a:ext cx="952500" cy="3835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a:solidFill>
                <a:prstClr val="white"/>
              </a:solidFill>
              <a:latin typeface="Calibri"/>
            </a:endParaRPr>
          </a:p>
        </p:txBody>
      </p:sp>
      <p:sp>
        <p:nvSpPr>
          <p:cNvPr id="11" name="Ellipse 10"/>
          <p:cNvSpPr/>
          <p:nvPr/>
        </p:nvSpPr>
        <p:spPr>
          <a:xfrm>
            <a:off x="7985256" y="5370976"/>
            <a:ext cx="952500" cy="6168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a:solidFill>
                <a:prstClr val="white"/>
              </a:solidFill>
              <a:latin typeface="Calibri"/>
            </a:endParaRPr>
          </a:p>
        </p:txBody>
      </p:sp>
      <p:sp>
        <p:nvSpPr>
          <p:cNvPr id="12" name="Ellipse 11"/>
          <p:cNvSpPr/>
          <p:nvPr/>
        </p:nvSpPr>
        <p:spPr>
          <a:xfrm>
            <a:off x="7985256" y="4090458"/>
            <a:ext cx="1002800" cy="4053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dirty="0">
              <a:solidFill>
                <a:prstClr val="white"/>
              </a:solidFill>
              <a:latin typeface="Calibri"/>
            </a:endParaRPr>
          </a:p>
        </p:txBody>
      </p:sp>
      <p:sp>
        <p:nvSpPr>
          <p:cNvPr id="13" name="Pfeil nach rechts 5"/>
          <p:cNvSpPr/>
          <p:nvPr/>
        </p:nvSpPr>
        <p:spPr>
          <a:xfrm>
            <a:off x="1552913" y="4150149"/>
            <a:ext cx="556708" cy="2909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a:solidFill>
                <a:prstClr val="white"/>
              </a:solidFill>
              <a:latin typeface="Calibri"/>
            </a:endParaRPr>
          </a:p>
        </p:txBody>
      </p:sp>
    </p:spTree>
    <p:extLst>
      <p:ext uri="{BB962C8B-B14F-4D97-AF65-F5344CB8AC3E}">
        <p14:creationId xmlns:p14="http://schemas.microsoft.com/office/powerpoint/2010/main" val="38153527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r>
              <a:rPr lang="de-DE" dirty="0"/>
              <a:t>         </a:t>
            </a:r>
            <a:fld id="{252AF656-F593-496C-8BC4-F34B23596D84}" type="slidenum">
              <a:rPr lang="de-DE" smtClean="0"/>
              <a:pPr/>
              <a:t>21</a:t>
            </a:fld>
            <a:endParaRPr lang="de-DE" dirty="0"/>
          </a:p>
        </p:txBody>
      </p:sp>
      <p:sp>
        <p:nvSpPr>
          <p:cNvPr id="2" name="Titel 1"/>
          <p:cNvSpPr>
            <a:spLocks noGrp="1"/>
          </p:cNvSpPr>
          <p:nvPr>
            <p:ph type="title" idx="4294967295"/>
          </p:nvPr>
        </p:nvSpPr>
        <p:spPr>
          <a:xfrm>
            <a:off x="862301" y="-73655"/>
            <a:ext cx="10514153" cy="1030933"/>
          </a:xfrm>
        </p:spPr>
        <p:txBody>
          <a:bodyPr>
            <a:normAutofit fontScale="90000"/>
          </a:bodyPr>
          <a:lstStyle/>
          <a:p>
            <a:r>
              <a:rPr lang="de-DE" dirty="0" smtClean="0"/>
              <a:t>Betreuungsschlüssel </a:t>
            </a:r>
            <a:r>
              <a:rPr lang="de-DE" b="1" dirty="0" smtClean="0">
                <a:solidFill>
                  <a:srgbClr val="FFFFFF"/>
                </a:solidFill>
              </a:rPr>
              <a:t> Patienten pro Pflegekraft</a:t>
            </a:r>
            <a:endParaRPr lang="de-DE" b="1" dirty="0">
              <a:solidFill>
                <a:srgbClr val="FFFFFF"/>
              </a:solidFill>
            </a:endParaRPr>
          </a:p>
        </p:txBody>
      </p:sp>
      <p:graphicFrame>
        <p:nvGraphicFramePr>
          <p:cNvPr id="7" name="Inhaltsplatzhalter 6"/>
          <p:cNvGraphicFramePr>
            <a:graphicFrameLocks noGrp="1"/>
          </p:cNvGraphicFramePr>
          <p:nvPr>
            <p:ph idx="4294967295"/>
            <p:extLst>
              <p:ext uri="{D42A27DB-BD31-4B8C-83A1-F6EECF244321}">
                <p14:modId xmlns:p14="http://schemas.microsoft.com/office/powerpoint/2010/main" val="3868457057"/>
              </p:ext>
            </p:extLst>
          </p:nvPr>
        </p:nvGraphicFramePr>
        <p:xfrm>
          <a:off x="0" y="632094"/>
          <a:ext cx="8666166" cy="565140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feld 2"/>
          <p:cNvSpPr txBox="1"/>
          <p:nvPr/>
        </p:nvSpPr>
        <p:spPr>
          <a:xfrm>
            <a:off x="9728729" y="3649511"/>
            <a:ext cx="2432196" cy="1200329"/>
          </a:xfrm>
          <a:prstGeom prst="rect">
            <a:avLst/>
          </a:prstGeom>
          <a:noFill/>
        </p:spPr>
        <p:txBody>
          <a:bodyPr wrap="square" rtlCol="0">
            <a:spAutoFit/>
          </a:bodyPr>
          <a:lstStyle/>
          <a:p>
            <a:r>
              <a:rPr lang="en-US" sz="1200" b="1" i="1" dirty="0" err="1"/>
              <a:t>Quelle</a:t>
            </a:r>
            <a:r>
              <a:rPr lang="en-US" sz="1200" b="1" i="1" dirty="0"/>
              <a:t>: “Patient safety, satisfaction, and quality of hospital care: cross sectional surveys of nurses and patients in 12 countries in Europe and the United States”</a:t>
            </a:r>
            <a:br>
              <a:rPr lang="en-US" sz="1200" b="1" i="1" dirty="0"/>
            </a:br>
            <a:r>
              <a:rPr lang="en-US" sz="1200" b="1" i="1" dirty="0"/>
              <a:t>BMJ 2012;344:e1717</a:t>
            </a:r>
            <a:endParaRPr lang="de-DE" sz="1200" b="1" i="1" dirty="0"/>
          </a:p>
        </p:txBody>
      </p:sp>
      <p:graphicFrame>
        <p:nvGraphicFramePr>
          <p:cNvPr id="8" name="Diagramm 7"/>
          <p:cNvGraphicFramePr>
            <a:graphicFrameLocks/>
          </p:cNvGraphicFramePr>
          <p:nvPr>
            <p:extLst>
              <p:ext uri="{D42A27DB-BD31-4B8C-83A1-F6EECF244321}">
                <p14:modId xmlns:p14="http://schemas.microsoft.com/office/powerpoint/2010/main" val="1539012373"/>
              </p:ext>
            </p:extLst>
          </p:nvPr>
        </p:nvGraphicFramePr>
        <p:xfrm>
          <a:off x="1437693" y="971108"/>
          <a:ext cx="7836367" cy="47350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m 8">
            <a:extLst>
              <a:ext uri="{FF2B5EF4-FFF2-40B4-BE49-F238E27FC236}">
                <a16:creationId xmlns=""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081547776"/>
              </p:ext>
            </p:extLst>
          </p:nvPr>
        </p:nvGraphicFramePr>
        <p:xfrm>
          <a:off x="1062562" y="1383531"/>
          <a:ext cx="8586627" cy="4958379"/>
        </p:xfrm>
        <a:graphic>
          <a:graphicData uri="http://schemas.openxmlformats.org/drawingml/2006/chart">
            <c:chart xmlns:c="http://schemas.openxmlformats.org/drawingml/2006/chart" xmlns:r="http://schemas.openxmlformats.org/officeDocument/2006/relationships" r:id="rId5"/>
          </a:graphicData>
        </a:graphic>
      </p:graphicFrame>
      <p:pic>
        <p:nvPicPr>
          <p:cNvPr id="11" name="Picture 2" descr="D:\Nadja\Dropbox\Bündnis Krankenhaus statt Fabrik\Logo - Layout - Homepage\KsF_logo.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811221" y="5793555"/>
            <a:ext cx="2005671" cy="68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4554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1117" y="-254387"/>
            <a:ext cx="10515600" cy="1325563"/>
          </a:xfrm>
        </p:spPr>
        <p:txBody>
          <a:bodyPr/>
          <a:lstStyle/>
          <a:p>
            <a:r>
              <a:rPr lang="de-DE" b="1" dirty="0" smtClean="0"/>
              <a:t>Belastung in der Pflege nimmt zu</a:t>
            </a:r>
            <a:endParaRPr lang="de-DE" b="1" dirty="0"/>
          </a:p>
        </p:txBody>
      </p:sp>
      <p:sp>
        <p:nvSpPr>
          <p:cNvPr id="6" name="Foliennummernplatzhalter 5"/>
          <p:cNvSpPr>
            <a:spLocks noGrp="1"/>
          </p:cNvSpPr>
          <p:nvPr>
            <p:ph type="sldNum" sz="quarter" idx="12"/>
          </p:nvPr>
        </p:nvSpPr>
        <p:spPr>
          <a:xfrm>
            <a:off x="9448800" y="5974788"/>
            <a:ext cx="2743200" cy="365125"/>
          </a:xfrm>
        </p:spPr>
        <p:txBody>
          <a:bodyPr/>
          <a:lstStyle/>
          <a:p>
            <a:r>
              <a:rPr lang="de-DE" dirty="0"/>
              <a:t>         </a:t>
            </a:r>
            <a:fld id="{252AF656-F593-496C-8BC4-F34B23596D84}" type="slidenum">
              <a:rPr lang="de-DE" smtClean="0"/>
              <a:pPr/>
              <a:t>22</a:t>
            </a:fld>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036014"/>
              </p:ext>
            </p:extLst>
          </p:nvPr>
        </p:nvGraphicFramePr>
        <p:xfrm>
          <a:off x="402366" y="631656"/>
          <a:ext cx="9337834" cy="60330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m 7"/>
          <p:cNvGraphicFramePr>
            <a:graphicFrameLocks/>
          </p:cNvGraphicFramePr>
          <p:nvPr>
            <p:extLst>
              <p:ext uri="{D42A27DB-BD31-4B8C-83A1-F6EECF244321}">
                <p14:modId xmlns:p14="http://schemas.microsoft.com/office/powerpoint/2010/main" val="4180390214"/>
              </p:ext>
            </p:extLst>
          </p:nvPr>
        </p:nvGraphicFramePr>
        <p:xfrm>
          <a:off x="1437692" y="971108"/>
          <a:ext cx="7836367" cy="47350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m 8">
            <a:extLst>
              <a:ext uri="{FF2B5EF4-FFF2-40B4-BE49-F238E27FC236}">
                <a16:creationId xmlns:a16="http://schemas.microsoft.com/office/drawing/2014/main" xmlns="" id="{00000000-0008-0000-0000-000003000000}"/>
              </a:ext>
            </a:extLst>
          </p:cNvPr>
          <p:cNvGraphicFramePr>
            <a:graphicFrameLocks/>
          </p:cNvGraphicFramePr>
          <p:nvPr>
            <p:extLst>
              <p:ext uri="{D42A27DB-BD31-4B8C-83A1-F6EECF244321}">
                <p14:modId xmlns:p14="http://schemas.microsoft.com/office/powerpoint/2010/main" val="4142327845"/>
              </p:ext>
            </p:extLst>
          </p:nvPr>
        </p:nvGraphicFramePr>
        <p:xfrm>
          <a:off x="837026" y="901092"/>
          <a:ext cx="9800522" cy="58012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68686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a:t>Folgen für die Patienten:</a:t>
            </a:r>
          </a:p>
        </p:txBody>
      </p:sp>
      <p:sp>
        <p:nvSpPr>
          <p:cNvPr id="3" name="Inhaltsplatzhalter 2"/>
          <p:cNvSpPr>
            <a:spLocks noGrp="1"/>
          </p:cNvSpPr>
          <p:nvPr>
            <p:ph idx="1"/>
          </p:nvPr>
        </p:nvSpPr>
        <p:spPr>
          <a:xfrm>
            <a:off x="1197033" y="1600201"/>
            <a:ext cx="9942021" cy="4525963"/>
          </a:xfrm>
        </p:spPr>
        <p:txBody>
          <a:bodyPr>
            <a:normAutofit/>
          </a:bodyPr>
          <a:lstStyle/>
          <a:p>
            <a:pPr marL="0" indent="0">
              <a:spcAft>
                <a:spcPts val="1800"/>
              </a:spcAft>
              <a:buNone/>
            </a:pPr>
            <a:r>
              <a:rPr lang="de-DE" b="1" dirty="0"/>
              <a:t>„Nurse </a:t>
            </a:r>
            <a:r>
              <a:rPr lang="de-DE" b="1" dirty="0" err="1"/>
              <a:t>staffing</a:t>
            </a:r>
            <a:r>
              <a:rPr lang="de-DE" b="1" dirty="0"/>
              <a:t> </a:t>
            </a:r>
            <a:r>
              <a:rPr lang="de-DE" b="1" dirty="0" err="1"/>
              <a:t>and</a:t>
            </a:r>
            <a:r>
              <a:rPr lang="de-DE" b="1" dirty="0"/>
              <a:t> </a:t>
            </a:r>
            <a:r>
              <a:rPr lang="de-DE" b="1" dirty="0" err="1"/>
              <a:t>education</a:t>
            </a:r>
            <a:r>
              <a:rPr lang="de-DE" b="1" dirty="0"/>
              <a:t> </a:t>
            </a:r>
            <a:r>
              <a:rPr lang="de-DE" b="1" dirty="0" err="1"/>
              <a:t>and</a:t>
            </a:r>
            <a:r>
              <a:rPr lang="de-DE" b="1" dirty="0"/>
              <a:t> </a:t>
            </a:r>
            <a:r>
              <a:rPr lang="de-DE" b="1" dirty="0" err="1"/>
              <a:t>hospital</a:t>
            </a:r>
            <a:r>
              <a:rPr lang="de-DE" b="1" dirty="0"/>
              <a:t> </a:t>
            </a:r>
            <a:r>
              <a:rPr lang="de-DE" b="1" dirty="0" err="1"/>
              <a:t>mortality</a:t>
            </a:r>
            <a:r>
              <a:rPr lang="de-DE" b="1" dirty="0"/>
              <a:t> in </a:t>
            </a:r>
            <a:r>
              <a:rPr lang="de-DE" b="1" dirty="0" err="1"/>
              <a:t>nine</a:t>
            </a:r>
            <a:r>
              <a:rPr lang="de-DE" b="1" dirty="0"/>
              <a:t> European countries</a:t>
            </a:r>
            <a:r>
              <a:rPr lang="de-DE" sz="2400" b="1" dirty="0"/>
              <a:t>“ </a:t>
            </a:r>
            <a:r>
              <a:rPr lang="de-DE" sz="2200" b="1" i="1" dirty="0"/>
              <a:t>(Aiken 2014)</a:t>
            </a:r>
            <a:endParaRPr lang="de-DE" b="1" dirty="0"/>
          </a:p>
          <a:p>
            <a:pPr lvl="1">
              <a:spcAft>
                <a:spcPts val="1800"/>
              </a:spcAft>
            </a:pPr>
            <a:r>
              <a:rPr lang="de-DE" dirty="0"/>
              <a:t>422730 chirurgische Patienten aus 300 Krankenhäusern</a:t>
            </a:r>
            <a:br>
              <a:rPr lang="de-DE" dirty="0"/>
            </a:br>
            <a:r>
              <a:rPr lang="de-DE" dirty="0"/>
              <a:t>in 9 europäischen Ländern</a:t>
            </a:r>
          </a:p>
          <a:p>
            <a:pPr lvl="1" indent="-540000">
              <a:spcAft>
                <a:spcPts val="600"/>
              </a:spcAft>
              <a:buFont typeface="Wingdings" panose="05000000000000000000" pitchFamily="2" charset="2"/>
              <a:buChar char="Ø"/>
            </a:pPr>
            <a:r>
              <a:rPr lang="de-DE" sz="4000" dirty="0">
                <a:solidFill>
                  <a:srgbClr val="FF0000"/>
                </a:solidFill>
              </a:rPr>
              <a:t>Ein Patient mehr pro Pflegekraft</a:t>
            </a:r>
            <a:br>
              <a:rPr lang="de-DE" sz="4000" dirty="0">
                <a:solidFill>
                  <a:srgbClr val="FF0000"/>
                </a:solidFill>
              </a:rPr>
            </a:br>
            <a:r>
              <a:rPr lang="de-DE" sz="4000" dirty="0">
                <a:solidFill>
                  <a:srgbClr val="FF0000"/>
                </a:solidFill>
              </a:rPr>
              <a:t>(von 6 auf 7 Patienten) erhöht die Rate der Todesfälle im KH und bis 30 Tage nach Entlassung um 7%.</a:t>
            </a:r>
          </a:p>
          <a:p>
            <a:endParaRPr lang="de-DE" dirty="0"/>
          </a:p>
        </p:txBody>
      </p:sp>
      <p:sp>
        <p:nvSpPr>
          <p:cNvPr id="9" name="Foliennummernplatzhalter 8"/>
          <p:cNvSpPr>
            <a:spLocks noGrp="1"/>
          </p:cNvSpPr>
          <p:nvPr>
            <p:ph type="sldNum" sz="quarter" idx="12"/>
          </p:nvPr>
        </p:nvSpPr>
        <p:spPr/>
        <p:txBody>
          <a:bodyPr/>
          <a:lstStyle/>
          <a:p>
            <a:fld id="{DE1B7138-3CBB-4C4A-B695-423ACEB7FF15}" type="slidenum">
              <a:rPr lang="de-DE" smtClean="0"/>
              <a:t>23</a:t>
            </a:fld>
            <a:endParaRPr lang="de-DE"/>
          </a:p>
        </p:txBody>
      </p:sp>
    </p:spTree>
    <p:extLst>
      <p:ext uri="{BB962C8B-B14F-4D97-AF65-F5344CB8AC3E}">
        <p14:creationId xmlns:p14="http://schemas.microsoft.com/office/powerpoint/2010/main" val="1188623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GKV-Ausgaben für KH-Behandlungen steigen steil an</a:t>
            </a:r>
          </a:p>
        </p:txBody>
      </p:sp>
      <p:pic>
        <p:nvPicPr>
          <p:cNvPr id="5" name="Inhaltsplatzhalter 4"/>
          <p:cNvPicPr>
            <a:picLocks noGrp="1" noChangeAspect="1"/>
          </p:cNvPicPr>
          <p:nvPr>
            <p:ph idx="1"/>
          </p:nvPr>
        </p:nvPicPr>
        <p:blipFill rotWithShape="1">
          <a:blip r:embed="rId2" cstate="print"/>
          <a:stretch/>
        </p:blipFill>
        <p:spPr>
          <a:xfrm>
            <a:off x="2589211" y="1617247"/>
            <a:ext cx="7013577" cy="4351338"/>
          </a:xfrm>
        </p:spPr>
      </p:pic>
      <p:sp>
        <p:nvSpPr>
          <p:cNvPr id="3" name="Foliennummernplatzhalter 2"/>
          <p:cNvSpPr>
            <a:spLocks noGrp="1"/>
          </p:cNvSpPr>
          <p:nvPr>
            <p:ph type="sldNum" sz="quarter" idx="12"/>
          </p:nvPr>
        </p:nvSpPr>
        <p:spPr/>
        <p:txBody>
          <a:bodyPr/>
          <a:lstStyle/>
          <a:p>
            <a:fld id="{B0DC4106-D9F5-4DCC-B15D-428545D275B1}" type="slidenum">
              <a:rPr lang="de-DE" smtClean="0"/>
              <a:pPr/>
              <a:t>24</a:t>
            </a:fld>
            <a:endParaRPr lang="de-DE"/>
          </a:p>
        </p:txBody>
      </p:sp>
      <p:cxnSp>
        <p:nvCxnSpPr>
          <p:cNvPr id="7" name="Gerade Verbindung mit Pfeil 6"/>
          <p:cNvCxnSpPr/>
          <p:nvPr/>
        </p:nvCxnSpPr>
        <p:spPr>
          <a:xfrm>
            <a:off x="4565395" y="2404961"/>
            <a:ext cx="8142" cy="64770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9" name="Textfeld 8"/>
          <p:cNvSpPr txBox="1"/>
          <p:nvPr/>
        </p:nvSpPr>
        <p:spPr>
          <a:xfrm>
            <a:off x="4573537" y="2248214"/>
            <a:ext cx="1752600" cy="338554"/>
          </a:xfrm>
          <a:prstGeom prst="rect">
            <a:avLst/>
          </a:prstGeom>
          <a:noFill/>
        </p:spPr>
        <p:txBody>
          <a:bodyPr wrap="square" rtlCol="0">
            <a:spAutoFit/>
          </a:bodyPr>
          <a:lstStyle/>
          <a:p>
            <a:r>
              <a:rPr lang="de-DE" sz="1600" dirty="0"/>
              <a:t>DRG-Einführung</a:t>
            </a:r>
            <a:endParaRPr lang="de-DE" dirty="0"/>
          </a:p>
        </p:txBody>
      </p:sp>
    </p:spTree>
    <p:extLst>
      <p:ext uri="{BB962C8B-B14F-4D97-AF65-F5344CB8AC3E}">
        <p14:creationId xmlns:p14="http://schemas.microsoft.com/office/powerpoint/2010/main" val="990165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29553" y="116632"/>
            <a:ext cx="10316583" cy="1143000"/>
          </a:xfrm>
        </p:spPr>
        <p:txBody>
          <a:bodyPr>
            <a:normAutofit/>
          </a:bodyPr>
          <a:lstStyle/>
          <a:p>
            <a:r>
              <a:rPr lang="de-DE" sz="2800" dirty="0"/>
              <a:t>§ 136 ff: Richtlinien des G-BA zur Qualitätssicherung im Krankenhaus</a:t>
            </a:r>
            <a:r>
              <a:rPr lang="de-DE" sz="2800" dirty="0">
                <a:solidFill>
                  <a:srgbClr val="00B050"/>
                </a:solidFill>
              </a:rPr>
              <a:t/>
            </a:r>
            <a:br>
              <a:rPr lang="de-DE" sz="2800" dirty="0">
                <a:solidFill>
                  <a:srgbClr val="00B050"/>
                </a:solidFill>
              </a:rPr>
            </a:br>
            <a:endParaRPr lang="de-DE" sz="2800" dirty="0"/>
          </a:p>
        </p:txBody>
      </p:sp>
      <p:sp>
        <p:nvSpPr>
          <p:cNvPr id="3" name="Inhaltsplatzhalter 2"/>
          <p:cNvSpPr>
            <a:spLocks noGrp="1"/>
          </p:cNvSpPr>
          <p:nvPr>
            <p:ph idx="1"/>
          </p:nvPr>
        </p:nvSpPr>
        <p:spPr>
          <a:xfrm>
            <a:off x="745864" y="1094014"/>
            <a:ext cx="11206649" cy="5627488"/>
          </a:xfrm>
        </p:spPr>
        <p:txBody>
          <a:bodyPr>
            <a:noAutofit/>
          </a:bodyPr>
          <a:lstStyle/>
          <a:p>
            <a:pPr>
              <a:lnSpc>
                <a:spcPct val="100000"/>
              </a:lnSpc>
              <a:spcBef>
                <a:spcPts val="600"/>
              </a:spcBef>
            </a:pPr>
            <a:r>
              <a:rPr lang="de-DE" sz="1800" dirty="0"/>
              <a:t>Verpflichtende Maßnahmen der Qualitätssicherung (auch Niedergelassene)</a:t>
            </a:r>
          </a:p>
          <a:p>
            <a:pPr>
              <a:lnSpc>
                <a:spcPct val="100000"/>
              </a:lnSpc>
              <a:spcBef>
                <a:spcPts val="600"/>
              </a:spcBef>
            </a:pPr>
            <a:r>
              <a:rPr lang="de-DE" sz="1800" dirty="0"/>
              <a:t>Kriterien für die indikationsbezogene Notwendigkeit und Qualität der durchgeführten diagnostischen und therapeutischen Leistungen </a:t>
            </a:r>
          </a:p>
          <a:p>
            <a:pPr>
              <a:lnSpc>
                <a:spcPct val="100000"/>
              </a:lnSpc>
              <a:spcBef>
                <a:spcPts val="600"/>
              </a:spcBef>
            </a:pPr>
            <a:r>
              <a:rPr lang="de-DE" sz="1800" dirty="0"/>
              <a:t>Nachweise zu Fortbildungspflichte der Fachärzte usw.</a:t>
            </a:r>
          </a:p>
          <a:p>
            <a:pPr>
              <a:lnSpc>
                <a:spcPct val="100000"/>
              </a:lnSpc>
              <a:spcBef>
                <a:spcPts val="600"/>
              </a:spcBef>
            </a:pPr>
            <a:r>
              <a:rPr lang="de-DE" sz="1800" dirty="0">
                <a:solidFill>
                  <a:srgbClr val="FF0000"/>
                </a:solidFill>
              </a:rPr>
              <a:t>Mindestmengen</a:t>
            </a:r>
          </a:p>
          <a:p>
            <a:pPr>
              <a:lnSpc>
                <a:spcPct val="100000"/>
              </a:lnSpc>
              <a:spcBef>
                <a:spcPts val="600"/>
              </a:spcBef>
            </a:pPr>
            <a:r>
              <a:rPr lang="de-DE" sz="1800" dirty="0"/>
              <a:t>Qualitätsberichte</a:t>
            </a:r>
          </a:p>
          <a:p>
            <a:pPr>
              <a:lnSpc>
                <a:spcPct val="100000"/>
              </a:lnSpc>
              <a:spcBef>
                <a:spcPts val="600"/>
              </a:spcBef>
            </a:pPr>
            <a:r>
              <a:rPr lang="de-DE" sz="1800" dirty="0">
                <a:solidFill>
                  <a:srgbClr val="FF0000"/>
                </a:solidFill>
              </a:rPr>
              <a:t>Leistungen bei denen Qualitätsverträge möglich sind</a:t>
            </a:r>
          </a:p>
          <a:p>
            <a:pPr>
              <a:lnSpc>
                <a:spcPct val="100000"/>
              </a:lnSpc>
              <a:spcBef>
                <a:spcPts val="600"/>
              </a:spcBef>
            </a:pPr>
            <a:r>
              <a:rPr lang="de-DE" sz="1800" dirty="0">
                <a:solidFill>
                  <a:srgbClr val="FF0000"/>
                </a:solidFill>
              </a:rPr>
              <a:t>Leistungen bei denen eine qualitätsabhängige Vergütung </a:t>
            </a:r>
            <a:r>
              <a:rPr lang="de-DE" sz="1800" dirty="0"/>
              <a:t>(Zu- und Abschläge) möglich ist, incl. Bewertungskriterien</a:t>
            </a:r>
          </a:p>
          <a:p>
            <a:pPr>
              <a:lnSpc>
                <a:spcPct val="100000"/>
              </a:lnSpc>
              <a:spcBef>
                <a:spcPts val="600"/>
              </a:spcBef>
            </a:pPr>
            <a:r>
              <a:rPr lang="de-DE" sz="1800" dirty="0">
                <a:solidFill>
                  <a:srgbClr val="FF0000"/>
                </a:solidFill>
              </a:rPr>
              <a:t>Qualitätsindikatoren zur Krankenhausplanung </a:t>
            </a:r>
            <a:r>
              <a:rPr lang="de-DE" sz="1800" dirty="0"/>
              <a:t>(§ 136c)</a:t>
            </a:r>
          </a:p>
          <a:p>
            <a:pPr>
              <a:lnSpc>
                <a:spcPct val="100000"/>
              </a:lnSpc>
              <a:spcBef>
                <a:spcPts val="600"/>
              </a:spcBef>
            </a:pPr>
            <a:r>
              <a:rPr lang="de-DE" sz="1800" dirty="0"/>
              <a:t>Kriterien für Sicherstellungszuschläge (Minutenwerte für Erreichbarkeit, Definition geringer Versorgungsbedarf)</a:t>
            </a:r>
          </a:p>
          <a:p>
            <a:pPr>
              <a:lnSpc>
                <a:spcPct val="100000"/>
              </a:lnSpc>
              <a:spcBef>
                <a:spcPts val="600"/>
              </a:spcBef>
            </a:pPr>
            <a:r>
              <a:rPr lang="de-DE" sz="1800" dirty="0"/>
              <a:t>Gestuftes System der Notfallversorgung</a:t>
            </a:r>
          </a:p>
          <a:p>
            <a:pPr>
              <a:lnSpc>
                <a:spcPct val="100000"/>
              </a:lnSpc>
              <a:spcBef>
                <a:spcPts val="600"/>
              </a:spcBef>
            </a:pPr>
            <a:r>
              <a:rPr lang="de-DE" sz="1800" dirty="0"/>
              <a:t>§ 137a: Gründung fachlich unabhängiges, wissenschaftliches </a:t>
            </a:r>
            <a:r>
              <a:rPr lang="de-DE" sz="1800" b="1" dirty="0"/>
              <a:t>Institut für Qualitätssicherung und Transparenz im Gesundheitswesen</a:t>
            </a:r>
            <a:r>
              <a:rPr lang="de-DE" sz="1800" dirty="0"/>
              <a:t>.</a:t>
            </a:r>
          </a:p>
          <a:p>
            <a:pPr>
              <a:lnSpc>
                <a:spcPct val="100000"/>
              </a:lnSpc>
              <a:spcBef>
                <a:spcPts val="600"/>
              </a:spcBef>
            </a:pPr>
            <a:r>
              <a:rPr lang="de-DE" sz="1800" dirty="0"/>
              <a:t>§ 275a: Kontrolle der Einhaltung durch den Medizinischen Dienst der Krankenkassen (auch unangemeldet, auch Meldung an Landesbehörden ) </a:t>
            </a:r>
          </a:p>
          <a:p>
            <a:pPr>
              <a:spcAft>
                <a:spcPts val="600"/>
              </a:spcAft>
            </a:pPr>
            <a:endParaRPr lang="de-DE" sz="1400" dirty="0"/>
          </a:p>
          <a:p>
            <a:pPr>
              <a:spcAft>
                <a:spcPts val="600"/>
              </a:spcAft>
            </a:pPr>
            <a:endParaRPr lang="de-DE" sz="1400" dirty="0"/>
          </a:p>
        </p:txBody>
      </p:sp>
      <p:sp>
        <p:nvSpPr>
          <p:cNvPr id="7" name="Foliennummernplatzhalter 6"/>
          <p:cNvSpPr>
            <a:spLocks noGrp="1"/>
          </p:cNvSpPr>
          <p:nvPr>
            <p:ph type="sldNum" sz="quarter" idx="12"/>
          </p:nvPr>
        </p:nvSpPr>
        <p:spPr/>
        <p:txBody>
          <a:bodyPr/>
          <a:lstStyle/>
          <a:p>
            <a:fld id="{546DDF0D-D717-4A73-98FF-8F51B416B2DB}" type="slidenum">
              <a:rPr lang="de-DE" smtClean="0"/>
              <a:t>25</a:t>
            </a:fld>
            <a:endParaRPr lang="de-DE"/>
          </a:p>
        </p:txBody>
      </p:sp>
    </p:spTree>
    <p:extLst>
      <p:ext uri="{BB962C8B-B14F-4D97-AF65-F5344CB8AC3E}">
        <p14:creationId xmlns:p14="http://schemas.microsoft.com/office/powerpoint/2010/main" val="1684683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601F663-266A-4636-86E3-D846F434D2D9}"/>
              </a:ext>
            </a:extLst>
          </p:cNvPr>
          <p:cNvSpPr>
            <a:spLocks noGrp="1"/>
          </p:cNvSpPr>
          <p:nvPr>
            <p:ph type="title"/>
          </p:nvPr>
        </p:nvSpPr>
        <p:spPr/>
        <p:txBody>
          <a:bodyPr/>
          <a:lstStyle/>
          <a:p>
            <a:r>
              <a:rPr lang="de-DE" dirty="0"/>
              <a:t>Änderungen durch </a:t>
            </a:r>
            <a:r>
              <a:rPr lang="de-DE" dirty="0" err="1"/>
              <a:t>Psych</a:t>
            </a:r>
            <a:r>
              <a:rPr lang="de-DE" dirty="0"/>
              <a:t>-VVG</a:t>
            </a:r>
          </a:p>
        </p:txBody>
      </p:sp>
      <p:sp>
        <p:nvSpPr>
          <p:cNvPr id="3" name="Inhaltsplatzhalter 2">
            <a:extLst>
              <a:ext uri="{FF2B5EF4-FFF2-40B4-BE49-F238E27FC236}">
                <a16:creationId xmlns="" xmlns:a16="http://schemas.microsoft.com/office/drawing/2014/main" id="{A8C27DD3-30D0-47C9-9767-507385D8B4C8}"/>
              </a:ext>
            </a:extLst>
          </p:cNvPr>
          <p:cNvSpPr>
            <a:spLocks noGrp="1"/>
          </p:cNvSpPr>
          <p:nvPr>
            <p:ph idx="1"/>
          </p:nvPr>
        </p:nvSpPr>
        <p:spPr>
          <a:xfrm>
            <a:off x="838200" y="1471404"/>
            <a:ext cx="10515600" cy="4862305"/>
          </a:xfrm>
        </p:spPr>
        <p:txBody>
          <a:bodyPr>
            <a:normAutofit fontScale="85000" lnSpcReduction="10000"/>
          </a:bodyPr>
          <a:lstStyle/>
          <a:p>
            <a:r>
              <a:rPr lang="de-DE" dirty="0" err="1"/>
              <a:t>Psych</a:t>
            </a:r>
            <a:r>
              <a:rPr lang="de-DE" dirty="0"/>
              <a:t>-PV bleibt in Kraft (100% Erfüllung bis 2020) und wird weiterentwickelt</a:t>
            </a:r>
          </a:p>
          <a:p>
            <a:r>
              <a:rPr lang="de-DE" dirty="0"/>
              <a:t>Bis Ende 2019 Budgetbildung für einzelnes Krankenhaus nach bisherigen Vorschriften (jährliche Leistungs- und Kostenbereinigung, Obergrenze: Veränderungswert)</a:t>
            </a:r>
          </a:p>
          <a:p>
            <a:r>
              <a:rPr lang="de-DE" dirty="0"/>
              <a:t>Ab 2020 krankenhausindividuelles Budget (Gesamtbetrag), ähnliche Berechnung wie vorher, Veränderungswert gilt mit Ausnahmen, Anpassungsvereinbarung falls bisheriges Budget zu hoch (leistungsbezogene Vergleiche)</a:t>
            </a:r>
          </a:p>
          <a:p>
            <a:r>
              <a:rPr lang="de-DE" dirty="0"/>
              <a:t>Es werden leistungsbezogene Vergleiche zu den Kosten durchgeführt, die berücksichtigt werden müssen</a:t>
            </a:r>
          </a:p>
          <a:p>
            <a:r>
              <a:rPr lang="de-DE" dirty="0"/>
              <a:t>PEPP dient nur als Abrechnungseinheit und als Maßstab für Wirtschaftlichkeit</a:t>
            </a:r>
          </a:p>
          <a:p>
            <a:pPr>
              <a:buFont typeface="Wingdings" panose="05000000000000000000" pitchFamily="2" charset="2"/>
              <a:buChar char="Ø"/>
            </a:pPr>
            <a:r>
              <a:rPr lang="de-DE" dirty="0">
                <a:solidFill>
                  <a:srgbClr val="FF0000"/>
                </a:solidFill>
              </a:rPr>
              <a:t>Kein Preissystem wie DRGs, keine Landesbasisfallwert, aber Gefahr der Anpassung an Durchschnitt</a:t>
            </a:r>
          </a:p>
        </p:txBody>
      </p:sp>
      <p:sp>
        <p:nvSpPr>
          <p:cNvPr id="4" name="Foliennummernplatzhalter 3">
            <a:extLst>
              <a:ext uri="{FF2B5EF4-FFF2-40B4-BE49-F238E27FC236}">
                <a16:creationId xmlns="" xmlns:a16="http://schemas.microsoft.com/office/drawing/2014/main" id="{018B4514-ED10-481D-BA50-CD6D23A1713D}"/>
              </a:ext>
            </a:extLst>
          </p:cNvPr>
          <p:cNvSpPr>
            <a:spLocks noGrp="1"/>
          </p:cNvSpPr>
          <p:nvPr>
            <p:ph type="sldNum" sz="quarter" idx="12"/>
          </p:nvPr>
        </p:nvSpPr>
        <p:spPr/>
        <p:txBody>
          <a:bodyPr/>
          <a:lstStyle/>
          <a:p>
            <a:fld id="{B0DC4106-D9F5-4DCC-B15D-428545D275B1}" type="slidenum">
              <a:rPr lang="de-DE" smtClean="0"/>
              <a:pPr/>
              <a:t>26</a:t>
            </a:fld>
            <a:endParaRPr lang="de-DE"/>
          </a:p>
        </p:txBody>
      </p:sp>
    </p:spTree>
    <p:extLst>
      <p:ext uri="{BB962C8B-B14F-4D97-AF65-F5344CB8AC3E}">
        <p14:creationId xmlns:p14="http://schemas.microsoft.com/office/powerpoint/2010/main" val="2141454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2131046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Der Markt unterwirft sich alles</a:t>
            </a:r>
          </a:p>
        </p:txBody>
      </p:sp>
      <p:sp>
        <p:nvSpPr>
          <p:cNvPr id="3" name="Inhaltsplatzhalter 2"/>
          <p:cNvSpPr>
            <a:spLocks noGrp="1"/>
          </p:cNvSpPr>
          <p:nvPr>
            <p:ph idx="1"/>
          </p:nvPr>
        </p:nvSpPr>
        <p:spPr>
          <a:xfrm>
            <a:off x="838200" y="1567140"/>
            <a:ext cx="10515600" cy="5167937"/>
          </a:xfrm>
        </p:spPr>
        <p:txBody>
          <a:bodyPr>
            <a:normAutofit/>
          </a:bodyPr>
          <a:lstStyle/>
          <a:p>
            <a:pPr marL="0" indent="0">
              <a:lnSpc>
                <a:spcPct val="100000"/>
              </a:lnSpc>
              <a:buNone/>
            </a:pPr>
            <a:r>
              <a:rPr lang="de-DE" dirty="0"/>
              <a:t>"Kam endlich eine Zeit, wo </a:t>
            </a:r>
            <a:r>
              <a:rPr lang="de-DE" i="1" dirty="0"/>
              <a:t>alles was die Menschen bisher als </a:t>
            </a:r>
            <a:r>
              <a:rPr lang="de-DE" i="1" dirty="0" smtClean="0"/>
              <a:t>unveräußerlich </a:t>
            </a:r>
            <a:r>
              <a:rPr lang="de-DE" i="1" dirty="0"/>
              <a:t>betrachtet hatten, Gegenstand des Austausches, des Schachers, veräußert </a:t>
            </a:r>
            <a:r>
              <a:rPr lang="de-DE" i="1" dirty="0" smtClean="0"/>
              <a:t>wurde</a:t>
            </a:r>
            <a:r>
              <a:rPr lang="de-DE" i="1" dirty="0"/>
              <a:t>. Es ist dies die Zeit, wo selbst Dinge, die bis dahin mitgeteilt wurden, aber nie ausgetauscht, gegeben aber nie verkauft, erworben aber nie gekauft, Tugend, Liebe, Überzeugung, Wissen, Gewissen usw., wo mit einem Wort alles Sache des Handels wurde. Es ist dies die Zeit der allgemeinen Korruption, der universellen Käuflichkeit oder um die ökonomische Ausdrucksweise zu gebrauchen, die Zeit, in der jeder </a:t>
            </a:r>
            <a:r>
              <a:rPr lang="de-DE" i="1" dirty="0" smtClean="0"/>
              <a:t>Gegenstand</a:t>
            </a:r>
            <a:r>
              <a:rPr lang="de-DE" i="1" dirty="0"/>
              <a:t>, ob physisch, oder moralisch, als Handelswert auf den Markt gebracht wird.„</a:t>
            </a:r>
          </a:p>
          <a:p>
            <a:pPr marL="0" indent="0" algn="r">
              <a:buNone/>
            </a:pPr>
            <a:r>
              <a:rPr lang="de-DE" b="1" i="1" dirty="0"/>
              <a:t>(Karl Marx, Das Elend der Philosophie, MEW Band 4, S.69)</a:t>
            </a:r>
          </a:p>
          <a:p>
            <a:pPr marL="0" indent="0" algn="r">
              <a:buNone/>
            </a:pPr>
            <a:endParaRPr lang="de-DE" b="1" dirty="0"/>
          </a:p>
          <a:p>
            <a:endParaRPr lang="de-DE" dirty="0"/>
          </a:p>
        </p:txBody>
      </p:sp>
      <p:sp>
        <p:nvSpPr>
          <p:cNvPr id="4" name="Foliennummernplatzhalter 3"/>
          <p:cNvSpPr>
            <a:spLocks noGrp="1"/>
          </p:cNvSpPr>
          <p:nvPr>
            <p:ph type="sldNum" sz="quarter" idx="12"/>
          </p:nvPr>
        </p:nvSpPr>
        <p:spPr/>
        <p:txBody>
          <a:bodyPr/>
          <a:lstStyle/>
          <a:p>
            <a:fld id="{B0DC4106-D9F5-4DCC-B15D-428545D275B1}" type="slidenum">
              <a:rPr lang="de-DE" smtClean="0"/>
              <a:pPr/>
              <a:t>28</a:t>
            </a:fld>
            <a:endParaRPr lang="de-DE"/>
          </a:p>
        </p:txBody>
      </p:sp>
    </p:spTree>
    <p:extLst>
      <p:ext uri="{BB962C8B-B14F-4D97-AF65-F5344CB8AC3E}">
        <p14:creationId xmlns:p14="http://schemas.microsoft.com/office/powerpoint/2010/main" val="1499228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hteck 20"/>
          <p:cNvSpPr>
            <a:spLocks noChangeArrowheads="1"/>
          </p:cNvSpPr>
          <p:nvPr/>
        </p:nvSpPr>
        <p:spPr bwMode="auto">
          <a:xfrm>
            <a:off x="611943" y="2275827"/>
            <a:ext cx="11036691" cy="33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r>
              <a:rPr lang="de-DE" altLang="de-DE" sz="3200" b="1" dirty="0">
                <a:latin typeface="+mn-lt"/>
                <a:cs typeface="Arial" panose="020B0604020202020204" pitchFamily="34" charset="0"/>
              </a:rPr>
              <a:t>Wirtschaftlichkeit verstanden als:</a:t>
            </a:r>
          </a:p>
          <a:p>
            <a:endParaRPr lang="de-DE" altLang="de-DE" sz="1200" b="1" dirty="0">
              <a:latin typeface="+mn-lt"/>
              <a:cs typeface="Arial" panose="020B0604020202020204" pitchFamily="34" charset="0"/>
            </a:endParaRPr>
          </a:p>
          <a:p>
            <a:pPr marL="1371600" lvl="2" indent="-457200">
              <a:lnSpc>
                <a:spcPct val="150000"/>
              </a:lnSpc>
              <a:buFont typeface="Wingdings" panose="05000000000000000000" pitchFamily="2" charset="2"/>
              <a:buChar char="Ø"/>
            </a:pPr>
            <a:r>
              <a:rPr lang="de-DE" altLang="de-DE" sz="2800" dirty="0">
                <a:latin typeface="+mn-lt"/>
                <a:cs typeface="Arial" panose="020B0604020202020204" pitchFamily="34" charset="0"/>
              </a:rPr>
              <a:t>Prinzip der Angemessenheit der Leistungen (§ 12 SGB V) </a:t>
            </a:r>
          </a:p>
          <a:p>
            <a:pPr marL="1371600" lvl="2" indent="-457200">
              <a:lnSpc>
                <a:spcPct val="150000"/>
              </a:lnSpc>
              <a:buFont typeface="Wingdings" panose="05000000000000000000" pitchFamily="2" charset="2"/>
              <a:buChar char="Ø"/>
            </a:pPr>
            <a:r>
              <a:rPr lang="de-DE" altLang="de-DE" sz="2800" dirty="0">
                <a:latin typeface="+mn-lt"/>
                <a:cs typeface="Arial" panose="020B0604020202020204" pitchFamily="34" charset="0"/>
              </a:rPr>
              <a:t>Wirksamkeit geht vor Sparsamkeit</a:t>
            </a:r>
          </a:p>
          <a:p>
            <a:pPr marL="1371600" lvl="2" indent="-457200">
              <a:lnSpc>
                <a:spcPct val="150000"/>
              </a:lnSpc>
              <a:buFont typeface="Wingdings" panose="05000000000000000000" pitchFamily="2" charset="2"/>
              <a:buChar char="Ø"/>
            </a:pPr>
            <a:r>
              <a:rPr lang="de-DE" altLang="de-DE" sz="2800" dirty="0">
                <a:latin typeface="+mn-lt"/>
                <a:cs typeface="Arial" panose="020B0604020202020204" pitchFamily="34" charset="0"/>
              </a:rPr>
              <a:t>Sparsame Mittelverwendung</a:t>
            </a:r>
          </a:p>
          <a:p>
            <a:pPr marL="1371600" lvl="2" indent="-457200">
              <a:lnSpc>
                <a:spcPct val="150000"/>
              </a:lnSpc>
              <a:buFont typeface="Wingdings" panose="05000000000000000000" pitchFamily="2" charset="2"/>
              <a:buChar char="Ø"/>
            </a:pPr>
            <a:r>
              <a:rPr lang="de-DE" altLang="de-DE" sz="2800" i="1" dirty="0">
                <a:latin typeface="+mn-lt"/>
                <a:cs typeface="Arial" panose="020B0604020202020204" pitchFamily="34" charset="0"/>
              </a:rPr>
              <a:t>keine </a:t>
            </a:r>
            <a:r>
              <a:rPr lang="de-DE" altLang="de-DE" sz="2800" i="1" dirty="0" smtClean="0">
                <a:latin typeface="+mn-lt"/>
                <a:cs typeface="Arial" panose="020B0604020202020204" pitchFamily="34" charset="0"/>
              </a:rPr>
              <a:t>Verschwendung</a:t>
            </a:r>
            <a:endParaRPr lang="de-DE" altLang="de-DE" sz="2800" i="1" dirty="0">
              <a:latin typeface="+mn-lt"/>
              <a:cs typeface="Arial" panose="020B0604020202020204" pitchFamily="34" charset="0"/>
            </a:endParaRPr>
          </a:p>
        </p:txBody>
      </p:sp>
      <p:sp>
        <p:nvSpPr>
          <p:cNvPr id="8" name="Rechteck 7"/>
          <p:cNvSpPr/>
          <p:nvPr/>
        </p:nvSpPr>
        <p:spPr>
          <a:xfrm>
            <a:off x="1688352" y="4444761"/>
            <a:ext cx="8236884" cy="341632"/>
          </a:xfrm>
          <a:prstGeom prst="rect">
            <a:avLst/>
          </a:prstGeom>
        </p:spPr>
        <p:txBody>
          <a:bodyPr wrap="square">
            <a:spAutoFit/>
          </a:bodyPr>
          <a:lstStyle/>
          <a:p>
            <a:pPr lvl="0" algn="ctr">
              <a:lnSpc>
                <a:spcPct val="90000"/>
              </a:lnSpc>
              <a:spcBef>
                <a:spcPts val="1000"/>
              </a:spcBef>
            </a:pPr>
            <a:r>
              <a:rPr lang="de-DE" b="1" dirty="0">
                <a:solidFill>
                  <a:srgbClr val="FF0000"/>
                </a:solidFill>
                <a:latin typeface="Arial" panose="020B0604020202020204" pitchFamily="34" charset="0"/>
                <a:cs typeface="Arial" panose="020B0604020202020204" pitchFamily="34" charset="0"/>
                <a:sym typeface="Wingdings" panose="05000000000000000000" pitchFamily="2" charset="2"/>
              </a:rPr>
              <a:t> </a:t>
            </a:r>
            <a:endParaRPr lang="de-DE" b="1" dirty="0">
              <a:solidFill>
                <a:srgbClr val="FF0000"/>
              </a:solidFill>
              <a:latin typeface="Arial" panose="020B0604020202020204" pitchFamily="34" charset="0"/>
              <a:cs typeface="Arial" panose="020B0604020202020204" pitchFamily="34" charset="0"/>
            </a:endParaRPr>
          </a:p>
        </p:txBody>
      </p:sp>
      <p:sp>
        <p:nvSpPr>
          <p:cNvPr id="2" name="Titel 1"/>
          <p:cNvSpPr>
            <a:spLocks noGrp="1"/>
          </p:cNvSpPr>
          <p:nvPr>
            <p:ph type="title"/>
          </p:nvPr>
        </p:nvSpPr>
        <p:spPr>
          <a:xfrm>
            <a:off x="350520" y="366441"/>
            <a:ext cx="11559539" cy="1723226"/>
          </a:xfrm>
        </p:spPr>
        <p:txBody>
          <a:bodyPr>
            <a:normAutofit/>
          </a:bodyPr>
          <a:lstStyle/>
          <a:p>
            <a:pPr>
              <a:lnSpc>
                <a:spcPct val="120000"/>
              </a:lnSpc>
            </a:pPr>
            <a:r>
              <a:rPr lang="de-DE" altLang="de-DE" sz="3800" dirty="0">
                <a:solidFill>
                  <a:prstClr val="black"/>
                </a:solidFill>
                <a:cs typeface="Arial" panose="020B0604020202020204" pitchFamily="34" charset="0"/>
              </a:rPr>
              <a:t>Wirtschaftlichkeit ist gut vereinbar</a:t>
            </a:r>
            <a:br>
              <a:rPr lang="de-DE" altLang="de-DE" sz="3800" dirty="0">
                <a:solidFill>
                  <a:prstClr val="black"/>
                </a:solidFill>
                <a:cs typeface="Arial" panose="020B0604020202020204" pitchFamily="34" charset="0"/>
              </a:rPr>
            </a:br>
            <a:r>
              <a:rPr lang="de-DE" altLang="de-DE" sz="3800" dirty="0">
                <a:solidFill>
                  <a:prstClr val="black"/>
                </a:solidFill>
                <a:cs typeface="Arial" panose="020B0604020202020204" pitchFamily="34" charset="0"/>
              </a:rPr>
              <a:t>mit dem Patientenwohl</a:t>
            </a:r>
            <a:endParaRPr lang="de-DE" dirty="0"/>
          </a:p>
        </p:txBody>
      </p:sp>
      <p:sp>
        <p:nvSpPr>
          <p:cNvPr id="4" name="Foliennummernplatzhalter 3"/>
          <p:cNvSpPr>
            <a:spLocks noGrp="1"/>
          </p:cNvSpPr>
          <p:nvPr>
            <p:ph type="sldNum" sz="quarter" idx="12"/>
          </p:nvPr>
        </p:nvSpPr>
        <p:spPr/>
        <p:txBody>
          <a:bodyPr/>
          <a:lstStyle/>
          <a:p>
            <a:endParaRPr lang="de-DE" dirty="0"/>
          </a:p>
        </p:txBody>
      </p:sp>
    </p:spTree>
    <p:extLst>
      <p:ext uri="{BB962C8B-B14F-4D97-AF65-F5344CB8AC3E}">
        <p14:creationId xmlns:p14="http://schemas.microsoft.com/office/powerpoint/2010/main" val="1838665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00062"/>
            <a:ext cx="10515600" cy="1325563"/>
          </a:xfrm>
        </p:spPr>
        <p:txBody>
          <a:bodyPr>
            <a:normAutofit/>
          </a:bodyPr>
          <a:lstStyle/>
          <a:p>
            <a:r>
              <a:rPr lang="de-DE" dirty="0"/>
              <a:t>KHG </a:t>
            </a:r>
            <a:r>
              <a:rPr lang="de-DE" b="1" u="sng" dirty="0"/>
              <a:t>§ 1 Grundsatz</a:t>
            </a:r>
            <a:r>
              <a:rPr lang="de-DE" b="1" dirty="0"/>
              <a:t/>
            </a:r>
            <a:br>
              <a:rPr lang="de-DE" b="1" dirty="0"/>
            </a:br>
            <a:endParaRPr lang="de-DE" dirty="0"/>
          </a:p>
        </p:txBody>
      </p:sp>
      <p:sp>
        <p:nvSpPr>
          <p:cNvPr id="3" name="Inhaltsplatzhalter 2"/>
          <p:cNvSpPr>
            <a:spLocks noGrp="1"/>
          </p:cNvSpPr>
          <p:nvPr>
            <p:ph idx="1"/>
          </p:nvPr>
        </p:nvSpPr>
        <p:spPr/>
        <p:txBody>
          <a:bodyPr>
            <a:normAutofit/>
          </a:bodyPr>
          <a:lstStyle/>
          <a:p>
            <a:pPr marL="0" indent="0">
              <a:spcAft>
                <a:spcPts val="1200"/>
              </a:spcAft>
              <a:buNone/>
            </a:pPr>
            <a:r>
              <a:rPr lang="de-DE" dirty="0"/>
              <a:t>(1) Zweck dieses Gesetzes ist die </a:t>
            </a:r>
            <a:r>
              <a:rPr lang="de-DE" dirty="0">
                <a:solidFill>
                  <a:srgbClr val="FF0000"/>
                </a:solidFill>
              </a:rPr>
              <a:t>wirtschaftliche Sicherung </a:t>
            </a:r>
            <a:r>
              <a:rPr lang="de-DE" dirty="0"/>
              <a:t>der Krankenhäuser, um eine </a:t>
            </a:r>
            <a:r>
              <a:rPr lang="de-DE" dirty="0">
                <a:solidFill>
                  <a:srgbClr val="FF0000"/>
                </a:solidFill>
              </a:rPr>
              <a:t>qualitativ hochwertige, patienten- und </a:t>
            </a:r>
            <a:r>
              <a:rPr lang="de-DE" dirty="0"/>
              <a:t>bedarfsgerechte Versorgung der Bevölkerung mit </a:t>
            </a:r>
            <a:r>
              <a:rPr lang="de-DE" dirty="0">
                <a:solidFill>
                  <a:srgbClr val="FF0000"/>
                </a:solidFill>
              </a:rPr>
              <a:t>leistungsfähigen, qualitativ hochwertigen</a:t>
            </a:r>
            <a:r>
              <a:rPr lang="de-DE" dirty="0">
                <a:solidFill>
                  <a:srgbClr val="0070C0"/>
                </a:solidFill>
              </a:rPr>
              <a:t> </a:t>
            </a:r>
            <a:r>
              <a:rPr lang="de-DE" dirty="0"/>
              <a:t>und</a:t>
            </a:r>
            <a:r>
              <a:rPr lang="de-DE" dirty="0">
                <a:solidFill>
                  <a:srgbClr val="0070C0"/>
                </a:solidFill>
              </a:rPr>
              <a:t> </a:t>
            </a:r>
            <a:r>
              <a:rPr lang="de-DE" dirty="0"/>
              <a:t>eigenverantwortlich wirtschaftenden Krankenhäusern zu gewährleisten und zu sozial tragbaren Pflegesätzen beizutragen.</a:t>
            </a:r>
          </a:p>
          <a:p>
            <a:pPr marL="0" indent="0">
              <a:buNone/>
            </a:pPr>
            <a:r>
              <a:rPr lang="de-DE" dirty="0"/>
              <a:t>(2) </a:t>
            </a:r>
            <a:r>
              <a:rPr lang="de-DE" dirty="0">
                <a:solidFill>
                  <a:srgbClr val="FF0000"/>
                </a:solidFill>
              </a:rPr>
              <a:t>Vielfalt der Krankenhausträger</a:t>
            </a:r>
            <a:r>
              <a:rPr lang="de-DE" dirty="0"/>
              <a:t> ist zu beachten. </a:t>
            </a:r>
          </a:p>
        </p:txBody>
      </p:sp>
      <p:sp>
        <p:nvSpPr>
          <p:cNvPr id="4" name="Foliennummernplatzhalter 3"/>
          <p:cNvSpPr>
            <a:spLocks noGrp="1"/>
          </p:cNvSpPr>
          <p:nvPr>
            <p:ph type="sldNum" sz="quarter" idx="12"/>
          </p:nvPr>
        </p:nvSpPr>
        <p:spPr/>
        <p:txBody>
          <a:bodyPr/>
          <a:lstStyle/>
          <a:p>
            <a:fld id="{C19B4F43-F875-4DDC-A304-8751A6B7BB1B}" type="slidenum">
              <a:rPr lang="de-DE" smtClean="0"/>
              <a:t>3</a:t>
            </a:fld>
            <a:endParaRPr lang="de-DE"/>
          </a:p>
        </p:txBody>
      </p:sp>
    </p:spTree>
    <p:extLst>
      <p:ext uri="{BB962C8B-B14F-4D97-AF65-F5344CB8AC3E}">
        <p14:creationId xmlns:p14="http://schemas.microsoft.com/office/powerpoint/2010/main" val="1770975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267492"/>
          </a:xfrm>
        </p:spPr>
        <p:txBody>
          <a:bodyPr/>
          <a:lstStyle/>
          <a:p>
            <a:pPr algn="ctr"/>
            <a:r>
              <a:rPr lang="de-DE" sz="3600" b="1" u="sng" dirty="0"/>
              <a:t>Duale Krankenhausfinanzierung</a:t>
            </a:r>
          </a:p>
        </p:txBody>
      </p:sp>
      <p:sp>
        <p:nvSpPr>
          <p:cNvPr id="4" name="Foliennummernplatzhalter 3"/>
          <p:cNvSpPr>
            <a:spLocks noGrp="1"/>
          </p:cNvSpPr>
          <p:nvPr>
            <p:ph type="sldNum" sz="quarter" idx="12"/>
          </p:nvPr>
        </p:nvSpPr>
        <p:spPr/>
        <p:txBody>
          <a:bodyPr/>
          <a:lstStyle/>
          <a:p>
            <a:fld id="{B0DC4106-D9F5-4DCC-B15D-428545D275B1}" type="slidenum">
              <a:rPr lang="de-DE" smtClean="0"/>
              <a:pPr/>
              <a:t>4</a:t>
            </a:fld>
            <a:endParaRPr lang="de-DE"/>
          </a:p>
        </p:txBody>
      </p:sp>
      <p:pic>
        <p:nvPicPr>
          <p:cNvPr id="8" name="Inhaltsplatzhalter 7"/>
          <p:cNvPicPr>
            <a:picLocks noGrp="1" noChangeAspect="1"/>
          </p:cNvPicPr>
          <p:nvPr>
            <p:ph idx="1"/>
          </p:nvPr>
        </p:nvPicPr>
        <p:blipFill rotWithShape="1">
          <a:blip r:embed="rId2" cstate="print"/>
          <a:srcRect l="11766" t="42414" r="19707" b="7877"/>
          <a:stretch/>
        </p:blipFill>
        <p:spPr>
          <a:xfrm>
            <a:off x="584200" y="1685024"/>
            <a:ext cx="10518215" cy="4466123"/>
          </a:xfrm>
          <a:prstGeom prst="rect">
            <a:avLst/>
          </a:prstGeom>
        </p:spPr>
      </p:pic>
    </p:spTree>
    <p:extLst>
      <p:ext uri="{BB962C8B-B14F-4D97-AF65-F5344CB8AC3E}">
        <p14:creationId xmlns:p14="http://schemas.microsoft.com/office/powerpoint/2010/main" val="9097113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6885" y="-194239"/>
            <a:ext cx="10515600" cy="1325563"/>
          </a:xfrm>
        </p:spPr>
        <p:txBody>
          <a:bodyPr/>
          <a:lstStyle/>
          <a:p>
            <a:r>
              <a:rPr lang="de-DE" dirty="0"/>
              <a:t>Mythen über die Selbstkostendeckung</a:t>
            </a:r>
          </a:p>
        </p:txBody>
      </p:sp>
      <p:sp>
        <p:nvSpPr>
          <p:cNvPr id="4" name="Foliennummernplatzhalter 3"/>
          <p:cNvSpPr>
            <a:spLocks noGrp="1"/>
          </p:cNvSpPr>
          <p:nvPr>
            <p:ph type="sldNum" sz="quarter" idx="12"/>
          </p:nvPr>
        </p:nvSpPr>
        <p:spPr/>
        <p:txBody>
          <a:bodyPr/>
          <a:lstStyle/>
          <a:p>
            <a:fld id="{B0DC4106-D9F5-4DCC-B15D-428545D275B1}" type="slidenum">
              <a:rPr lang="de-DE" smtClean="0"/>
              <a:pPr/>
              <a:t>5</a:t>
            </a:fld>
            <a:endParaRPr lang="de-DE"/>
          </a:p>
        </p:txBody>
      </p:sp>
      <p:sp>
        <p:nvSpPr>
          <p:cNvPr id="5" name="Rectangle 3"/>
          <p:cNvSpPr>
            <a:spLocks noGrp="1" noChangeArrowheads="1"/>
          </p:cNvSpPr>
          <p:nvPr>
            <p:ph idx="1"/>
          </p:nvPr>
        </p:nvSpPr>
        <p:spPr>
          <a:xfrm>
            <a:off x="223803" y="991215"/>
            <a:ext cx="11810468" cy="4351338"/>
          </a:xfrm>
        </p:spPr>
        <p:txBody>
          <a:bodyPr/>
          <a:lstStyle/>
          <a:p>
            <a:r>
              <a:rPr lang="de-DE" sz="2400" b="1" u="sng" dirty="0"/>
              <a:t>Mythos: </a:t>
            </a:r>
            <a:r>
              <a:rPr lang="de-DE" sz="2400" dirty="0"/>
              <a:t>Unter dem Selbstkostendeckungsprinzip gab es Anreize zur Ausweitung der Verweildauer (</a:t>
            </a:r>
            <a:r>
              <a:rPr lang="de-DE" sz="2400" i="1" dirty="0"/>
              <a:t>„Selbstbedienungsladen“).</a:t>
            </a:r>
          </a:p>
          <a:p>
            <a:r>
              <a:rPr lang="de-DE" sz="2400" b="1" u="sng" dirty="0"/>
              <a:t>Mythos: </a:t>
            </a:r>
            <a:r>
              <a:rPr lang="de-DE" sz="2400" dirty="0"/>
              <a:t>DRGs mussten eingeführt werden, um das Festhalten der Patienten im Krankenhaus zu beenden (</a:t>
            </a:r>
            <a:r>
              <a:rPr lang="de-DE" sz="2400" i="1" dirty="0"/>
              <a:t>„Freiheitsberaubung“)</a:t>
            </a:r>
          </a:p>
          <a:p>
            <a:endParaRPr lang="de-DE" dirty="0"/>
          </a:p>
          <a:p>
            <a:pPr lvl="1"/>
            <a:endParaRPr lang="de-DE" dirty="0"/>
          </a:p>
        </p:txBody>
      </p:sp>
      <p:sp>
        <p:nvSpPr>
          <p:cNvPr id="7" name="Rechteck 6"/>
          <p:cNvSpPr/>
          <p:nvPr/>
        </p:nvSpPr>
        <p:spPr>
          <a:xfrm>
            <a:off x="223803" y="6216161"/>
            <a:ext cx="10160712" cy="461665"/>
          </a:xfrm>
          <a:prstGeom prst="rect">
            <a:avLst/>
          </a:prstGeom>
        </p:spPr>
        <p:txBody>
          <a:bodyPr wrap="square">
            <a:spAutoFit/>
          </a:bodyPr>
          <a:lstStyle/>
          <a:p>
            <a:pPr marL="285750" indent="-285750">
              <a:buFont typeface="Wingdings" panose="05000000000000000000" pitchFamily="2" charset="2"/>
              <a:buChar char="Ø"/>
            </a:pPr>
            <a:r>
              <a:rPr lang="de-DE" sz="2400" b="1" u="sng" dirty="0">
                <a:solidFill>
                  <a:srgbClr val="FF0000"/>
                </a:solidFill>
              </a:rPr>
              <a:t>Die Realität: </a:t>
            </a:r>
            <a:r>
              <a:rPr lang="de-DE" sz="2400" dirty="0">
                <a:solidFill>
                  <a:srgbClr val="FF0000"/>
                </a:solidFill>
              </a:rPr>
              <a:t>Reduzierung der Verweildauer zwischen 1970-1985 um fast 30% </a:t>
            </a:r>
          </a:p>
        </p:txBody>
      </p:sp>
      <p:graphicFrame>
        <p:nvGraphicFramePr>
          <p:cNvPr id="8" name="Inhaltsplatzhalter 4"/>
          <p:cNvGraphicFramePr>
            <a:graphicFrameLocks/>
          </p:cNvGraphicFramePr>
          <p:nvPr>
            <p:extLst>
              <p:ext uri="{D42A27DB-BD31-4B8C-83A1-F6EECF244321}">
                <p14:modId xmlns:p14="http://schemas.microsoft.com/office/powerpoint/2010/main" val="3767041146"/>
              </p:ext>
            </p:extLst>
          </p:nvPr>
        </p:nvGraphicFramePr>
        <p:xfrm>
          <a:off x="2209526" y="2711106"/>
          <a:ext cx="7414846" cy="306825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feld 2"/>
          <p:cNvSpPr txBox="1"/>
          <p:nvPr/>
        </p:nvSpPr>
        <p:spPr>
          <a:xfrm>
            <a:off x="11285665" y="6555818"/>
            <a:ext cx="184666"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19613240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u="sng" dirty="0"/>
              <a:t>KHG § 6 und 8:</a:t>
            </a:r>
            <a:br>
              <a:rPr lang="de-DE" b="1" u="sng" dirty="0"/>
            </a:br>
            <a:r>
              <a:rPr lang="de-DE" b="1" u="sng" dirty="0"/>
              <a:t> Krankenhausplanung und Investitionsprogramme </a:t>
            </a:r>
          </a:p>
        </p:txBody>
      </p:sp>
      <p:sp>
        <p:nvSpPr>
          <p:cNvPr id="3" name="Inhaltsplatzhalter 2"/>
          <p:cNvSpPr>
            <a:spLocks noGrp="1"/>
          </p:cNvSpPr>
          <p:nvPr>
            <p:ph idx="1"/>
          </p:nvPr>
        </p:nvSpPr>
        <p:spPr>
          <a:xfrm>
            <a:off x="273050" y="1936977"/>
            <a:ext cx="11080750" cy="5189241"/>
          </a:xfrm>
        </p:spPr>
        <p:txBody>
          <a:bodyPr>
            <a:normAutofit/>
          </a:bodyPr>
          <a:lstStyle/>
          <a:p>
            <a:r>
              <a:rPr lang="de-DE" dirty="0"/>
              <a:t>Die Länder stellen </a:t>
            </a:r>
            <a:r>
              <a:rPr lang="de-DE" dirty="0">
                <a:solidFill>
                  <a:srgbClr val="FF0000"/>
                </a:solidFill>
              </a:rPr>
              <a:t>Krankenhauspläne und Investitionsprogramme </a:t>
            </a:r>
            <a:r>
              <a:rPr lang="de-DE" dirty="0"/>
              <a:t>auf.</a:t>
            </a:r>
          </a:p>
          <a:p>
            <a:r>
              <a:rPr lang="de-DE" dirty="0"/>
              <a:t>Das Nähere wird durch Landesrecht bestimmt</a:t>
            </a:r>
            <a:r>
              <a:rPr lang="de-DE" b="1" i="1" dirty="0">
                <a:solidFill>
                  <a:srgbClr val="FF0000"/>
                </a:solidFill>
              </a:rPr>
              <a:t> </a:t>
            </a:r>
            <a:r>
              <a:rPr lang="de-DE" b="1" i="1" dirty="0"/>
              <a:t>(LKHG)</a:t>
            </a:r>
          </a:p>
          <a:p>
            <a:endParaRPr lang="de-DE" b="1" i="1" dirty="0"/>
          </a:p>
          <a:p>
            <a:pPr>
              <a:buFont typeface="Wingdings" panose="05000000000000000000" pitchFamily="2" charset="2"/>
              <a:buChar char="Ø"/>
            </a:pPr>
            <a:r>
              <a:rPr lang="de-DE" i="1" dirty="0"/>
              <a:t>Im KHG keine Festlegung, wie Förderung aussieht (Einzel- und Pauschalförderung, nur Pauschalförderung, Art der Pauschalförderung)</a:t>
            </a:r>
          </a:p>
          <a:p>
            <a:pPr>
              <a:buFont typeface="Wingdings" panose="05000000000000000000" pitchFamily="2" charset="2"/>
              <a:buChar char="Ø"/>
            </a:pPr>
            <a:endParaRPr lang="de-DE" i="1" dirty="0"/>
          </a:p>
          <a:p>
            <a:pPr>
              <a:buFont typeface="Wingdings" panose="05000000000000000000" pitchFamily="2" charset="2"/>
              <a:buChar char="Ø"/>
            </a:pPr>
            <a:r>
              <a:rPr lang="de-DE" i="1" dirty="0"/>
              <a:t>Versagen bzw. Entzug der Zulassung bei nicht nur vorübergehenden und erheblichen Verstößen gegen die planungsrelevanten Qualitätsindikatoren bzw. bei Abzügen wg. Qualitätsmängeln (außer Land entscheidet anders)</a:t>
            </a:r>
          </a:p>
        </p:txBody>
      </p:sp>
      <p:sp>
        <p:nvSpPr>
          <p:cNvPr id="4" name="Foliennummernplatzhalter 3"/>
          <p:cNvSpPr>
            <a:spLocks noGrp="1"/>
          </p:cNvSpPr>
          <p:nvPr>
            <p:ph type="sldNum" sz="quarter" idx="12"/>
          </p:nvPr>
        </p:nvSpPr>
        <p:spPr/>
        <p:txBody>
          <a:bodyPr/>
          <a:lstStyle/>
          <a:p>
            <a:fld id="{C19B4F43-F875-4DDC-A304-8751A6B7BB1B}" type="slidenum">
              <a:rPr lang="de-DE" smtClean="0"/>
              <a:t>6</a:t>
            </a:fld>
            <a:endParaRPr lang="de-DE"/>
          </a:p>
        </p:txBody>
      </p:sp>
    </p:spTree>
    <p:extLst>
      <p:ext uri="{BB962C8B-B14F-4D97-AF65-F5344CB8AC3E}">
        <p14:creationId xmlns:p14="http://schemas.microsoft.com/office/powerpoint/2010/main" val="235587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400"/>
            <a:ext cx="10515600" cy="1325563"/>
          </a:xfrm>
        </p:spPr>
        <p:txBody>
          <a:bodyPr>
            <a:normAutofit fontScale="90000"/>
          </a:bodyPr>
          <a:lstStyle/>
          <a:p>
            <a:r>
              <a:rPr lang="de-DE" dirty="0"/>
              <a:t>LKHG BaWü § </a:t>
            </a:r>
            <a:r>
              <a:rPr lang="de-DE" b="1" dirty="0"/>
              <a:t>6: Inhalt des Krankenhausplans</a:t>
            </a:r>
            <a:br>
              <a:rPr lang="de-DE" b="1" dirty="0"/>
            </a:br>
            <a:endParaRPr lang="de-DE" b="1" dirty="0"/>
          </a:p>
        </p:txBody>
      </p:sp>
      <p:sp>
        <p:nvSpPr>
          <p:cNvPr id="3" name="Inhaltsplatzhalter 2"/>
          <p:cNvSpPr>
            <a:spLocks noGrp="1"/>
          </p:cNvSpPr>
          <p:nvPr>
            <p:ph idx="1"/>
          </p:nvPr>
        </p:nvSpPr>
        <p:spPr>
          <a:xfrm>
            <a:off x="555171" y="1604963"/>
            <a:ext cx="11119757" cy="4864390"/>
          </a:xfrm>
        </p:spPr>
        <p:txBody>
          <a:bodyPr>
            <a:normAutofit/>
          </a:bodyPr>
          <a:lstStyle/>
          <a:p>
            <a:pPr marL="0" indent="0">
              <a:buNone/>
            </a:pPr>
            <a:r>
              <a:rPr lang="de-DE" dirty="0"/>
              <a:t>Der Krankenhausplan ist ein </a:t>
            </a:r>
            <a:r>
              <a:rPr lang="de-DE" dirty="0">
                <a:solidFill>
                  <a:srgbClr val="FF0000"/>
                </a:solidFill>
              </a:rPr>
              <a:t>Rahmenplan</a:t>
            </a:r>
            <a:r>
              <a:rPr lang="de-DE" dirty="0"/>
              <a:t> und enthält </a:t>
            </a:r>
            <a:r>
              <a:rPr lang="de-DE" dirty="0">
                <a:solidFill>
                  <a:srgbClr val="FF0000"/>
                </a:solidFill>
              </a:rPr>
              <a:t>allgemeine Zielsetzungen </a:t>
            </a:r>
            <a:r>
              <a:rPr lang="de-DE" dirty="0"/>
              <a:t>sowie </a:t>
            </a:r>
            <a:r>
              <a:rPr lang="de-DE" dirty="0">
                <a:solidFill>
                  <a:srgbClr val="FF0000"/>
                </a:solidFill>
              </a:rPr>
              <a:t>Kriterien zur Investitionsförderung</a:t>
            </a:r>
            <a:r>
              <a:rPr lang="de-DE" dirty="0"/>
              <a:t>. Er weist die </a:t>
            </a:r>
            <a:r>
              <a:rPr lang="de-DE" dirty="0">
                <a:solidFill>
                  <a:srgbClr val="FF0000"/>
                </a:solidFill>
              </a:rPr>
              <a:t>bedarfsgerechten Krankenhäuser mit ihren Betriebsstätten nach gegenwärtiger und zukünftiger Aufgabenstellung aus</a:t>
            </a:r>
            <a:r>
              <a:rPr lang="de-DE" dirty="0"/>
              <a:t>. (…)</a:t>
            </a:r>
            <a:br>
              <a:rPr lang="de-DE" dirty="0"/>
            </a:br>
            <a:r>
              <a:rPr lang="de-DE" dirty="0"/>
              <a:t/>
            </a:r>
            <a:br>
              <a:rPr lang="de-DE" dirty="0"/>
            </a:br>
            <a:r>
              <a:rPr lang="de-DE" dirty="0"/>
              <a:t>Die Einzelfestsetzungen für jedes Krankenhaus umfassen die </a:t>
            </a:r>
            <a:r>
              <a:rPr lang="de-DE" dirty="0">
                <a:solidFill>
                  <a:srgbClr val="FF0000"/>
                </a:solidFill>
              </a:rPr>
              <a:t>Fachgebiete und die </a:t>
            </a:r>
            <a:r>
              <a:rPr lang="de-DE" u="sng" dirty="0">
                <a:solidFill>
                  <a:srgbClr val="FF0000"/>
                </a:solidFill>
              </a:rPr>
              <a:t>Gesamtzahl</a:t>
            </a:r>
            <a:r>
              <a:rPr lang="de-DE" dirty="0">
                <a:solidFill>
                  <a:srgbClr val="FF0000"/>
                </a:solidFill>
              </a:rPr>
              <a:t> der Planbetten</a:t>
            </a:r>
            <a:r>
              <a:rPr lang="de-DE" dirty="0"/>
              <a:t>. Daneben </a:t>
            </a:r>
            <a:r>
              <a:rPr lang="de-DE" dirty="0">
                <a:solidFill>
                  <a:srgbClr val="FF0000"/>
                </a:solidFill>
              </a:rPr>
              <a:t>kann</a:t>
            </a:r>
            <a:r>
              <a:rPr lang="de-DE" dirty="0"/>
              <a:t> auch die Zahl der </a:t>
            </a:r>
            <a:r>
              <a:rPr lang="de-DE" dirty="0">
                <a:solidFill>
                  <a:srgbClr val="FF0000"/>
                </a:solidFill>
              </a:rPr>
              <a:t>Planbetten je Fachgebiet, die Zuweisung besonderer Aufgaben sowie die Zusammenarbeit mehrerer Krankenhäuser festgelegt werden</a:t>
            </a:r>
            <a:r>
              <a:rPr lang="de-DE" dirty="0"/>
              <a:t>. </a:t>
            </a:r>
            <a:r>
              <a:rPr lang="de-DE" i="1" dirty="0">
                <a:solidFill>
                  <a:srgbClr val="00B050"/>
                </a:solidFill>
              </a:rPr>
              <a:t/>
            </a:r>
            <a:br>
              <a:rPr lang="de-DE" i="1" dirty="0">
                <a:solidFill>
                  <a:srgbClr val="00B050"/>
                </a:solidFill>
              </a:rPr>
            </a:br>
            <a:r>
              <a:rPr lang="de-DE" i="1" dirty="0">
                <a:solidFill>
                  <a:srgbClr val="00B050"/>
                </a:solidFill>
              </a:rPr>
              <a:t/>
            </a:r>
            <a:br>
              <a:rPr lang="de-DE" i="1" dirty="0">
                <a:solidFill>
                  <a:srgbClr val="00B050"/>
                </a:solidFill>
              </a:rPr>
            </a:br>
            <a:r>
              <a:rPr lang="de-DE" dirty="0"/>
              <a:t>Der Krankenhausplan hat insbesondere den Anforderungen an eine ortsnahe Notfallversorgung Rechnung zu tragen.</a:t>
            </a:r>
          </a:p>
          <a:p>
            <a:pPr marL="0" indent="0">
              <a:buNone/>
            </a:pPr>
            <a:endParaRPr lang="de-DE" dirty="0"/>
          </a:p>
        </p:txBody>
      </p:sp>
      <p:sp>
        <p:nvSpPr>
          <p:cNvPr id="5" name="Foliennummernplatzhalter 4"/>
          <p:cNvSpPr>
            <a:spLocks noGrp="1"/>
          </p:cNvSpPr>
          <p:nvPr>
            <p:ph type="sldNum" sz="quarter" idx="12"/>
          </p:nvPr>
        </p:nvSpPr>
        <p:spPr/>
        <p:txBody>
          <a:bodyPr/>
          <a:lstStyle/>
          <a:p>
            <a:fld id="{A7DAACF4-3D0E-4178-BB0A-038E9FACBFBD}" type="slidenum">
              <a:rPr lang="de-DE" smtClean="0"/>
              <a:t>7</a:t>
            </a:fld>
            <a:endParaRPr lang="de-DE"/>
          </a:p>
        </p:txBody>
      </p:sp>
    </p:spTree>
    <p:extLst>
      <p:ext uri="{BB962C8B-B14F-4D97-AF65-F5344CB8AC3E}">
        <p14:creationId xmlns:p14="http://schemas.microsoft.com/office/powerpoint/2010/main" val="2710004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460500"/>
          </a:xfrm>
        </p:spPr>
        <p:txBody>
          <a:bodyPr>
            <a:normAutofit/>
          </a:bodyPr>
          <a:lstStyle/>
          <a:p>
            <a:pPr>
              <a:lnSpc>
                <a:spcPct val="120000"/>
              </a:lnSpc>
            </a:pPr>
            <a:r>
              <a:rPr lang="de-DE" sz="3200" dirty="0"/>
              <a:t>Rückzug des Staates aus der Daseinsvorsorge</a:t>
            </a:r>
            <a:br>
              <a:rPr lang="de-DE" sz="3200" dirty="0"/>
            </a:br>
            <a:r>
              <a:rPr lang="de-DE" sz="2000" u="none" dirty="0" smtClean="0"/>
              <a:t>sinkende Krankenhaus-</a:t>
            </a:r>
            <a:r>
              <a:rPr lang="de-DE" sz="2000" u="none" dirty="0"/>
              <a:t>Investitionsförderung der Länder </a:t>
            </a:r>
            <a:br>
              <a:rPr lang="de-DE" sz="2000" u="none" dirty="0"/>
            </a:br>
            <a:endParaRPr lang="de-DE" sz="1600" b="0" u="none" dirty="0"/>
          </a:p>
        </p:txBody>
      </p:sp>
      <p:pic>
        <p:nvPicPr>
          <p:cNvPr id="5" name="Inhaltsplatzhalter 4"/>
          <p:cNvPicPr>
            <a:picLocks noGrp="1" noChangeAspect="1"/>
          </p:cNvPicPr>
          <p:nvPr>
            <p:ph idx="1"/>
          </p:nvPr>
        </p:nvPicPr>
        <p:blipFill rotWithShape="1">
          <a:blip r:embed="rId3"/>
          <a:srcRect l="-1930" r="-1323" b="12528"/>
          <a:stretch/>
        </p:blipFill>
        <p:spPr>
          <a:xfrm>
            <a:off x="1270000" y="1651000"/>
            <a:ext cx="9804400" cy="4965700"/>
          </a:xfrm>
        </p:spPr>
      </p:pic>
      <p:sp>
        <p:nvSpPr>
          <p:cNvPr id="4" name="Foliennummernplatzhalter 3"/>
          <p:cNvSpPr>
            <a:spLocks noGrp="1"/>
          </p:cNvSpPr>
          <p:nvPr>
            <p:ph type="sldNum" sz="quarter" idx="12"/>
          </p:nvPr>
        </p:nvSpPr>
        <p:spPr/>
        <p:txBody>
          <a:bodyPr/>
          <a:lstStyle/>
          <a:p>
            <a:fld id="{B0DC4106-D9F5-4DCC-B15D-428545D275B1}" type="slidenum">
              <a:rPr lang="de-DE" smtClean="0">
                <a:solidFill>
                  <a:prstClr val="black">
                    <a:tint val="75000"/>
                  </a:prstClr>
                </a:solidFill>
                <a:latin typeface="Calibri"/>
              </a:rPr>
              <a:pPr/>
              <a:t>8</a:t>
            </a:fld>
            <a:endParaRPr lang="de-DE">
              <a:solidFill>
                <a:prstClr val="black">
                  <a:tint val="75000"/>
                </a:prstClr>
              </a:solidFill>
              <a:latin typeface="Calibri"/>
            </a:endParaRPr>
          </a:p>
        </p:txBody>
      </p:sp>
    </p:spTree>
    <p:extLst>
      <p:ext uri="{BB962C8B-B14F-4D97-AF65-F5344CB8AC3E}">
        <p14:creationId xmlns:p14="http://schemas.microsoft.com/office/powerpoint/2010/main" val="2849378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9068" y="-197365"/>
            <a:ext cx="11413864" cy="1325563"/>
          </a:xfrm>
        </p:spPr>
        <p:txBody>
          <a:bodyPr/>
          <a:lstStyle/>
          <a:p>
            <a:pPr algn="ctr"/>
            <a:r>
              <a:rPr lang="de-DE" b="1" dirty="0"/>
              <a:t>Verhältnis Pauschalförderung/Einzelförderung</a:t>
            </a:r>
          </a:p>
        </p:txBody>
      </p:sp>
      <p:pic>
        <p:nvPicPr>
          <p:cNvPr id="4" name="Inhaltsplatzhalter 3"/>
          <p:cNvPicPr>
            <a:picLocks noGrp="1" noChangeAspect="1"/>
          </p:cNvPicPr>
          <p:nvPr>
            <p:ph idx="1"/>
          </p:nvPr>
        </p:nvPicPr>
        <p:blipFill>
          <a:blip r:embed="rId2"/>
          <a:stretch>
            <a:fillRect/>
          </a:stretch>
        </p:blipFill>
        <p:spPr>
          <a:xfrm>
            <a:off x="2922168" y="937233"/>
            <a:ext cx="6027868" cy="5610083"/>
          </a:xfrm>
          <a:prstGeom prst="rect">
            <a:avLst/>
          </a:prstGeom>
        </p:spPr>
      </p:pic>
      <p:sp>
        <p:nvSpPr>
          <p:cNvPr id="5" name="Foliennummernplatzhalter 4"/>
          <p:cNvSpPr>
            <a:spLocks noGrp="1"/>
          </p:cNvSpPr>
          <p:nvPr>
            <p:ph type="sldNum" sz="quarter" idx="12"/>
          </p:nvPr>
        </p:nvSpPr>
        <p:spPr/>
        <p:txBody>
          <a:bodyPr/>
          <a:lstStyle/>
          <a:p>
            <a:fld id="{A7DAACF4-3D0E-4178-BB0A-038E9FACBFBD}" type="slidenum">
              <a:rPr lang="de-DE" smtClean="0"/>
              <a:t>9</a:t>
            </a:fld>
            <a:endParaRPr lang="de-DE"/>
          </a:p>
        </p:txBody>
      </p:sp>
    </p:spTree>
    <p:extLst>
      <p:ext uri="{BB962C8B-B14F-4D97-AF65-F5344CB8AC3E}">
        <p14:creationId xmlns:p14="http://schemas.microsoft.com/office/powerpoint/2010/main" val="28638798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1474</Words>
  <Application>Microsoft Macintosh PowerPoint</Application>
  <PresentationFormat>Benutzerdefiniert</PresentationFormat>
  <Paragraphs>172</Paragraphs>
  <Slides>29</Slides>
  <Notes>6</Notes>
  <HiddenSlides>1</HiddenSlides>
  <MMClips>0</MMClips>
  <ScaleCrop>false</ScaleCrop>
  <HeadingPairs>
    <vt:vector size="4" baseType="variant">
      <vt:variant>
        <vt:lpstr>Design</vt:lpstr>
      </vt:variant>
      <vt:variant>
        <vt:i4>3</vt:i4>
      </vt:variant>
      <vt:variant>
        <vt:lpstr>Folientitel</vt:lpstr>
      </vt:variant>
      <vt:variant>
        <vt:i4>29</vt:i4>
      </vt:variant>
    </vt:vector>
  </HeadingPairs>
  <TitlesOfParts>
    <vt:vector size="32" baseType="lpstr">
      <vt:lpstr>Office</vt:lpstr>
      <vt:lpstr>1_Office</vt:lpstr>
      <vt:lpstr>3_Office</vt:lpstr>
      <vt:lpstr>Einführung in die KH-Finanzierung  Dr. Peter Hoffmann vdää  Bündnis Krankenhaus statt Fabrik  </vt:lpstr>
      <vt:lpstr>Grundprinzipien der KV-Finanzierung</vt:lpstr>
      <vt:lpstr>KHG § 1 Grundsatz </vt:lpstr>
      <vt:lpstr>Duale Krankenhausfinanzierung</vt:lpstr>
      <vt:lpstr>Mythen über die Selbstkostendeckung</vt:lpstr>
      <vt:lpstr>KHG § 6 und 8:  Krankenhausplanung und Investitionsprogramme </vt:lpstr>
      <vt:lpstr>LKHG BaWü § 6: Inhalt des Krankenhausplans </vt:lpstr>
      <vt:lpstr>Rückzug des Staates aus der Daseinsvorsorge sinkende Krankenhaus-Investitionsförderung der Länder  </vt:lpstr>
      <vt:lpstr>Verhältnis Pauschalförderung/Einzelförderung</vt:lpstr>
      <vt:lpstr>KHG § 10: Entwicklungsauftrag zur Reform der Investitionsfinanzierung </vt:lpstr>
      <vt:lpstr>KHG § 12: Förderung von Vorhaben zur Verbesserung von Versorgungsstrukturen (Abwrackprämie) </vt:lpstr>
      <vt:lpstr>Wie funktioniert das Fallpauschalensystem ? </vt:lpstr>
      <vt:lpstr>Wie das G-DRG-System funktioniert</vt:lpstr>
      <vt:lpstr>KHEntgG § 9 und 10: Die „Raten“</vt:lpstr>
      <vt:lpstr>Jährliche Ermittlung Landesbasisfallwert - Überblick</vt:lpstr>
      <vt:lpstr>§ 4 (2b) Fixkostendegressionsabschlag </vt:lpstr>
      <vt:lpstr>§ 4 (3) Mehr-/Mindererlösausgleiche</vt:lpstr>
      <vt:lpstr> Welche ökonomischen Anreize das DRG-System setzt</vt:lpstr>
      <vt:lpstr>Anstieg von Krankenhausbehandlungen in D  Anzahl der Krankenhausfälle pro 1000 Einwohner in ausgewählten OECD-Ländern</vt:lpstr>
      <vt:lpstr>Ländervergleich der Behandlungsfälle</vt:lpstr>
      <vt:lpstr>Betreuungsschlüssel  Patienten pro Pflegekraft</vt:lpstr>
      <vt:lpstr>Belastung in der Pflege nimmt zu</vt:lpstr>
      <vt:lpstr>Folgen für die Patienten:</vt:lpstr>
      <vt:lpstr>GKV-Ausgaben für KH-Behandlungen steigen steil an</vt:lpstr>
      <vt:lpstr>§ 136 ff: Richtlinien des G-BA zur Qualitätssicherung im Krankenhaus </vt:lpstr>
      <vt:lpstr>Änderungen durch Psych-VVG</vt:lpstr>
      <vt:lpstr>PowerPoint-Präsentation</vt:lpstr>
      <vt:lpstr>Der Markt unterwirft sich alles</vt:lpstr>
      <vt:lpstr>Wirtschaftlichkeit ist gut vereinbar mit dem Patientenwohl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DRG  und Kommerzialisierung  im Krankenhaus</dc:title>
  <dc:creator>Arndt Dohmen</dc:creator>
  <cp:lastModifiedBy>Peter Hoffmann</cp:lastModifiedBy>
  <cp:revision>671</cp:revision>
  <dcterms:created xsi:type="dcterms:W3CDTF">2016-03-11T17:09:18Z</dcterms:created>
  <dcterms:modified xsi:type="dcterms:W3CDTF">2018-10-18T20:48:23Z</dcterms:modified>
</cp:coreProperties>
</file>